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3" r:id="rId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8A9D02-717C-42E0-BE74-54EB0BC017E1}">
          <p14:sldIdLst>
            <p14:sldId id="261"/>
            <p14:sldId id="260"/>
            <p14:sldId id="263"/>
          </p14:sldIdLst>
        </p14:section>
        <p14:section name="Sección sin título" id="{D74F2E7A-7ACF-46A9-BC28-F9DE22C8560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5B0"/>
    <a:srgbClr val="F6F1EB"/>
    <a:srgbClr val="FED800"/>
    <a:srgbClr val="E30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3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CB615-459B-4683-8C78-6ACB795BD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0CE76F-50DA-464A-9CAD-9AB96A10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6AE8B5-9348-4162-BDFA-B592AF9E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0B208-D066-4914-89FB-D096E329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981E-4580-43BE-96F8-1351B788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3313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8F69C-D216-4B54-9648-9FD20ED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6A3DD4-B614-433A-A925-64F9FA72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E5B3C-D71E-4891-B87A-42B8A8E6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3B09A6-D450-4BDB-817C-82CF5BE8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68598-C01C-4EB2-A5B5-34A5745D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918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8FD6FD-1BC7-4FA5-A825-4869B500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7B986A-44C8-440B-844A-5BD81469F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524BA-D11B-4FAA-BCF1-4A0EF699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0F901-428F-45FF-845A-0AD82FD7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DBF16-E4E6-4E67-8316-A5A71F54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390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750C5-2660-4DDE-BF8B-ED3A9A55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04AC5-C58E-4114-9F30-61CDD1BC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E0516-B6E5-4AC6-8826-8E86D2B5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93CDB6-00D0-40D6-BAB7-3A6E4710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A912AF-6050-4A6A-83CB-F3325495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715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C62C3-27CF-4F86-9EF5-C86EDFF2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4801E5-232C-4375-83C2-BCBB6F82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5B545-7AF0-48C8-B350-8F341383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7859C-BD17-4EF0-A810-0064313A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F1174-C9E5-48E0-80B9-E2AC03A5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821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B9282-0A78-4405-98E8-4E6E4BFA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B77D7-189A-4A27-961D-FC4053BAC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24B17-185B-45C1-B58B-D92772649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785356-2EFF-4A67-904B-98FA9FE8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AF0F85-3CFE-4787-B749-B5B252B4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1808C-D6F8-43D1-A918-36450BCB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148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8B80F-9C9E-430F-85E8-BC4CD848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AE8E33-6C0F-431C-9DF6-84B05552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B1853-09E9-443B-B5D1-886CD0FA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6AC98-6E36-4536-96B3-01544C577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0B4AF2-AC5D-426B-9363-9095FF8D0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603D0B-BBCB-4181-BA07-55C677AF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8043E4-8634-4225-B64F-E0F9CBA6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448C52-B45A-4279-BE41-D56BFFBE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81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7B096-51FC-453B-843A-60939DB9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A08331-2AEE-4622-8920-A99E0E24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6B05EF-9C8B-4301-BC2C-FA182495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9ECF91-2788-4B8C-B58F-957120A0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23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70CC08-CF75-498D-BF01-D5C4E19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4FCD79-D927-49DB-B729-4ABFC202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F14666-A2DB-4637-B6C7-AFB6AC5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933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E3510-DBF3-4B28-A5EC-443EEA19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72ECB-2E9B-46AB-A1AE-64F64904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3CA14-CD14-4AD0-9FBD-607B3CC1F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4FCCC-A351-4461-975B-AF084A3B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FB7E7-AA8B-4573-842D-B9BAD017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56FAA-395A-4929-A3D8-9843A22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22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39DA-0865-4FC2-B792-678C1E69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421A42-399F-4168-A691-59267CB7D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4276DB-2B3B-481A-87CF-4A4F6196F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020B71-B05C-4D1E-B08B-C2302B38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02FE2-4914-4767-8C89-FE1B1AAE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F1C26-EF2D-49C5-BC6A-35E897BC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8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691057-DB75-460B-9570-7D075C9E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7B74E-7B71-4F23-B0B8-F77F2B14F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501D8-6B7E-465D-BD23-E3DAD4B9A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7F96C-9D2C-4362-BE29-7CA48BD9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74697-93A0-475D-B4B6-49CE4079D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0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45" y="5710752"/>
            <a:ext cx="2067310" cy="889716"/>
          </a:xfrm>
          <a:prstGeom prst="rect">
            <a:avLst/>
          </a:prstGeom>
        </p:spPr>
      </p:pic>
      <p:pic>
        <p:nvPicPr>
          <p:cNvPr id="6" name="Gráfico 10" descr="Gráfico 10">
            <a:extLst>
              <a:ext uri="{FF2B5EF4-FFF2-40B4-BE49-F238E27FC236}">
                <a16:creationId xmlns:a16="http://schemas.microsoft.com/office/drawing/2014/main" id="{A7C8E47E-FE3F-44C3-8797-2536EA9AA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26083" y="1620896"/>
            <a:ext cx="6864428" cy="754891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71DD658-09DE-66CE-0BBA-46A192C32A1D}"/>
              </a:ext>
            </a:extLst>
          </p:cNvPr>
          <p:cNvSpPr txBox="1"/>
          <p:nvPr/>
        </p:nvSpPr>
        <p:spPr>
          <a:xfrm>
            <a:off x="2398059" y="1350264"/>
            <a:ext cx="6266328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sz="2800" i="0" u="none" strike="noStrike" baseline="0" dirty="0">
                <a:solidFill>
                  <a:srgbClr val="00265D"/>
                </a:solidFill>
                <a:latin typeface="Poppins-Bold"/>
              </a:rPr>
              <a:t>Conoce acerca de i</a:t>
            </a:r>
            <a:r>
              <a:rPr lang="es-GT" sz="2800" dirty="0">
                <a:solidFill>
                  <a:srgbClr val="00265D"/>
                </a:solidFill>
                <a:latin typeface="Poppins-Bold"/>
              </a:rPr>
              <a:t>nformación importante relacionada con los </a:t>
            </a:r>
            <a:r>
              <a:rPr lang="es-GT" sz="2800" b="1" dirty="0">
                <a:solidFill>
                  <a:srgbClr val="00265D"/>
                </a:solidFill>
                <a:latin typeface="Poppins-Bold"/>
              </a:rPr>
              <a:t>Convenios de Pago </a:t>
            </a:r>
            <a:r>
              <a:rPr lang="es-MX" sz="2800" dirty="0">
                <a:solidFill>
                  <a:srgbClr val="00265D"/>
                </a:solidFill>
                <a:latin typeface="Poppins-Bold"/>
              </a:rPr>
              <a:t>s</a:t>
            </a:r>
            <a:r>
              <a:rPr lang="es-MX" sz="2800" i="0" u="none" strike="noStrike" baseline="0" dirty="0">
                <a:solidFill>
                  <a:srgbClr val="00265D"/>
                </a:solidFill>
                <a:latin typeface="Poppins-Bold"/>
              </a:rPr>
              <a:t>egún lo establecido en el Reglamento de Tarjetas de Crédito</a:t>
            </a:r>
          </a:p>
          <a:p>
            <a:pPr algn="just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r"/>
            <a:r>
              <a:rPr lang="es-GT" sz="1600" b="1" i="1" u="none" strike="noStrike" baseline="0" dirty="0">
                <a:solidFill>
                  <a:srgbClr val="00265D"/>
                </a:solidFill>
                <a:latin typeface="Poppins-SemiBoldItalic"/>
              </a:rPr>
              <a:t>Resolución JM-56-2024</a:t>
            </a:r>
            <a:endParaRPr lang="es-GT" sz="2400" dirty="0"/>
          </a:p>
        </p:txBody>
      </p:sp>
    </p:spTree>
    <p:extLst>
      <p:ext uri="{BB962C8B-B14F-4D97-AF65-F5344CB8AC3E}">
        <p14:creationId xmlns:p14="http://schemas.microsoft.com/office/powerpoint/2010/main" val="219388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4306DA4A-B6AF-7714-0FC2-5B07DC30E11D}"/>
              </a:ext>
            </a:extLst>
          </p:cNvPr>
          <p:cNvSpPr/>
          <p:nvPr/>
        </p:nvSpPr>
        <p:spPr>
          <a:xfrm>
            <a:off x="710452" y="267403"/>
            <a:ext cx="7985313" cy="4896268"/>
          </a:xfrm>
          <a:prstGeom prst="roundRect">
            <a:avLst/>
          </a:prstGeom>
          <a:noFill/>
          <a:ln w="28575">
            <a:solidFill>
              <a:srgbClr val="3065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1730187" y="1734671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459" y="5405257"/>
            <a:ext cx="2278070" cy="110419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2C686FA-AC19-7D36-E6B5-711F9C7207AF}"/>
              </a:ext>
            </a:extLst>
          </p:cNvPr>
          <p:cNvSpPr txBox="1"/>
          <p:nvPr/>
        </p:nvSpPr>
        <p:spPr>
          <a:xfrm>
            <a:off x="1048750" y="625445"/>
            <a:ext cx="4832061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b="1" dirty="0">
                <a:solidFill>
                  <a:srgbClr val="00265D"/>
                </a:solidFill>
                <a:latin typeface="Poppins-SemiBold"/>
              </a:rPr>
              <a:t>Tasas de Interés:</a:t>
            </a:r>
          </a:p>
          <a:p>
            <a:pPr algn="just"/>
            <a:endParaRPr lang="es-GT" b="1" dirty="0">
              <a:solidFill>
                <a:srgbClr val="00265D"/>
              </a:solidFill>
              <a:latin typeface="Poppins-SemiBold"/>
            </a:endParaRPr>
          </a:p>
          <a:p>
            <a:pPr algn="just"/>
            <a:r>
              <a:rPr lang="es-MX" sz="1600" b="0" i="0" u="none" strike="noStrike" baseline="0" dirty="0">
                <a:solidFill>
                  <a:srgbClr val="00265D"/>
                </a:solidFill>
                <a:latin typeface="Poppins-Medium"/>
              </a:rPr>
              <a:t>La tasa de interés aplicada a los convenios de pago </a:t>
            </a:r>
            <a:r>
              <a:rPr lang="es-MX" sz="1600" b="1" i="0" u="none" strike="noStrike" baseline="0" dirty="0">
                <a:solidFill>
                  <a:srgbClr val="00265D"/>
                </a:solidFill>
                <a:latin typeface="Poppins-Bold"/>
              </a:rPr>
              <a:t>no puede ser superior </a:t>
            </a:r>
            <a:r>
              <a:rPr lang="es-MX" sz="1600" b="0" i="0" u="none" strike="noStrike" baseline="0" dirty="0">
                <a:solidFill>
                  <a:srgbClr val="00265D"/>
                </a:solidFill>
                <a:latin typeface="Poppins-Medium"/>
              </a:rPr>
              <a:t>a la última tasa de interés pactada con el tarjetahabiente antes </a:t>
            </a:r>
            <a:r>
              <a:rPr lang="es-GT" sz="1600" b="0" i="0" u="none" strike="noStrike" baseline="0" dirty="0">
                <a:solidFill>
                  <a:srgbClr val="00265D"/>
                </a:solidFill>
                <a:latin typeface="Poppins-Medium"/>
              </a:rPr>
              <a:t>del convenio.</a:t>
            </a:r>
          </a:p>
          <a:p>
            <a:pPr algn="just"/>
            <a:endParaRPr lang="es-GT" sz="1400" b="1" i="0" u="none" strike="noStrike" baseline="0" dirty="0">
              <a:solidFill>
                <a:srgbClr val="FFFFFF"/>
              </a:solidFill>
              <a:latin typeface="Poppins-Bold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D489008-FA9F-718C-F66F-05C5D87B44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8788" y="375101"/>
            <a:ext cx="1046797" cy="76765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4A6D9CA-85B5-3C7E-236B-A2B69B3157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9075" y="3525008"/>
            <a:ext cx="842929" cy="87716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87E3163F-6AC3-0BF0-60E5-00EC23F8A0E9}"/>
              </a:ext>
            </a:extLst>
          </p:cNvPr>
          <p:cNvSpPr txBox="1"/>
          <p:nvPr/>
        </p:nvSpPr>
        <p:spPr>
          <a:xfrm>
            <a:off x="3567953" y="3312024"/>
            <a:ext cx="46257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0" i="0" u="none" strike="noStrike" baseline="0" dirty="0">
                <a:solidFill>
                  <a:srgbClr val="00265D"/>
                </a:solidFill>
                <a:latin typeface="Poppins-Medium"/>
              </a:rPr>
              <a:t>Los intereses en los convenios de </a:t>
            </a:r>
            <a:r>
              <a:rPr lang="es-GT" sz="1600" b="0" i="0" u="none" strike="noStrike" baseline="0" dirty="0">
                <a:solidFill>
                  <a:srgbClr val="00265D"/>
                </a:solidFill>
                <a:latin typeface="Poppins-Medium"/>
              </a:rPr>
              <a:t>pago se calculan únicamente </a:t>
            </a:r>
            <a:r>
              <a:rPr lang="es-GT" sz="1600" b="1" i="0" u="none" strike="noStrike" baseline="0" dirty="0">
                <a:solidFill>
                  <a:srgbClr val="00265D"/>
                </a:solidFill>
                <a:latin typeface="Poppins-Bold"/>
              </a:rPr>
              <a:t>sobre </a:t>
            </a:r>
            <a:r>
              <a:rPr lang="es-MX" sz="1600" b="1" i="0" u="none" strike="noStrike" baseline="0" dirty="0">
                <a:solidFill>
                  <a:srgbClr val="00265D"/>
                </a:solidFill>
                <a:latin typeface="Poppins-Bold"/>
              </a:rPr>
              <a:t>el saldo </a:t>
            </a:r>
            <a:r>
              <a:rPr lang="es-MX" sz="1600" b="1" i="0" u="none" strike="noStrike" baseline="0" dirty="0">
                <a:solidFill>
                  <a:srgbClr val="00265D"/>
                </a:solidFill>
                <a:latin typeface="Poppins-Medium"/>
              </a:rPr>
              <a:t>de capital pendiente del </a:t>
            </a:r>
            <a:r>
              <a:rPr lang="es-GT" sz="1600" b="1" i="0" u="none" strike="noStrike" baseline="0" dirty="0">
                <a:solidFill>
                  <a:srgbClr val="00265D"/>
                </a:solidFill>
                <a:latin typeface="Poppins-Medium"/>
              </a:rPr>
              <a:t>crédito original</a:t>
            </a:r>
            <a:r>
              <a:rPr lang="es-GT" sz="1600" b="0" i="0" u="none" strike="noStrike" baseline="0" dirty="0">
                <a:solidFill>
                  <a:srgbClr val="00265D"/>
                </a:solidFill>
                <a:latin typeface="Poppins-Medium"/>
              </a:rPr>
              <a:t>, sin incluir intereses acumulados, recargos, intereses moratorios, comisiones, o cualquier otro servicio.</a:t>
            </a:r>
            <a:endParaRPr lang="es-GT" sz="1600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C672615-3181-69A1-64A6-CD96979FD922}"/>
              </a:ext>
            </a:extLst>
          </p:cNvPr>
          <p:cNvSpPr txBox="1"/>
          <p:nvPr/>
        </p:nvSpPr>
        <p:spPr>
          <a:xfrm>
            <a:off x="4865596" y="2579153"/>
            <a:ext cx="25482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GT" sz="1800" b="1" i="0" u="none" strike="noStrike" baseline="0" dirty="0">
                <a:solidFill>
                  <a:srgbClr val="00265D"/>
                </a:solidFill>
                <a:latin typeface="Poppins-Bold"/>
              </a:rPr>
              <a:t>Cálculo sobre el</a:t>
            </a:r>
          </a:p>
          <a:p>
            <a:pPr algn="l"/>
            <a:r>
              <a:rPr lang="es-GT" sz="1800" b="1" i="0" u="none" strike="noStrike" baseline="0" dirty="0">
                <a:solidFill>
                  <a:srgbClr val="00265D"/>
                </a:solidFill>
                <a:latin typeface="Poppins-Bold"/>
              </a:rPr>
              <a:t>saldo de capital: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20660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206188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978" y="5220510"/>
            <a:ext cx="2274041" cy="978688"/>
          </a:xfrm>
          <a:prstGeom prst="rect">
            <a:avLst/>
          </a:prstGeom>
        </p:spPr>
      </p:pic>
      <p:pic>
        <p:nvPicPr>
          <p:cNvPr id="6" name="Imagen 3" descr="Imagen 3">
            <a:extLst>
              <a:ext uri="{FF2B5EF4-FFF2-40B4-BE49-F238E27FC236}">
                <a16:creationId xmlns:a16="http://schemas.microsoft.com/office/drawing/2014/main" id="{F48E95BA-E5CA-4AD4-8371-7A5DD5E70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2306" y="2988202"/>
            <a:ext cx="1373488" cy="1336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2" descr="https://www.mineco.gob.gt/images/logos/Logo_Mineco_2024.png">
            <a:extLst>
              <a:ext uri="{FF2B5EF4-FFF2-40B4-BE49-F238E27FC236}">
                <a16:creationId xmlns:a16="http://schemas.microsoft.com/office/drawing/2014/main" id="{31504995-8D87-4CF4-9475-DF950F26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543" y="3113479"/>
            <a:ext cx="2668102" cy="108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áfico 14" descr="Gráfico 14">
            <a:extLst>
              <a:ext uri="{FF2B5EF4-FFF2-40B4-BE49-F238E27FC236}">
                <a16:creationId xmlns:a16="http://schemas.microsoft.com/office/drawing/2014/main" id="{D6EC80FC-4AB4-468B-9AAF-F0EAF5753F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4866" y="4700597"/>
            <a:ext cx="1656579" cy="21201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152023F4-294A-92F6-7FBD-E4D189F8FC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4861" y1="32639" x2="24861" y2="32639"/>
                        <a14:foregroundMark x1="40694" y1="30972" x2="40694" y2="30972"/>
                        <a14:foregroundMark x1="49583" y1="31111" x2="49583" y2="31111"/>
                        <a14:foregroundMark x1="50694" y1="39306" x2="50694" y2="39306"/>
                        <a14:foregroundMark x1="50139" y1="43056" x2="50139" y2="43056"/>
                        <a14:foregroundMark x1="49167" y1="54028" x2="49167" y2="54028"/>
                        <a14:foregroundMark x1="59722" y1="31250" x2="59722" y2="31250"/>
                        <a14:foregroundMark x1="75833" y1="36528" x2="75833" y2="36528"/>
                        <a14:foregroundMark x1="20417" y1="64306" x2="20417" y2="64306"/>
                        <a14:foregroundMark x1="22778" y1="65000" x2="22778" y2="65000"/>
                        <a14:foregroundMark x1="25972" y1="66250" x2="25972" y2="66250"/>
                        <a14:foregroundMark x1="28194" y1="65694" x2="28194" y2="65694"/>
                        <a14:foregroundMark x1="31111" y1="65417" x2="31111" y2="65417"/>
                        <a14:foregroundMark x1="32917" y1="65278" x2="32917" y2="65278"/>
                        <a14:foregroundMark x1="35556" y1="65000" x2="35556" y2="65000"/>
                        <a14:foregroundMark x1="37222" y1="65000" x2="37222" y2="65000"/>
                        <a14:foregroundMark x1="42083" y1="64583" x2="42083" y2="64583"/>
                        <a14:foregroundMark x1="44028" y1="65694" x2="44028" y2="65694"/>
                        <a14:foregroundMark x1="51111" y1="64722" x2="51111" y2="64722"/>
                        <a14:foregroundMark x1="52500" y1="65000" x2="52500" y2="65000"/>
                        <a14:foregroundMark x1="54722" y1="65000" x2="54722" y2="65000"/>
                        <a14:foregroundMark x1="56944" y1="65000" x2="56944" y2="65000"/>
                        <a14:foregroundMark x1="60694" y1="65278" x2="60694" y2="65278"/>
                        <a14:foregroundMark x1="62361" y1="65556" x2="62361" y2="65556"/>
                        <a14:foregroundMark x1="67222" y1="65278" x2="67222" y2="65278"/>
                        <a14:foregroundMark x1="72222" y1="64444" x2="72222" y2="64444"/>
                        <a14:foregroundMark x1="74306" y1="65000" x2="74306" y2="65000"/>
                        <a14:foregroundMark x1="79028" y1="65139" x2="79028" y2="65139"/>
                        <a14:foregroundMark x1="70000" y1="64722" x2="70000" y2="64722"/>
                        <a14:foregroundMark x1="41111" y1="68889" x2="41111" y2="68889"/>
                        <a14:foregroundMark x1="42361" y1="70000" x2="42361" y2="70000"/>
                        <a14:foregroundMark x1="45694" y1="70000" x2="45694" y2="70000"/>
                        <a14:foregroundMark x1="47361" y1="69583" x2="47361" y2="69583"/>
                        <a14:foregroundMark x1="51944" y1="69861" x2="51944" y2="69861"/>
                        <a14:foregroundMark x1="56250" y1="69861" x2="56250" y2="69861"/>
                        <a14:foregroundMark x1="57778" y1="69861" x2="57778" y2="69861"/>
                        <a14:foregroundMark x1="59861" y1="69861" x2="59861" y2="6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61" y="2650208"/>
            <a:ext cx="2138803" cy="213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4803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resentació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71E5DD6-1DB2-41A2-B70E-612BE43D621E}" vid="{30096DEE-27D0-49D5-BC87-D0A6E3016F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Plantilla_Presentación</Template>
  <TotalTime>1513</TotalTime>
  <Words>99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Poppins-Bold</vt:lpstr>
      <vt:lpstr>Poppins-Medium</vt:lpstr>
      <vt:lpstr>Poppins-SemiBold</vt:lpstr>
      <vt:lpstr>Poppins-SemiBoldItalic</vt:lpstr>
      <vt:lpstr>Plantilla_Presentación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Adolfo Calderón Lam</dc:creator>
  <cp:lastModifiedBy>Víctor Manuel de León Cruz</cp:lastModifiedBy>
  <cp:revision>19</cp:revision>
  <dcterms:created xsi:type="dcterms:W3CDTF">2024-07-25T15:43:51Z</dcterms:created>
  <dcterms:modified xsi:type="dcterms:W3CDTF">2024-11-15T20:54:30Z</dcterms:modified>
</cp:coreProperties>
</file>