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0" r:id="rId3"/>
    <p:sldId id="263" r:id="rId4"/>
  </p:sldIdLst>
  <p:sldSz cx="9144000" cy="6858000" type="screen4x3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338A9D02-717C-42E0-BE74-54EB0BC017E1}">
          <p14:sldIdLst>
            <p14:sldId id="261"/>
            <p14:sldId id="260"/>
            <p14:sldId id="263"/>
          </p14:sldIdLst>
        </p14:section>
        <p14:section name="Sección sin título" id="{D74F2E7A-7ACF-46A9-BC28-F9DE22C8560C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65B0"/>
    <a:srgbClr val="F6F1EB"/>
    <a:srgbClr val="FED800"/>
    <a:srgbClr val="E303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23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ECB615-459B-4683-8C78-6ACB795BD8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0CE76F-50DA-464A-9CAD-9AB96A101A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6AE8B5-9348-4162-BDFA-B592AF9E6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80B208-D066-4914-89FB-D096E3293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040981E-4580-43BE-96F8-1351B7887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3313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8F69C-D216-4B54-9648-9FD20ED55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6A3DD4-B614-433A-A925-64F9FA72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AE5B3C-D71E-4891-B87A-42B8A8E62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23B09A6-D450-4BDB-817C-82CF5BE88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268598-C01C-4EB2-A5B5-34A5745DE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91826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88FD6FD-1BC7-4FA5-A825-4869B50070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7B986A-44C8-440B-844A-5BD81469F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A524BA-D11B-4FAA-BCF1-4A0EF6994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B0F901-428F-45FF-845A-0AD82FD7D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ADBF16-E4E6-4E67-8316-A5A71F54B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39096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9750C5-2660-4DDE-BF8B-ED3A9A559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04AC5-C58E-4114-9F30-61CDD1BCB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32E0516-B6E5-4AC6-8826-8E86D2B58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93CDB6-00D0-40D6-BAB7-3A6E4710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A912AF-6050-4A6A-83CB-F3325495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7155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BC62C3-27CF-4F86-9EF5-C86EDFF2E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43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4801E5-232C-4375-83C2-BCBB6F82F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8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35B545-7AF0-48C8-B350-8F341383C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07859C-BD17-4EF0-A810-0064313A0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9F1174-C9E5-48E0-80B9-E2AC03A5A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8219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CB9282-0A78-4405-98E8-4E6E4BFA3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0B77D7-189A-4A27-961D-FC4053BAC5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324B17-185B-45C1-B58B-D92772649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8785356-2EFF-4A67-904B-98FA9FE89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AF0F85-3CFE-4787-B749-B5B252B47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C1808C-D6F8-43D1-A918-36450BCB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141483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F8B80F-9C9E-430F-85E8-BC4CD8487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AE8E33-6C0F-431C-9DF6-84B05552F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A6B1853-09E9-443B-B5D1-886CD0FA35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7D6AC98-6E36-4536-96B3-01544C577E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0B4AF2-AC5D-426B-9363-9095FF8D0A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603D0B-BBCB-4181-BA07-55C677AF3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8043E4-8634-4225-B64F-E0F9CBA63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A448C52-B45A-4279-BE41-D56BFFBE1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81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A7B096-51FC-453B-843A-60939DB9AD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1A08331-2AEE-4622-8920-A99E0E249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86B05EF-9C8B-4301-BC2C-FA182495B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99ECF91-2788-4B8C-B58F-957120A01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923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70CC08-CF75-498D-BF01-D5C4E1930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94FCD79-D927-49DB-B729-4ABFC2025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6F14666-A2DB-4637-B6C7-AFB6AC5F3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49331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8E3510-DBF3-4B28-A5EC-443EEA19A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E72ECB-2E9B-46AB-A1AE-64F64904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4C3CA14-CD14-4AD0-9FBD-607B3CC1F6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04FCCC-A351-4461-975B-AF084A3B3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3FB7E7-AA8B-4573-842D-B9BAD017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756FAA-395A-4929-A3D8-9843A2214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82231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F39DA-0865-4FC2-B792-678C1E691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B421A42-399F-4168-A691-59267CB7D5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04276DB-2B3B-481A-87CF-4A4F6196F3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020B71-B05C-4D1E-B08B-C2302B38C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B802FE2-4914-4767-8C89-FE1B1AAE4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5FF1C26-EF2D-49C5-BC6A-35E897BCC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87888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E691057-DB75-460B-9570-7D075C9E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47B74E-7B71-4F23-B0B8-F77F2B14F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C501D8-6B7E-465D-BD23-E3DAD4B9A1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680A9-04C4-4B45-A68E-3B7F980D6073}" type="datetimeFigureOut">
              <a:rPr lang="es-GT" smtClean="0"/>
              <a:t>15/11/2024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957F96C-9D2C-4362-BE29-7CA48BD9E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74697-93A0-475D-B4B6-49CE4079D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CE1D7-AA05-4343-87D5-6B4A8E5D47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80829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0145" y="5710752"/>
            <a:ext cx="2067310" cy="889716"/>
          </a:xfrm>
          <a:prstGeom prst="rect">
            <a:avLst/>
          </a:prstGeom>
        </p:spPr>
      </p:pic>
      <p:pic>
        <p:nvPicPr>
          <p:cNvPr id="6" name="Gráfico 10" descr="Gráfico 10">
            <a:extLst>
              <a:ext uri="{FF2B5EF4-FFF2-40B4-BE49-F238E27FC236}">
                <a16:creationId xmlns:a16="http://schemas.microsoft.com/office/drawing/2014/main" id="{A7C8E47E-FE3F-44C3-8797-2536EA9AAE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26083" y="1620896"/>
            <a:ext cx="6864428" cy="7548914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71DD658-09DE-66CE-0BBA-46A192C32A1D}"/>
              </a:ext>
            </a:extLst>
          </p:cNvPr>
          <p:cNvSpPr txBox="1"/>
          <p:nvPr/>
        </p:nvSpPr>
        <p:spPr>
          <a:xfrm>
            <a:off x="2398059" y="1350264"/>
            <a:ext cx="6266328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sz="2800" i="0" u="none" strike="noStrike" baseline="0" dirty="0">
                <a:solidFill>
                  <a:srgbClr val="00265D"/>
                </a:solidFill>
                <a:latin typeface="Poppins-Bold"/>
              </a:rPr>
              <a:t>Conoce acerca de i</a:t>
            </a:r>
            <a:r>
              <a:rPr lang="es-GT" sz="2800" dirty="0">
                <a:solidFill>
                  <a:srgbClr val="00265D"/>
                </a:solidFill>
                <a:latin typeface="Poppins-Bold"/>
              </a:rPr>
              <a:t>nformación importante relacionada con los </a:t>
            </a:r>
            <a:r>
              <a:rPr lang="es-GT" sz="2800" b="1" dirty="0">
                <a:solidFill>
                  <a:srgbClr val="00265D"/>
                </a:solidFill>
                <a:latin typeface="Poppins-Bold"/>
              </a:rPr>
              <a:t>Capacidad de Pago </a:t>
            </a:r>
            <a:r>
              <a:rPr lang="es-MX" sz="2800" b="1" dirty="0">
                <a:solidFill>
                  <a:srgbClr val="00265D"/>
                </a:solidFill>
                <a:latin typeface="Poppins-Bold"/>
              </a:rPr>
              <a:t>y Divulgación de información </a:t>
            </a:r>
            <a:r>
              <a:rPr lang="es-MX" sz="2800" dirty="0">
                <a:solidFill>
                  <a:srgbClr val="00265D"/>
                </a:solidFill>
                <a:latin typeface="Poppins-Bold"/>
              </a:rPr>
              <a:t>se</a:t>
            </a:r>
            <a:r>
              <a:rPr lang="es-MX" sz="2800" i="0" u="none" strike="noStrike" baseline="0" dirty="0">
                <a:solidFill>
                  <a:srgbClr val="00265D"/>
                </a:solidFill>
                <a:latin typeface="Poppins-Bold"/>
              </a:rPr>
              <a:t>gún lo establecido en el Reglamento de Tarjetas de Crédito</a:t>
            </a:r>
          </a:p>
          <a:p>
            <a:pPr algn="just"/>
            <a:endParaRPr lang="es-MX" sz="2800" b="1" i="0" u="none" strike="noStrike" baseline="0" dirty="0">
              <a:solidFill>
                <a:srgbClr val="00265D"/>
              </a:solidFill>
              <a:latin typeface="Poppins-Bold"/>
            </a:endParaRPr>
          </a:p>
          <a:p>
            <a:pPr algn="r"/>
            <a:r>
              <a:rPr lang="es-GT" sz="1600" b="1" i="1" u="none" strike="noStrike" baseline="0" dirty="0">
                <a:solidFill>
                  <a:srgbClr val="00265D"/>
                </a:solidFill>
                <a:latin typeface="Poppins-SemiBoldItalic"/>
              </a:rPr>
              <a:t>Resolución JM-56-2024</a:t>
            </a:r>
            <a:endParaRPr lang="es-GT" sz="2400" dirty="0"/>
          </a:p>
        </p:txBody>
      </p:sp>
    </p:spTree>
    <p:extLst>
      <p:ext uri="{BB962C8B-B14F-4D97-AF65-F5344CB8AC3E}">
        <p14:creationId xmlns:p14="http://schemas.microsoft.com/office/powerpoint/2010/main" val="219388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ángulo: esquinas redondeadas 10">
            <a:extLst>
              <a:ext uri="{FF2B5EF4-FFF2-40B4-BE49-F238E27FC236}">
                <a16:creationId xmlns:a16="http://schemas.microsoft.com/office/drawing/2014/main" id="{4306DA4A-B6AF-7714-0FC2-5B07DC30E11D}"/>
              </a:ext>
            </a:extLst>
          </p:cNvPr>
          <p:cNvSpPr/>
          <p:nvPr/>
        </p:nvSpPr>
        <p:spPr>
          <a:xfrm>
            <a:off x="710452" y="267403"/>
            <a:ext cx="7985313" cy="4896268"/>
          </a:xfrm>
          <a:prstGeom prst="roundRect">
            <a:avLst/>
          </a:prstGeom>
          <a:noFill/>
          <a:ln w="28575">
            <a:solidFill>
              <a:srgbClr val="3065B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1730187" y="1734671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459" y="5405257"/>
            <a:ext cx="2278070" cy="110419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EDD535F4-30F4-CECF-03C0-1EE66B7CF8B4}"/>
              </a:ext>
            </a:extLst>
          </p:cNvPr>
          <p:cNvSpPr txBox="1"/>
          <p:nvPr/>
        </p:nvSpPr>
        <p:spPr>
          <a:xfrm>
            <a:off x="1965511" y="683391"/>
            <a:ext cx="161140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GT" sz="1800" b="1" i="0" u="none" strike="noStrike" baseline="0" dirty="0">
                <a:solidFill>
                  <a:srgbClr val="00265D"/>
                </a:solidFill>
                <a:latin typeface="Poppins-Bold"/>
              </a:rPr>
              <a:t>Capacidad</a:t>
            </a:r>
          </a:p>
          <a:p>
            <a:pPr algn="ctr"/>
            <a:r>
              <a:rPr lang="es-GT" sz="1800" b="1" i="0" u="none" strike="noStrike" baseline="0" dirty="0">
                <a:solidFill>
                  <a:srgbClr val="00265D"/>
                </a:solidFill>
                <a:latin typeface="Poppins-Bold"/>
              </a:rPr>
              <a:t>de pago:</a:t>
            </a:r>
            <a:endParaRPr lang="es-GT" dirty="0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43E503BB-D233-C2DA-622A-B1EFAAA910FD}"/>
              </a:ext>
            </a:extLst>
          </p:cNvPr>
          <p:cNvSpPr txBox="1"/>
          <p:nvPr/>
        </p:nvSpPr>
        <p:spPr>
          <a:xfrm>
            <a:off x="1424266" y="1563080"/>
            <a:ext cx="2693895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MX" sz="1400" b="0" i="0" u="none" strike="noStrike" baseline="0" dirty="0">
                <a:solidFill>
                  <a:srgbClr val="00265D"/>
                </a:solidFill>
                <a:latin typeface="Poppins-Medium"/>
              </a:rPr>
              <a:t>Antes de aprobar una nueva tarjeta de crédito o un extrafinanciamiento, los bancos deben evaluar de manera </a:t>
            </a:r>
            <a:r>
              <a:rPr lang="es-MX" sz="1400" b="1" i="0" u="none" strike="noStrike" baseline="0" dirty="0">
                <a:solidFill>
                  <a:srgbClr val="00265D"/>
                </a:solidFill>
                <a:latin typeface="Poppins-Bold"/>
              </a:rPr>
              <a:t>rigurosa la capacidad de pago </a:t>
            </a:r>
            <a:r>
              <a:rPr lang="es-GT" sz="1400" b="0" i="0" u="none" strike="noStrike" baseline="0" dirty="0">
                <a:solidFill>
                  <a:srgbClr val="00265D"/>
                </a:solidFill>
                <a:latin typeface="Poppins-Medium"/>
              </a:rPr>
              <a:t>del solicitante.</a:t>
            </a:r>
          </a:p>
          <a:p>
            <a:pPr algn="just"/>
            <a:endParaRPr lang="es-GT" sz="1400" b="0" i="0" u="none" strike="noStrike" baseline="0" dirty="0">
              <a:solidFill>
                <a:srgbClr val="00265D"/>
              </a:solidFill>
              <a:latin typeface="Poppins-Medium"/>
            </a:endParaRPr>
          </a:p>
          <a:p>
            <a:pPr algn="just"/>
            <a:r>
              <a:rPr lang="es-MX" sz="1400" b="0" i="0" u="none" strike="noStrike" baseline="0" dirty="0">
                <a:solidFill>
                  <a:srgbClr val="00265D"/>
                </a:solidFill>
                <a:latin typeface="Poppins-Medium"/>
              </a:rPr>
              <a:t>Esto implica </a:t>
            </a:r>
            <a:r>
              <a:rPr lang="es-MX" sz="1400" b="1" i="0" u="none" strike="noStrike" baseline="0" dirty="0">
                <a:solidFill>
                  <a:srgbClr val="00265D"/>
                </a:solidFill>
                <a:latin typeface="Poppins-Bold"/>
              </a:rPr>
              <a:t>analizar tus ingresos, gastos y otras deudas </a:t>
            </a:r>
            <a:r>
              <a:rPr lang="es-MX" sz="1400" b="0" i="0" u="none" strike="noStrike" baseline="0" dirty="0">
                <a:solidFill>
                  <a:srgbClr val="00265D"/>
                </a:solidFill>
                <a:latin typeface="Poppins-Medium"/>
              </a:rPr>
              <a:t>para asegurar que puedes manejar tu nueva carga </a:t>
            </a:r>
            <a:r>
              <a:rPr lang="es-GT" sz="1400" b="0" i="0" u="none" strike="noStrike" baseline="0" dirty="0">
                <a:solidFill>
                  <a:srgbClr val="00265D"/>
                </a:solidFill>
                <a:latin typeface="Poppins-Medium"/>
              </a:rPr>
              <a:t>crediticia sin dificultades.</a:t>
            </a:r>
            <a:endParaRPr lang="es-GT" sz="1400" dirty="0"/>
          </a:p>
        </p:txBody>
      </p:sp>
      <p:pic>
        <p:nvPicPr>
          <p:cNvPr id="25" name="Imagen 24">
            <a:extLst>
              <a:ext uri="{FF2B5EF4-FFF2-40B4-BE49-F238E27FC236}">
                <a16:creationId xmlns:a16="http://schemas.microsoft.com/office/drawing/2014/main" id="{3C031297-FDE7-C9B9-A20F-F068741EEB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0021" y="2116666"/>
            <a:ext cx="1100031" cy="1312334"/>
          </a:xfrm>
          <a:prstGeom prst="rect">
            <a:avLst/>
          </a:prstGeom>
        </p:spPr>
      </p:pic>
      <p:sp>
        <p:nvSpPr>
          <p:cNvPr id="27" name="CuadroTexto 26">
            <a:extLst>
              <a:ext uri="{FF2B5EF4-FFF2-40B4-BE49-F238E27FC236}">
                <a16:creationId xmlns:a16="http://schemas.microsoft.com/office/drawing/2014/main" id="{199CB901-A4C7-61DB-187B-CE2E08D167E4}"/>
              </a:ext>
            </a:extLst>
          </p:cNvPr>
          <p:cNvSpPr txBox="1"/>
          <p:nvPr/>
        </p:nvSpPr>
        <p:spPr>
          <a:xfrm>
            <a:off x="5217460" y="1528922"/>
            <a:ext cx="2941542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s-GT" sz="1400" b="0" i="0" u="none" strike="noStrike" baseline="0" dirty="0">
                <a:solidFill>
                  <a:srgbClr val="00265D"/>
                </a:solidFill>
                <a:latin typeface="Poppins-Medium"/>
              </a:rPr>
              <a:t>Los emisores supervisados deben </a:t>
            </a:r>
            <a:r>
              <a:rPr lang="es-MX" sz="1400" b="1" i="0" u="none" strike="noStrike" baseline="0" dirty="0">
                <a:solidFill>
                  <a:srgbClr val="00265D"/>
                </a:solidFill>
                <a:latin typeface="Poppins-ExtraBold"/>
              </a:rPr>
              <a:t>poner a disposición del público en su </a:t>
            </a:r>
            <a:r>
              <a:rPr lang="pt-BR" sz="1400" b="1" i="0" u="none" strike="noStrike" baseline="0" dirty="0">
                <a:solidFill>
                  <a:srgbClr val="00265D"/>
                </a:solidFill>
                <a:latin typeface="Poppins-ExtraBold"/>
              </a:rPr>
              <a:t>sitio web</a:t>
            </a:r>
            <a:r>
              <a:rPr lang="pt-BR" sz="1400" b="0" i="0" u="none" strike="noStrike" baseline="0" dirty="0">
                <a:solidFill>
                  <a:srgbClr val="00265D"/>
                </a:solidFill>
                <a:latin typeface="Poppins-Medium"/>
              </a:rPr>
              <a:t>, de forma facilmente </a:t>
            </a:r>
            <a:r>
              <a:rPr lang="es-MX" sz="1400" b="0" i="0" u="none" strike="noStrike" baseline="0" dirty="0">
                <a:solidFill>
                  <a:srgbClr val="00265D"/>
                </a:solidFill>
                <a:latin typeface="Poppins-Medium"/>
              </a:rPr>
              <a:t>accesible y visible, información de las tasas de interés, las tasas de interés por mora, las comisiones y otros cargos aplicables de todas las </a:t>
            </a:r>
            <a:r>
              <a:rPr lang="es-GT" sz="1400" b="0" i="0" u="none" strike="noStrike" baseline="0" dirty="0">
                <a:solidFill>
                  <a:srgbClr val="00265D"/>
                </a:solidFill>
                <a:latin typeface="Poppins-Medium"/>
              </a:rPr>
              <a:t>tarjetas de crédito que emiten.</a:t>
            </a:r>
            <a:endParaRPr lang="es-GT" sz="1400" dirty="0"/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F6019505-5CCB-27C1-BA9A-BAD6D5F49906}"/>
              </a:ext>
            </a:extLst>
          </p:cNvPr>
          <p:cNvSpPr txBox="1"/>
          <p:nvPr/>
        </p:nvSpPr>
        <p:spPr>
          <a:xfrm>
            <a:off x="5667934" y="739151"/>
            <a:ext cx="218514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GT" sz="1800" b="1" i="0" u="none" strike="noStrike" baseline="0" dirty="0">
                <a:solidFill>
                  <a:srgbClr val="00265D"/>
                </a:solidFill>
                <a:latin typeface="Poppins-Bold"/>
              </a:rPr>
              <a:t>Divulgación de</a:t>
            </a:r>
          </a:p>
          <a:p>
            <a:pPr algn="ctr"/>
            <a:r>
              <a:rPr lang="es-GT" sz="1800" b="1" i="0" u="none" strike="noStrike" baseline="0" dirty="0">
                <a:solidFill>
                  <a:srgbClr val="00265D"/>
                </a:solidFill>
                <a:latin typeface="Poppins-Bold"/>
              </a:rPr>
              <a:t>información:</a:t>
            </a:r>
            <a:endParaRPr lang="es-GT" dirty="0"/>
          </a:p>
        </p:txBody>
      </p:sp>
      <p:pic>
        <p:nvPicPr>
          <p:cNvPr id="31" name="Imagen 30">
            <a:extLst>
              <a:ext uri="{FF2B5EF4-FFF2-40B4-BE49-F238E27FC236}">
                <a16:creationId xmlns:a16="http://schemas.microsoft.com/office/drawing/2014/main" id="{C5D42F78-40C8-1C54-AF22-8AF0085BEFF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2187" y="3887710"/>
            <a:ext cx="974430" cy="85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601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1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áfico 1" descr="Gráfico 1">
            <a:extLst>
              <a:ext uri="{FF2B5EF4-FFF2-40B4-BE49-F238E27FC236}">
                <a16:creationId xmlns:a16="http://schemas.microsoft.com/office/drawing/2014/main" id="{6495C9D1-53F8-46E1-B04B-3F026D0B7C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895" t="22082" r="27734" b="51959"/>
          <a:stretch/>
        </p:blipFill>
        <p:spPr>
          <a:xfrm>
            <a:off x="206188" y="0"/>
            <a:ext cx="9144000" cy="6858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48AF46FF-BB3E-4B98-B07B-5D7B0DAB88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978" y="5220510"/>
            <a:ext cx="2274041" cy="978688"/>
          </a:xfrm>
          <a:prstGeom prst="rect">
            <a:avLst/>
          </a:prstGeom>
        </p:spPr>
      </p:pic>
      <p:pic>
        <p:nvPicPr>
          <p:cNvPr id="6" name="Imagen 3" descr="Imagen 3">
            <a:extLst>
              <a:ext uri="{FF2B5EF4-FFF2-40B4-BE49-F238E27FC236}">
                <a16:creationId xmlns:a16="http://schemas.microsoft.com/office/drawing/2014/main" id="{F48E95BA-E5CA-4AD4-8371-7A5DD5E709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2306" y="2988202"/>
            <a:ext cx="1373488" cy="1336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2" descr="https://www.mineco.gob.gt/images/logos/Logo_Mineco_2024.png">
            <a:extLst>
              <a:ext uri="{FF2B5EF4-FFF2-40B4-BE49-F238E27FC236}">
                <a16:creationId xmlns:a16="http://schemas.microsoft.com/office/drawing/2014/main" id="{31504995-8D87-4CF4-9475-DF950F26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8543" y="3113479"/>
            <a:ext cx="2668102" cy="1086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Gráfico 14" descr="Gráfico 14">
            <a:extLst>
              <a:ext uri="{FF2B5EF4-FFF2-40B4-BE49-F238E27FC236}">
                <a16:creationId xmlns:a16="http://schemas.microsoft.com/office/drawing/2014/main" id="{D6EC80FC-4AB4-468B-9AAF-F0EAF5753F9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74866" y="4700597"/>
            <a:ext cx="1656579" cy="212011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n 10" descr="Logotipo, nombre de la empresa&#10;&#10;Descripción generada automáticamente">
            <a:extLst>
              <a:ext uri="{FF2B5EF4-FFF2-40B4-BE49-F238E27FC236}">
                <a16:creationId xmlns:a16="http://schemas.microsoft.com/office/drawing/2014/main" id="{152023F4-294A-92F6-7FBD-E4D189F8FCD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>
                        <a14:foregroundMark x1="24861" y1="32639" x2="24861" y2="32639"/>
                        <a14:foregroundMark x1="40694" y1="30972" x2="40694" y2="30972"/>
                        <a14:foregroundMark x1="49583" y1="31111" x2="49583" y2="31111"/>
                        <a14:foregroundMark x1="50694" y1="39306" x2="50694" y2="39306"/>
                        <a14:foregroundMark x1="50139" y1="43056" x2="50139" y2="43056"/>
                        <a14:foregroundMark x1="49167" y1="54028" x2="49167" y2="54028"/>
                        <a14:foregroundMark x1="59722" y1="31250" x2="59722" y2="31250"/>
                        <a14:foregroundMark x1="75833" y1="36528" x2="75833" y2="36528"/>
                        <a14:foregroundMark x1="20417" y1="64306" x2="20417" y2="64306"/>
                        <a14:foregroundMark x1="22778" y1="65000" x2="22778" y2="65000"/>
                        <a14:foregroundMark x1="25972" y1="66250" x2="25972" y2="66250"/>
                        <a14:foregroundMark x1="28194" y1="65694" x2="28194" y2="65694"/>
                        <a14:foregroundMark x1="31111" y1="65417" x2="31111" y2="65417"/>
                        <a14:foregroundMark x1="32917" y1="65278" x2="32917" y2="65278"/>
                        <a14:foregroundMark x1="35556" y1="65000" x2="35556" y2="65000"/>
                        <a14:foregroundMark x1="37222" y1="65000" x2="37222" y2="65000"/>
                        <a14:foregroundMark x1="42083" y1="64583" x2="42083" y2="64583"/>
                        <a14:foregroundMark x1="44028" y1="65694" x2="44028" y2="65694"/>
                        <a14:foregroundMark x1="51111" y1="64722" x2="51111" y2="64722"/>
                        <a14:foregroundMark x1="52500" y1="65000" x2="52500" y2="65000"/>
                        <a14:foregroundMark x1="54722" y1="65000" x2="54722" y2="65000"/>
                        <a14:foregroundMark x1="56944" y1="65000" x2="56944" y2="65000"/>
                        <a14:foregroundMark x1="60694" y1="65278" x2="60694" y2="65278"/>
                        <a14:foregroundMark x1="62361" y1="65556" x2="62361" y2="65556"/>
                        <a14:foregroundMark x1="67222" y1="65278" x2="67222" y2="65278"/>
                        <a14:foregroundMark x1="72222" y1="64444" x2="72222" y2="64444"/>
                        <a14:foregroundMark x1="74306" y1="65000" x2="74306" y2="65000"/>
                        <a14:foregroundMark x1="79028" y1="65139" x2="79028" y2="65139"/>
                        <a14:foregroundMark x1="70000" y1="64722" x2="70000" y2="64722"/>
                        <a14:foregroundMark x1="41111" y1="68889" x2="41111" y2="68889"/>
                        <a14:foregroundMark x1="42361" y1="70000" x2="42361" y2="70000"/>
                        <a14:foregroundMark x1="45694" y1="70000" x2="45694" y2="70000"/>
                        <a14:foregroundMark x1="47361" y1="69583" x2="47361" y2="69583"/>
                        <a14:foregroundMark x1="51944" y1="69861" x2="51944" y2="69861"/>
                        <a14:foregroundMark x1="56250" y1="69861" x2="56250" y2="69861"/>
                        <a14:foregroundMark x1="57778" y1="69861" x2="57778" y2="69861"/>
                        <a14:foregroundMark x1="59861" y1="69861" x2="59861" y2="69861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361" y="2650208"/>
            <a:ext cx="2138803" cy="2138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848035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_Presentació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ón1" id="{A71E5DD6-1DB2-41A2-B70E-612BE43D621E}" vid="{30096DEE-27D0-49D5-BC87-D0A6E3016F7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Plantilla_Presentación</Template>
  <TotalTime>1538</TotalTime>
  <Words>133</Words>
  <Application>Microsoft Office PowerPoint</Application>
  <PresentationFormat>Presentación en pantalla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Poppins-Bold</vt:lpstr>
      <vt:lpstr>Poppins-ExtraBold</vt:lpstr>
      <vt:lpstr>Poppins-Medium</vt:lpstr>
      <vt:lpstr>Poppins-SemiBoldItalic</vt:lpstr>
      <vt:lpstr>Plantilla_Presentación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Adolfo Calderón Lam</dc:creator>
  <cp:lastModifiedBy>Víctor Manuel de León Cruz</cp:lastModifiedBy>
  <cp:revision>20</cp:revision>
  <dcterms:created xsi:type="dcterms:W3CDTF">2024-07-25T15:43:51Z</dcterms:created>
  <dcterms:modified xsi:type="dcterms:W3CDTF">2024-11-15T21:20:18Z</dcterms:modified>
</cp:coreProperties>
</file>