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0" r:id="rId3"/>
    <p:sldId id="266" r:id="rId4"/>
    <p:sldId id="265" r:id="rId5"/>
    <p:sldId id="264" r:id="rId6"/>
    <p:sldId id="268" r:id="rId7"/>
    <p:sldId id="267" r:id="rId8"/>
    <p:sldId id="263" r:id="rId9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38A9D02-717C-42E0-BE74-54EB0BC017E1}">
          <p14:sldIdLst>
            <p14:sldId id="261"/>
            <p14:sldId id="260"/>
            <p14:sldId id="266"/>
            <p14:sldId id="265"/>
            <p14:sldId id="264"/>
            <p14:sldId id="268"/>
            <p14:sldId id="267"/>
            <p14:sldId id="263"/>
          </p14:sldIdLst>
        </p14:section>
        <p14:section name="Sección sin título" id="{D74F2E7A-7ACF-46A9-BC28-F9DE22C8560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1EB"/>
    <a:srgbClr val="FED800"/>
    <a:srgbClr val="E3030F"/>
    <a:srgbClr val="3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6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ECB615-459B-4683-8C78-6ACB795BD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0CE76F-50DA-464A-9CAD-9AB96A101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AE8B5-9348-4162-BDFA-B592AF9E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80B208-D066-4914-89FB-D096E3293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40981E-4580-43BE-96F8-1351B788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3313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78F69C-D216-4B54-9648-9FD20ED55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6A3DD4-B614-433A-A925-64F9FA726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AE5B3C-D71E-4891-B87A-42B8A8E6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3B09A6-D450-4BDB-817C-82CF5BE8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268598-C01C-4EB2-A5B5-34A5745D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9182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88FD6FD-1BC7-4FA5-A825-4869B5007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7B986A-44C8-440B-844A-5BD81469F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A524BA-D11B-4FAA-BCF1-4A0EF6994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B0F901-428F-45FF-845A-0AD82FD7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ADBF16-E4E6-4E67-8316-A5A71F54B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909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9750C5-2660-4DDE-BF8B-ED3A9A559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D04AC5-C58E-4114-9F30-61CDD1BCB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2E0516-B6E5-4AC6-8826-8E86D2B5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3CDB6-00D0-40D6-BAB7-3A6E47109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A912AF-6050-4A6A-83CB-F33254954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715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C62C3-27CF-4F86-9EF5-C86EDFF2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4801E5-232C-4375-83C2-BCBB6F82F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35B545-7AF0-48C8-B350-8F341383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07859C-BD17-4EF0-A810-0064313A0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9F1174-C9E5-48E0-80B9-E2AC03A5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821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B9282-0A78-4405-98E8-4E6E4BFA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0B77D7-189A-4A27-961D-FC4053BAC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324B17-185B-45C1-B58B-D92772649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785356-2EFF-4A67-904B-98FA9FE89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AF0F85-3CFE-4787-B749-B5B252B4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C1808C-D6F8-43D1-A918-36450BCB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4148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8B80F-9C9E-430F-85E8-BC4CD848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AE8E33-6C0F-431C-9DF6-84B05552F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6B1853-09E9-443B-B5D1-886CD0FA3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D6AC98-6E36-4536-96B3-01544C577E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0B4AF2-AC5D-426B-9363-9095FF8D0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2603D0B-BBCB-4181-BA07-55C677AF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8043E4-8634-4225-B64F-E0F9CBA6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448C52-B45A-4279-BE41-D56BFFBE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481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7B096-51FC-453B-843A-60939DB9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1A08331-2AEE-4622-8920-A99E0E24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86B05EF-9C8B-4301-BC2C-FA182495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9ECF91-2788-4B8C-B58F-957120A01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923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70CC08-CF75-498D-BF01-D5C4E1930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4FCD79-D927-49DB-B729-4ABFC2025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F14666-A2DB-4637-B6C7-AFB6AC5F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933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E3510-DBF3-4B28-A5EC-443EEA19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E72ECB-2E9B-46AB-A1AE-64F64904E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C3CA14-CD14-4AD0-9FBD-607B3CC1F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04FCCC-A351-4461-975B-AF084A3B3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3FB7E7-AA8B-4573-842D-B9BAD0171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756FAA-395A-4929-A3D8-9843A2214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8223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F39DA-0865-4FC2-B792-678C1E69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B421A42-399F-4168-A691-59267CB7D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4276DB-2B3B-481A-87CF-4A4F6196F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020B71-B05C-4D1E-B08B-C2302B38C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802FE2-4914-4767-8C89-FE1B1AAE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FF1C26-EF2D-49C5-BC6A-35E897BC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788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E691057-DB75-460B-9570-7D075C9E4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47B74E-7B71-4F23-B0B8-F77F2B14F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C501D8-6B7E-465D-BD23-E3DAD4B9A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680A9-04C4-4B45-A68E-3B7F980D6073}" type="datetimeFigureOut">
              <a:rPr lang="es-GT" smtClean="0"/>
              <a:t>18/11/2024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57F96C-9D2C-4362-BE29-7CA48BD9E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4697-93A0-475D-B4B6-49CE4079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E1D7-AA05-4343-87D5-6B4A8E5D47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082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45" y="5710752"/>
            <a:ext cx="2067310" cy="889716"/>
          </a:xfrm>
          <a:prstGeom prst="rect">
            <a:avLst/>
          </a:prstGeom>
        </p:spPr>
      </p:pic>
      <p:pic>
        <p:nvPicPr>
          <p:cNvPr id="6" name="Gráfico 10" descr="Gráfico 10">
            <a:extLst>
              <a:ext uri="{FF2B5EF4-FFF2-40B4-BE49-F238E27FC236}">
                <a16:creationId xmlns:a16="http://schemas.microsoft.com/office/drawing/2014/main" id="{A7C8E47E-FE3F-44C3-8797-2536EA9AA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6083" y="1620896"/>
            <a:ext cx="6864428" cy="754891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58FDD8F-0BC3-79C4-9575-FF9F963DDEDA}"/>
              </a:ext>
            </a:extLst>
          </p:cNvPr>
          <p:cNvSpPr txBox="1"/>
          <p:nvPr/>
        </p:nvSpPr>
        <p:spPr>
          <a:xfrm>
            <a:off x="2167218" y="1189274"/>
            <a:ext cx="6234952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GT" sz="2800" i="0" u="none" strike="noStrike" baseline="0" dirty="0">
                <a:solidFill>
                  <a:srgbClr val="00265D"/>
                </a:solidFill>
                <a:latin typeface="Poppins-Bold"/>
              </a:rPr>
              <a:t>Conoce algunos aspectos acerca de </a:t>
            </a:r>
            <a:r>
              <a:rPr lang="es-MX" sz="2800" i="0" u="none" strike="noStrike" baseline="0" dirty="0">
                <a:solidFill>
                  <a:srgbClr val="00265D"/>
                </a:solidFill>
                <a:latin typeface="Poppins-Bold"/>
              </a:rPr>
              <a:t>lo establecido en </a:t>
            </a:r>
            <a:r>
              <a:rPr lang="es-MX" sz="2800" b="1" i="0" u="none" strike="noStrike" baseline="0" dirty="0">
                <a:solidFill>
                  <a:srgbClr val="002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-Bold"/>
              </a:rPr>
              <a:t>la Ley de Tarjetas de Crédito.</a:t>
            </a:r>
          </a:p>
          <a:p>
            <a:pPr algn="just"/>
            <a:endParaRPr lang="es-MX" sz="2800" b="1" i="0" u="none" strike="noStrike" baseline="0" dirty="0">
              <a:solidFill>
                <a:srgbClr val="00265D"/>
              </a:solidFill>
              <a:latin typeface="Poppins-Bold"/>
            </a:endParaRPr>
          </a:p>
          <a:p>
            <a:pPr algn="just"/>
            <a:endParaRPr lang="es-MX" sz="2800" b="1" i="0" u="none" strike="noStrike" baseline="0" dirty="0">
              <a:solidFill>
                <a:srgbClr val="00265D"/>
              </a:solidFill>
              <a:latin typeface="Poppins-Bold"/>
            </a:endParaRPr>
          </a:p>
          <a:p>
            <a:pPr algn="r"/>
            <a:r>
              <a:rPr lang="es-GT" sz="1600" b="1" i="1" dirty="0">
                <a:solidFill>
                  <a:srgbClr val="00265D"/>
                </a:solidFill>
                <a:latin typeface="Poppins-SemiBoldItalic"/>
              </a:rPr>
              <a:t>Ley de Tarjetas de Crédito</a:t>
            </a:r>
          </a:p>
          <a:p>
            <a:pPr algn="r"/>
            <a:r>
              <a:rPr lang="es-GT" sz="1600" b="1" i="1" u="none" strike="noStrike" baseline="0" dirty="0">
                <a:solidFill>
                  <a:srgbClr val="00265D"/>
                </a:solidFill>
                <a:latin typeface="Poppins-SemiBoldItalic"/>
              </a:rPr>
              <a:t>Decreto Número 2-2024</a:t>
            </a:r>
          </a:p>
        </p:txBody>
      </p:sp>
    </p:spTree>
    <p:extLst>
      <p:ext uri="{BB962C8B-B14F-4D97-AF65-F5344CB8AC3E}">
        <p14:creationId xmlns:p14="http://schemas.microsoft.com/office/powerpoint/2010/main" val="219388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6" y="6223228"/>
            <a:ext cx="1186884" cy="51080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5BDF93A-05D7-3B6F-AF27-70CA22917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762950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0E4D8290-CD3A-3BDD-A41F-2F53DDCE7089}"/>
              </a:ext>
            </a:extLst>
          </p:cNvPr>
          <p:cNvCxnSpPr/>
          <p:nvPr/>
        </p:nvCxnSpPr>
        <p:spPr>
          <a:xfrm>
            <a:off x="3666564" y="5109883"/>
            <a:ext cx="1810871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60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4431B7-25AF-B615-6963-BAA8FD0C0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98E860A-B053-F1B3-9629-BFFCE22B7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6" y="6223228"/>
            <a:ext cx="1186884" cy="5108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74E575-9A4D-E0DD-2D5E-D8983430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256"/>
          <a:stretch/>
        </p:blipFill>
        <p:spPr>
          <a:xfrm>
            <a:off x="0" y="0"/>
            <a:ext cx="9144000" cy="615875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E95518B-E7F8-FAAB-0559-C399DDF99D45}"/>
              </a:ext>
            </a:extLst>
          </p:cNvPr>
          <p:cNvSpPr txBox="1"/>
          <p:nvPr/>
        </p:nvSpPr>
        <p:spPr>
          <a:xfrm>
            <a:off x="6239433" y="4852163"/>
            <a:ext cx="29045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FF00"/>
                </a:solidFill>
              </a:rPr>
              <a:t>Intereses por financiamiento</a:t>
            </a:r>
          </a:p>
          <a:p>
            <a:pPr algn="r"/>
            <a:r>
              <a:rPr lang="es-MX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(Art. 12 - Ley de Tarjetas de Crédito)</a:t>
            </a:r>
            <a:endParaRPr lang="es-GT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457E2B7-D748-531F-7DA4-05BAD7FAB853}"/>
              </a:ext>
            </a:extLst>
          </p:cNvPr>
          <p:cNvCxnSpPr/>
          <p:nvPr/>
        </p:nvCxnSpPr>
        <p:spPr>
          <a:xfrm>
            <a:off x="3487270" y="5907742"/>
            <a:ext cx="1810871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31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F81D07-E792-FBE2-D61E-FBC6BA188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A7FB7-C94F-8F9E-F59F-6E76A0CD3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6" y="6223228"/>
            <a:ext cx="1186884" cy="5108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3185826-8B44-FC5E-0642-5CDE518E4E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876"/>
          <a:stretch/>
        </p:blipFill>
        <p:spPr>
          <a:xfrm>
            <a:off x="0" y="0"/>
            <a:ext cx="9144000" cy="60870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1402F12-5054-DBEE-7D55-8B45C25FA118}"/>
              </a:ext>
            </a:extLst>
          </p:cNvPr>
          <p:cNvSpPr txBox="1"/>
          <p:nvPr/>
        </p:nvSpPr>
        <p:spPr>
          <a:xfrm>
            <a:off x="5531221" y="5502260"/>
            <a:ext cx="2904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FF00"/>
                </a:solidFill>
              </a:rPr>
              <a:t>Convenio de Pago</a:t>
            </a:r>
          </a:p>
          <a:p>
            <a:pPr algn="r"/>
            <a:r>
              <a:rPr lang="es-MX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(Art. 11 - Ley de Tarjetas de Crédito)</a:t>
            </a:r>
            <a:endParaRPr lang="es-GT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51207305-C61D-E1A6-7618-13D47D3F1504}"/>
              </a:ext>
            </a:extLst>
          </p:cNvPr>
          <p:cNvCxnSpPr/>
          <p:nvPr/>
        </p:nvCxnSpPr>
        <p:spPr>
          <a:xfrm>
            <a:off x="3487270" y="5907742"/>
            <a:ext cx="1810871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89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5D9F48-2ABB-2E65-4B5E-F5B6E7604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2310C02-B87A-5091-B0FE-CF00CF4EC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6" y="6223228"/>
            <a:ext cx="1186884" cy="51080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F3F598-8C99-BE81-8535-80FBFE1659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603"/>
          <a:stretch/>
        </p:blipFill>
        <p:spPr>
          <a:xfrm>
            <a:off x="0" y="0"/>
            <a:ext cx="9188823" cy="614978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1818A6C-1333-0370-16CA-85AD815755D8}"/>
              </a:ext>
            </a:extLst>
          </p:cNvPr>
          <p:cNvSpPr txBox="1"/>
          <p:nvPr/>
        </p:nvSpPr>
        <p:spPr>
          <a:xfrm>
            <a:off x="4751294" y="5565014"/>
            <a:ext cx="4437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FF00"/>
                </a:solidFill>
              </a:rPr>
              <a:t>Evaluación de la Capacidad de Pago</a:t>
            </a:r>
          </a:p>
          <a:p>
            <a:pPr algn="r"/>
            <a:r>
              <a:rPr lang="es-MX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(Art. 6 - Ley de Tarjetas de Crédito)</a:t>
            </a:r>
            <a:endParaRPr lang="es-GT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62079F3E-9640-84C3-6B49-833480D8074C}"/>
              </a:ext>
            </a:extLst>
          </p:cNvPr>
          <p:cNvCxnSpPr/>
          <p:nvPr/>
        </p:nvCxnSpPr>
        <p:spPr>
          <a:xfrm>
            <a:off x="3352799" y="5280212"/>
            <a:ext cx="1810871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31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98F7C5-DE6E-EE7D-ED56-F3638B9BC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CAE1A5A-5EA4-F6A5-0750-02423F79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6" y="6223228"/>
            <a:ext cx="1186884" cy="5108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D6647CA-7BD2-29BD-132F-C254BA9A70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612"/>
          <a:stretch/>
        </p:blipFill>
        <p:spPr>
          <a:xfrm>
            <a:off x="0" y="0"/>
            <a:ext cx="9144000" cy="622322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8A33FA4-7C78-54A1-22F4-E2C3C99C3718}"/>
              </a:ext>
            </a:extLst>
          </p:cNvPr>
          <p:cNvSpPr txBox="1"/>
          <p:nvPr/>
        </p:nvSpPr>
        <p:spPr>
          <a:xfrm>
            <a:off x="4437527" y="5762245"/>
            <a:ext cx="47512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600" b="1" dirty="0">
                <a:solidFill>
                  <a:srgbClr val="FFFF00"/>
                </a:solidFill>
              </a:rPr>
              <a:t>Acoso u hostigamiento para la cobranza</a:t>
            </a:r>
          </a:p>
          <a:p>
            <a:pPr algn="r"/>
            <a:r>
              <a:rPr lang="es-MX" sz="10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(Art. 41 - Ley de Tarjetas de Crédito)</a:t>
            </a:r>
            <a:endParaRPr lang="es-GT" sz="105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7C44E51E-A660-8241-FEF9-08D12B85C0E5}"/>
              </a:ext>
            </a:extLst>
          </p:cNvPr>
          <p:cNvCxnSpPr/>
          <p:nvPr/>
        </p:nvCxnSpPr>
        <p:spPr>
          <a:xfrm>
            <a:off x="3334871" y="5260781"/>
            <a:ext cx="1810871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97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F18AA2-3C02-8DC8-1EB8-4C962C8AC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C37A340-795D-3B80-E4E7-522CEE742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6" y="6223228"/>
            <a:ext cx="1186884" cy="51080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89E4149-D804-7E83-0229-5C6BE68D52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2419"/>
          <a:stretch/>
        </p:blipFill>
        <p:spPr>
          <a:xfrm>
            <a:off x="-80681" y="-73219"/>
            <a:ext cx="9224682" cy="600635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33FF0E3-96F7-6A47-97E1-E442918C14C8}"/>
              </a:ext>
            </a:extLst>
          </p:cNvPr>
          <p:cNvSpPr txBox="1"/>
          <p:nvPr/>
        </p:nvSpPr>
        <p:spPr>
          <a:xfrm>
            <a:off x="6239433" y="5348359"/>
            <a:ext cx="2904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000" b="1" dirty="0">
                <a:solidFill>
                  <a:srgbClr val="FFFF00"/>
                </a:solidFill>
              </a:rPr>
              <a:t>Educación Financiera</a:t>
            </a:r>
          </a:p>
          <a:p>
            <a:pPr algn="r"/>
            <a:r>
              <a:rPr lang="es-MX" sz="1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(Art. 29 - Ley de Tarjetas de Crédito)</a:t>
            </a:r>
            <a:endParaRPr lang="es-GT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548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1" descr="Gráfico 1">
            <a:extLst>
              <a:ext uri="{FF2B5EF4-FFF2-40B4-BE49-F238E27FC236}">
                <a16:creationId xmlns:a16="http://schemas.microsoft.com/office/drawing/2014/main" id="{6495C9D1-53F8-46E1-B04B-3F026D0B7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95" t="22082" r="27734" b="51959"/>
          <a:stretch/>
        </p:blipFill>
        <p:spPr>
          <a:xfrm>
            <a:off x="206188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AF46FF-BB3E-4B98-B07B-5D7B0DAB8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78" y="5220510"/>
            <a:ext cx="2274041" cy="978688"/>
          </a:xfrm>
          <a:prstGeom prst="rect">
            <a:avLst/>
          </a:prstGeom>
        </p:spPr>
      </p:pic>
      <p:pic>
        <p:nvPicPr>
          <p:cNvPr id="6" name="Imagen 3" descr="Imagen 3">
            <a:extLst>
              <a:ext uri="{FF2B5EF4-FFF2-40B4-BE49-F238E27FC236}">
                <a16:creationId xmlns:a16="http://schemas.microsoft.com/office/drawing/2014/main" id="{F48E95BA-E5CA-4AD4-8371-7A5DD5E70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306" y="2988202"/>
            <a:ext cx="1373488" cy="1336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2" descr="https://www.mineco.gob.gt/images/logos/Logo_Mineco_2024.png">
            <a:extLst>
              <a:ext uri="{FF2B5EF4-FFF2-40B4-BE49-F238E27FC236}">
                <a16:creationId xmlns:a16="http://schemas.microsoft.com/office/drawing/2014/main" id="{31504995-8D87-4CF4-9475-DF950F263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43" y="3113479"/>
            <a:ext cx="2668102" cy="108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áfico 14" descr="Gráfico 14">
            <a:extLst>
              <a:ext uri="{FF2B5EF4-FFF2-40B4-BE49-F238E27FC236}">
                <a16:creationId xmlns:a16="http://schemas.microsoft.com/office/drawing/2014/main" id="{D6EC80FC-4AB4-468B-9AAF-F0EAF5753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866" y="4700597"/>
            <a:ext cx="1656579" cy="2120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52023F4-294A-92F6-7FBD-E4D189F8F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4861" y1="32639" x2="24861" y2="32639"/>
                        <a14:foregroundMark x1="40694" y1="30972" x2="40694" y2="30972"/>
                        <a14:foregroundMark x1="49583" y1="31111" x2="49583" y2="31111"/>
                        <a14:foregroundMark x1="50694" y1="39306" x2="50694" y2="39306"/>
                        <a14:foregroundMark x1="50139" y1="43056" x2="50139" y2="43056"/>
                        <a14:foregroundMark x1="49167" y1="54028" x2="49167" y2="54028"/>
                        <a14:foregroundMark x1="59722" y1="31250" x2="59722" y2="31250"/>
                        <a14:foregroundMark x1="75833" y1="36528" x2="75833" y2="36528"/>
                        <a14:foregroundMark x1="20417" y1="64306" x2="20417" y2="64306"/>
                        <a14:foregroundMark x1="22778" y1="65000" x2="22778" y2="65000"/>
                        <a14:foregroundMark x1="25972" y1="66250" x2="25972" y2="66250"/>
                        <a14:foregroundMark x1="28194" y1="65694" x2="28194" y2="65694"/>
                        <a14:foregroundMark x1="31111" y1="65417" x2="31111" y2="65417"/>
                        <a14:foregroundMark x1="32917" y1="65278" x2="32917" y2="65278"/>
                        <a14:foregroundMark x1="35556" y1="65000" x2="35556" y2="65000"/>
                        <a14:foregroundMark x1="37222" y1="65000" x2="37222" y2="65000"/>
                        <a14:foregroundMark x1="42083" y1="64583" x2="42083" y2="64583"/>
                        <a14:foregroundMark x1="44028" y1="65694" x2="44028" y2="65694"/>
                        <a14:foregroundMark x1="51111" y1="64722" x2="51111" y2="64722"/>
                        <a14:foregroundMark x1="52500" y1="65000" x2="52500" y2="65000"/>
                        <a14:foregroundMark x1="54722" y1="65000" x2="54722" y2="65000"/>
                        <a14:foregroundMark x1="56944" y1="65000" x2="56944" y2="65000"/>
                        <a14:foregroundMark x1="60694" y1="65278" x2="60694" y2="65278"/>
                        <a14:foregroundMark x1="62361" y1="65556" x2="62361" y2="65556"/>
                        <a14:foregroundMark x1="67222" y1="65278" x2="67222" y2="65278"/>
                        <a14:foregroundMark x1="72222" y1="64444" x2="72222" y2="64444"/>
                        <a14:foregroundMark x1="74306" y1="65000" x2="74306" y2="65000"/>
                        <a14:foregroundMark x1="79028" y1="65139" x2="79028" y2="65139"/>
                        <a14:foregroundMark x1="70000" y1="64722" x2="70000" y2="64722"/>
                        <a14:foregroundMark x1="41111" y1="68889" x2="41111" y2="68889"/>
                        <a14:foregroundMark x1="42361" y1="70000" x2="42361" y2="70000"/>
                        <a14:foregroundMark x1="45694" y1="70000" x2="45694" y2="70000"/>
                        <a14:foregroundMark x1="47361" y1="69583" x2="47361" y2="69583"/>
                        <a14:foregroundMark x1="51944" y1="69861" x2="51944" y2="69861"/>
                        <a14:foregroundMark x1="56250" y1="69861" x2="56250" y2="69861"/>
                        <a14:foregroundMark x1="57778" y1="69861" x2="57778" y2="69861"/>
                        <a14:foregroundMark x1="59861" y1="69861" x2="59861" y2="6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61" y="2650208"/>
            <a:ext cx="2138803" cy="21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48035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Presentac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A71E5DD6-1DB2-41A2-B70E-612BE43D621E}" vid="{30096DEE-27D0-49D5-BC87-D0A6E3016F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Plantilla_Presentación</Template>
  <TotalTime>1691</TotalTime>
  <Words>98</Words>
  <Application>Microsoft Office PowerPoint</Application>
  <PresentationFormat>Presentación en pantalla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Poppins-Bold</vt:lpstr>
      <vt:lpstr>Poppins-SemiBoldItalic</vt:lpstr>
      <vt:lpstr>Plantilla_Presentación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Adolfo Calderón Lam</dc:creator>
  <cp:lastModifiedBy>Víctor Manuel de León Cruz</cp:lastModifiedBy>
  <cp:revision>24</cp:revision>
  <dcterms:created xsi:type="dcterms:W3CDTF">2024-07-25T15:43:51Z</dcterms:created>
  <dcterms:modified xsi:type="dcterms:W3CDTF">2024-11-18T20:33:26Z</dcterms:modified>
</cp:coreProperties>
</file>