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60" r:id="rId6"/>
  </p:sldMasterIdLst>
  <p:notesMasterIdLst>
    <p:notesMasterId r:id="rId21"/>
  </p:notesMasterIdLst>
  <p:sldIdLst>
    <p:sldId id="256" r:id="rId7"/>
    <p:sldId id="330" r:id="rId8"/>
    <p:sldId id="331" r:id="rId9"/>
    <p:sldId id="312" r:id="rId10"/>
    <p:sldId id="329" r:id="rId11"/>
    <p:sldId id="310" r:id="rId12"/>
    <p:sldId id="314" r:id="rId13"/>
    <p:sldId id="309" r:id="rId14"/>
    <p:sldId id="311" r:id="rId15"/>
    <p:sldId id="297" r:id="rId16"/>
    <p:sldId id="326" r:id="rId17"/>
    <p:sldId id="332" r:id="rId18"/>
    <p:sldId id="327" r:id="rId19"/>
    <p:sldId id="2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26CF60-3B5C-BE43-AFCE-7AE4007E1AAE}" name="Maria Jesus Gonzalez Sanz" initials="MJGS" userId="S::mariajesus.gonzalezs@unwomen.org::9ee1113e-772a-42be-a010-6d46629462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419BD5"/>
    <a:srgbClr val="800080"/>
    <a:srgbClr val="CC0099"/>
    <a:srgbClr val="4170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6357" autoAdjust="0"/>
  </p:normalViewPr>
  <p:slideViewPr>
    <p:cSldViewPr snapToGrid="0">
      <p:cViewPr varScale="1">
        <p:scale>
          <a:sx n="110" d="100"/>
          <a:sy n="110" d="100"/>
        </p:scale>
        <p:origin x="58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4F67F-BDA9-4CF1-856B-8D8357406CB8}" type="doc">
      <dgm:prSet loTypeId="urn:microsoft.com/office/officeart/2005/8/layout/balance1" loCatId="relationship" qsTypeId="urn:microsoft.com/office/officeart/2005/8/quickstyle/simple1" qsCatId="simple" csTypeId="urn:microsoft.com/office/officeart/2005/8/colors/accent6_5" csCatId="accent6" phldr="1"/>
      <dgm:spPr/>
      <dgm:t>
        <a:bodyPr/>
        <a:lstStyle/>
        <a:p>
          <a:endParaRPr lang="es-GT"/>
        </a:p>
      </dgm:t>
    </dgm:pt>
    <dgm:pt modelId="{9FB21B9B-1578-4F2F-BB22-1EF6467DF5AF}">
      <dgm:prSet phldrT="[Texto]"/>
      <dgm:spPr>
        <a:xfrm>
          <a:off x="1488631" y="0"/>
          <a:ext cx="1906758" cy="1059310"/>
        </a:xfrm>
        <a:prstGeom prst="roundRect">
          <a:avLst>
            <a:gd name="adj" fmla="val 10000"/>
          </a:avLst>
        </a:prstGeom>
      </dgm:spPr>
      <dgm:t>
        <a:bodyPr/>
        <a:lstStyle/>
        <a:p>
          <a:pPr>
            <a:buNone/>
          </a:pPr>
          <a:r>
            <a:rPr lang="es-GT">
              <a:latin typeface="Century Gothic" panose="020B0502020202020204"/>
              <a:ea typeface="+mn-ea"/>
              <a:cs typeface="+mn-cs"/>
            </a:rPr>
            <a:t> </a:t>
          </a:r>
          <a:endParaRPr lang="es-GT" dirty="0">
            <a:latin typeface="Century Gothic" panose="020B0502020202020204"/>
            <a:ea typeface="+mn-ea"/>
            <a:cs typeface="+mn-cs"/>
          </a:endParaRPr>
        </a:p>
      </dgm:t>
    </dgm:pt>
    <dgm:pt modelId="{3DA08D15-91A2-4E40-865C-0EA39C72BF6F}" type="parTrans" cxnId="{B6E918BF-7BBC-47DB-ADEA-67227F3DEC60}">
      <dgm:prSet/>
      <dgm:spPr/>
      <dgm:t>
        <a:bodyPr/>
        <a:lstStyle/>
        <a:p>
          <a:endParaRPr lang="es-GT"/>
        </a:p>
      </dgm:t>
    </dgm:pt>
    <dgm:pt modelId="{6836DB15-DE25-4F48-9EBE-6C7D01D5955E}" type="sibTrans" cxnId="{B6E918BF-7BBC-47DB-ADEA-67227F3DEC60}">
      <dgm:prSet/>
      <dgm:spPr/>
      <dgm:t>
        <a:bodyPr/>
        <a:lstStyle/>
        <a:p>
          <a:endParaRPr lang="es-GT"/>
        </a:p>
      </dgm:t>
    </dgm:pt>
    <dgm:pt modelId="{40FD4735-0FD3-45A5-94F8-0C9F474626B1}">
      <dgm:prSet phldrT="[Texto]" custT="1"/>
      <dgm:spPr>
        <a:xfrm>
          <a:off x="1505334" y="3478774"/>
          <a:ext cx="1906758" cy="652534"/>
        </a:xfrm>
        <a:prstGeom prst="roundRect">
          <a:avLst/>
        </a:prstGeom>
      </dgm:spPr>
      <dgm:t>
        <a:bodyPr/>
        <a:lstStyle/>
        <a:p>
          <a:pPr algn="l">
            <a:buNone/>
          </a:pPr>
          <a:r>
            <a:rPr lang="es-GT" sz="1300" dirty="0">
              <a:solidFill>
                <a:schemeClr val="tx1"/>
              </a:solidFill>
              <a:latin typeface="Century Gothic" panose="020B0502020202020204"/>
              <a:ea typeface="+mn-ea"/>
              <a:cs typeface="+mn-cs"/>
            </a:rPr>
            <a:t>74% garantías fiduciarias                  16.5% bienes inmuebles</a:t>
          </a:r>
        </a:p>
      </dgm:t>
    </dgm:pt>
    <dgm:pt modelId="{26823AB7-B3EA-4156-8C76-A87DC667FA1C}" type="parTrans" cxnId="{E06C80AD-CBDA-4860-BC5D-146C5D2443C6}">
      <dgm:prSet/>
      <dgm:spPr/>
      <dgm:t>
        <a:bodyPr/>
        <a:lstStyle/>
        <a:p>
          <a:endParaRPr lang="es-GT"/>
        </a:p>
      </dgm:t>
    </dgm:pt>
    <dgm:pt modelId="{92A0EAC5-49A6-424C-AB8D-5A32814DBBD3}" type="sibTrans" cxnId="{E06C80AD-CBDA-4860-BC5D-146C5D2443C6}">
      <dgm:prSet/>
      <dgm:spPr/>
      <dgm:t>
        <a:bodyPr/>
        <a:lstStyle/>
        <a:p>
          <a:endParaRPr lang="es-GT"/>
        </a:p>
      </dgm:t>
    </dgm:pt>
    <dgm:pt modelId="{49A9C61C-5AB6-48EF-AFC6-A3C67253CD65}">
      <dgm:prSet phldrT="[Texto]" custT="1"/>
      <dgm:spPr>
        <a:xfrm>
          <a:off x="1505334" y="2775392"/>
          <a:ext cx="1906758" cy="652534"/>
        </a:xfrm>
        <a:prstGeom prst="roundRect">
          <a:avLst/>
        </a:prstGeom>
      </dgm:spPr>
      <dgm:t>
        <a:bodyPr/>
        <a:lstStyle/>
        <a:p>
          <a:pPr>
            <a:buNone/>
          </a:pPr>
          <a:r>
            <a:rPr lang="es-GT" sz="1600" dirty="0">
              <a:solidFill>
                <a:schemeClr val="tx1"/>
              </a:solidFill>
              <a:latin typeface="Century Gothic" panose="020B0502020202020204"/>
              <a:ea typeface="+mn-ea"/>
              <a:cs typeface="+mn-cs"/>
            </a:rPr>
            <a:t>38% saldos de capital</a:t>
          </a:r>
        </a:p>
      </dgm:t>
    </dgm:pt>
    <dgm:pt modelId="{9C5C6D74-BBFA-4B1C-BF02-54C085ADD424}" type="parTrans" cxnId="{CC26EC2D-C0F5-4544-A8F0-8EBA4C87F7F5}">
      <dgm:prSet/>
      <dgm:spPr/>
      <dgm:t>
        <a:bodyPr/>
        <a:lstStyle/>
        <a:p>
          <a:endParaRPr lang="es-GT"/>
        </a:p>
      </dgm:t>
    </dgm:pt>
    <dgm:pt modelId="{D4D130DD-7402-4040-A05D-8C6BEB530665}" type="sibTrans" cxnId="{CC26EC2D-C0F5-4544-A8F0-8EBA4C87F7F5}">
      <dgm:prSet/>
      <dgm:spPr/>
      <dgm:t>
        <a:bodyPr/>
        <a:lstStyle/>
        <a:p>
          <a:endParaRPr lang="es-GT"/>
        </a:p>
      </dgm:t>
    </dgm:pt>
    <dgm:pt modelId="{49A17E0D-90A3-48DA-B1A0-F210D543C6CD}">
      <dgm:prSet phldrT="[Texto]" custT="1"/>
      <dgm:spPr>
        <a:xfrm>
          <a:off x="4259540" y="3478774"/>
          <a:ext cx="1906758" cy="652534"/>
        </a:xfrm>
        <a:prstGeom prst="roundRect">
          <a:avLst/>
        </a:prstGeom>
      </dgm:spPr>
      <dgm:t>
        <a:bodyPr/>
        <a:lstStyle/>
        <a:p>
          <a:pPr algn="l">
            <a:buNone/>
          </a:pPr>
          <a:r>
            <a:rPr lang="es-GT" sz="1300" dirty="0">
              <a:solidFill>
                <a:schemeClr val="tx1"/>
              </a:solidFill>
              <a:latin typeface="Century Gothic" panose="020B0502020202020204"/>
              <a:ea typeface="+mn-ea"/>
              <a:cs typeface="+mn-cs"/>
            </a:rPr>
            <a:t>64.6% garantías fiduciarias                    22.3% bienes inmuebles</a:t>
          </a:r>
        </a:p>
      </dgm:t>
    </dgm:pt>
    <dgm:pt modelId="{B5644DD1-4A4D-46EF-AF9C-3699858613FF}" type="parTrans" cxnId="{13019C1F-C1E0-4574-9A41-A5B009926211}">
      <dgm:prSet/>
      <dgm:spPr/>
      <dgm:t>
        <a:bodyPr/>
        <a:lstStyle/>
        <a:p>
          <a:endParaRPr lang="es-GT"/>
        </a:p>
      </dgm:t>
    </dgm:pt>
    <dgm:pt modelId="{E25F6613-003B-43FB-A61F-4B683AD9D497}" type="sibTrans" cxnId="{13019C1F-C1E0-4574-9A41-A5B009926211}">
      <dgm:prSet/>
      <dgm:spPr/>
      <dgm:t>
        <a:bodyPr/>
        <a:lstStyle/>
        <a:p>
          <a:endParaRPr lang="es-GT"/>
        </a:p>
      </dgm:t>
    </dgm:pt>
    <dgm:pt modelId="{3F71F43E-B5D0-4F24-97D9-455715DC1E05}">
      <dgm:prSet phldrT="[Texto]" custT="1"/>
      <dgm:spPr>
        <a:xfrm>
          <a:off x="4259540" y="2775392"/>
          <a:ext cx="1906758" cy="652534"/>
        </a:xfrm>
        <a:prstGeom prst="roundRect">
          <a:avLst/>
        </a:prstGeom>
      </dgm:spPr>
      <dgm:t>
        <a:bodyPr/>
        <a:lstStyle/>
        <a:p>
          <a:pPr>
            <a:buNone/>
          </a:pPr>
          <a:r>
            <a:rPr lang="es-GT" sz="1400" dirty="0">
              <a:solidFill>
                <a:schemeClr val="tx1"/>
              </a:solidFill>
              <a:latin typeface="Century Gothic" panose="020B0502020202020204"/>
              <a:ea typeface="+mn-ea"/>
              <a:cs typeface="+mn-cs"/>
            </a:rPr>
            <a:t>62% de saldos de capital</a:t>
          </a:r>
        </a:p>
      </dgm:t>
    </dgm:pt>
    <dgm:pt modelId="{6CFD5A4E-E320-4E57-B59D-DC42882B40D2}" type="parTrans" cxnId="{991748C2-CB45-47F2-B4A8-068FD68821E2}">
      <dgm:prSet/>
      <dgm:spPr/>
      <dgm:t>
        <a:bodyPr/>
        <a:lstStyle/>
        <a:p>
          <a:endParaRPr lang="es-GT"/>
        </a:p>
      </dgm:t>
    </dgm:pt>
    <dgm:pt modelId="{25F9E07C-38ED-4722-A303-BB02877F8B07}" type="sibTrans" cxnId="{991748C2-CB45-47F2-B4A8-068FD68821E2}">
      <dgm:prSet/>
      <dgm:spPr/>
      <dgm:t>
        <a:bodyPr/>
        <a:lstStyle/>
        <a:p>
          <a:endParaRPr lang="es-GT"/>
        </a:p>
      </dgm:t>
    </dgm:pt>
    <dgm:pt modelId="{6D16E41A-1560-4A3B-9397-55CD1C050935}">
      <dgm:prSet phldrT="[Texto]" custT="1"/>
      <dgm:spPr>
        <a:xfrm>
          <a:off x="4259540" y="2072010"/>
          <a:ext cx="1906758" cy="652534"/>
        </a:xfrm>
        <a:prstGeom prst="roundRect">
          <a:avLst/>
        </a:prstGeom>
      </dgm:spPr>
      <dgm:t>
        <a:bodyPr/>
        <a:lstStyle/>
        <a:p>
          <a:pPr>
            <a:buNone/>
          </a:pPr>
          <a:r>
            <a:rPr lang="es-GT" sz="1400" dirty="0">
              <a:solidFill>
                <a:schemeClr val="tx1"/>
              </a:solidFill>
              <a:latin typeface="Century Gothic" panose="020B0502020202020204"/>
              <a:ea typeface="+mn-ea"/>
              <a:cs typeface="+mn-cs"/>
            </a:rPr>
            <a:t>59% créditos</a:t>
          </a:r>
        </a:p>
      </dgm:t>
    </dgm:pt>
    <dgm:pt modelId="{A4C432FC-1C54-4CD7-8EEB-B8F8B9CFD1A9}" type="parTrans" cxnId="{9F970299-9B29-4395-BEE5-27748E522181}">
      <dgm:prSet/>
      <dgm:spPr/>
      <dgm:t>
        <a:bodyPr/>
        <a:lstStyle/>
        <a:p>
          <a:endParaRPr lang="es-GT"/>
        </a:p>
      </dgm:t>
    </dgm:pt>
    <dgm:pt modelId="{81B2CC0F-6AAB-4AF6-A498-FF68FBB9E720}" type="sibTrans" cxnId="{9F970299-9B29-4395-BEE5-27748E522181}">
      <dgm:prSet/>
      <dgm:spPr/>
      <dgm:t>
        <a:bodyPr/>
        <a:lstStyle/>
        <a:p>
          <a:endParaRPr lang="es-GT"/>
        </a:p>
      </dgm:t>
    </dgm:pt>
    <dgm:pt modelId="{C3326A73-9235-456A-B748-C544C577B9EA}">
      <dgm:prSet phldrT="[Texto]" custT="1"/>
      <dgm:spPr>
        <a:xfrm>
          <a:off x="1505334" y="2072010"/>
          <a:ext cx="1906758" cy="652534"/>
        </a:xfrm>
        <a:prstGeom prst="roundRect">
          <a:avLst/>
        </a:prstGeom>
      </dgm:spPr>
      <dgm:t>
        <a:bodyPr/>
        <a:lstStyle/>
        <a:p>
          <a:pPr>
            <a:buNone/>
          </a:pPr>
          <a:r>
            <a:rPr lang="es-GT" sz="1400" dirty="0">
              <a:solidFill>
                <a:schemeClr val="tx1"/>
              </a:solidFill>
              <a:latin typeface="Century Gothic" panose="020B0502020202020204"/>
              <a:ea typeface="+mn-ea"/>
              <a:cs typeface="+mn-cs"/>
            </a:rPr>
            <a:t>41% créditos</a:t>
          </a:r>
        </a:p>
      </dgm:t>
    </dgm:pt>
    <dgm:pt modelId="{BA573852-F084-48DD-B162-E534A56D3B93}" type="parTrans" cxnId="{34A81285-81E1-40F3-A5CD-9575FC086E6D}">
      <dgm:prSet/>
      <dgm:spPr/>
      <dgm:t>
        <a:bodyPr/>
        <a:lstStyle/>
        <a:p>
          <a:endParaRPr lang="es-GT"/>
        </a:p>
      </dgm:t>
    </dgm:pt>
    <dgm:pt modelId="{CE035687-DF8F-4EDA-9436-90332EE9CFC4}" type="sibTrans" cxnId="{34A81285-81E1-40F3-A5CD-9575FC086E6D}">
      <dgm:prSet/>
      <dgm:spPr/>
      <dgm:t>
        <a:bodyPr/>
        <a:lstStyle/>
        <a:p>
          <a:endParaRPr lang="es-GT"/>
        </a:p>
      </dgm:t>
    </dgm:pt>
    <dgm:pt modelId="{9E68C86E-725E-439B-9EB2-76E288522C77}">
      <dgm:prSet phldrT="[Texto]" custT="1"/>
      <dgm:spPr>
        <a:xfrm>
          <a:off x="4259540" y="1355916"/>
          <a:ext cx="1906758" cy="652534"/>
        </a:xfrm>
        <a:prstGeom prst="roundRect">
          <a:avLst/>
        </a:prstGeom>
      </dgm:spPr>
      <dgm:t>
        <a:bodyPr/>
        <a:lstStyle/>
        <a:p>
          <a:pPr algn="l">
            <a:buNone/>
          </a:pPr>
          <a:r>
            <a:rPr lang="es-GT" sz="1400" dirty="0">
              <a:solidFill>
                <a:schemeClr val="tx1"/>
              </a:solidFill>
              <a:latin typeface="Century Gothic" panose="020B0502020202020204"/>
              <a:ea typeface="+mn-ea"/>
              <a:cs typeface="+mn-cs"/>
            </a:rPr>
            <a:t>21.0% tasa de interés activa PP</a:t>
          </a:r>
        </a:p>
      </dgm:t>
    </dgm:pt>
    <dgm:pt modelId="{45641F86-C733-4C17-9156-D3B125F642AD}" type="parTrans" cxnId="{4C268119-F529-42C9-8045-7AF92CFAADC6}">
      <dgm:prSet/>
      <dgm:spPr/>
      <dgm:t>
        <a:bodyPr/>
        <a:lstStyle/>
        <a:p>
          <a:endParaRPr lang="es-GT"/>
        </a:p>
      </dgm:t>
    </dgm:pt>
    <dgm:pt modelId="{2E0B5065-28DB-4E5E-BD5B-3E52D314F0FE}" type="sibTrans" cxnId="{4C268119-F529-42C9-8045-7AF92CFAADC6}">
      <dgm:prSet/>
      <dgm:spPr/>
      <dgm:t>
        <a:bodyPr/>
        <a:lstStyle/>
        <a:p>
          <a:endParaRPr lang="es-GT"/>
        </a:p>
      </dgm:t>
    </dgm:pt>
    <dgm:pt modelId="{5C28CDF7-99C0-4EF8-BCAB-BF30AE577548}">
      <dgm:prSet phldrT="[Texto]" custT="1"/>
      <dgm:spPr>
        <a:xfrm>
          <a:off x="1505334" y="1355916"/>
          <a:ext cx="1906758" cy="652534"/>
        </a:xfrm>
        <a:prstGeom prst="roundRect">
          <a:avLst/>
        </a:prstGeom>
      </dgm:spPr>
      <dgm:t>
        <a:bodyPr/>
        <a:lstStyle/>
        <a:p>
          <a:pPr>
            <a:buNone/>
          </a:pPr>
          <a:r>
            <a:rPr lang="es-GT" sz="1400" dirty="0">
              <a:solidFill>
                <a:schemeClr val="tx1"/>
              </a:solidFill>
              <a:latin typeface="Century Gothic" panose="020B0502020202020204"/>
              <a:ea typeface="+mn-ea"/>
              <a:cs typeface="+mn-cs"/>
            </a:rPr>
            <a:t>22.3% tasa de interés activa PP</a:t>
          </a:r>
          <a:endParaRPr lang="es-GT" sz="1100" dirty="0">
            <a:solidFill>
              <a:schemeClr val="tx1"/>
            </a:solidFill>
            <a:latin typeface="Century Gothic" panose="020B0502020202020204"/>
            <a:ea typeface="+mn-ea"/>
            <a:cs typeface="+mn-cs"/>
          </a:endParaRPr>
        </a:p>
      </dgm:t>
    </dgm:pt>
    <dgm:pt modelId="{60568F79-8527-4627-AB39-31663FE00CE6}" type="parTrans" cxnId="{3FD65221-152B-47E7-8DBF-46E50240DDEC}">
      <dgm:prSet/>
      <dgm:spPr/>
      <dgm:t>
        <a:bodyPr/>
        <a:lstStyle/>
        <a:p>
          <a:endParaRPr lang="es-GT"/>
        </a:p>
      </dgm:t>
    </dgm:pt>
    <dgm:pt modelId="{ACBB6AF0-23A2-4DDE-8E59-DB452690649B}" type="sibTrans" cxnId="{3FD65221-152B-47E7-8DBF-46E50240DDEC}">
      <dgm:prSet/>
      <dgm:spPr/>
      <dgm:t>
        <a:bodyPr/>
        <a:lstStyle/>
        <a:p>
          <a:endParaRPr lang="es-GT"/>
        </a:p>
      </dgm:t>
    </dgm:pt>
    <dgm:pt modelId="{1C225A63-9312-4823-9BDA-797FA6CAAC62}">
      <dgm:prSet phldrT="[Texto]"/>
      <dgm:spPr>
        <a:xfrm>
          <a:off x="4259540" y="0"/>
          <a:ext cx="1906758" cy="1059310"/>
        </a:xfrm>
        <a:prstGeom prst="roundRect">
          <a:avLst>
            <a:gd name="adj" fmla="val 10000"/>
          </a:avLst>
        </a:prstGeom>
      </dgm:spPr>
      <dgm:t>
        <a:bodyPr/>
        <a:lstStyle/>
        <a:p>
          <a:pPr>
            <a:buNone/>
          </a:pPr>
          <a:endParaRPr lang="es-GT" dirty="0">
            <a:solidFill>
              <a:sysClr val="windowText" lastClr="000000">
                <a:hueOff val="0"/>
                <a:satOff val="0"/>
                <a:lumOff val="0"/>
                <a:alphaOff val="0"/>
              </a:sysClr>
            </a:solidFill>
            <a:latin typeface="Century Gothic" panose="020B0502020202020204"/>
            <a:ea typeface="+mn-ea"/>
            <a:cs typeface="+mn-cs"/>
          </a:endParaRPr>
        </a:p>
      </dgm:t>
    </dgm:pt>
    <dgm:pt modelId="{12D88B5A-CAF2-42C8-A7D4-169EB145CD26}" type="sibTrans" cxnId="{C7A500D5-1DD0-406E-9F7A-CF2E7CF16D47}">
      <dgm:prSet/>
      <dgm:spPr/>
      <dgm:t>
        <a:bodyPr/>
        <a:lstStyle/>
        <a:p>
          <a:endParaRPr lang="es-GT"/>
        </a:p>
      </dgm:t>
    </dgm:pt>
    <dgm:pt modelId="{F12D191B-8513-4557-B367-598D26A6762A}" type="parTrans" cxnId="{C7A500D5-1DD0-406E-9F7A-CF2E7CF16D47}">
      <dgm:prSet/>
      <dgm:spPr/>
      <dgm:t>
        <a:bodyPr/>
        <a:lstStyle/>
        <a:p>
          <a:endParaRPr lang="es-GT"/>
        </a:p>
      </dgm:t>
    </dgm:pt>
    <dgm:pt modelId="{285F88F0-B659-4625-851C-A991C415A65C}">
      <dgm:prSet phldrT="[Texto]" custT="1"/>
      <dgm:spPr>
        <a:xfrm>
          <a:off x="4259540" y="1355916"/>
          <a:ext cx="1906758" cy="652534"/>
        </a:xfrm>
        <a:prstGeom prst="roundRect">
          <a:avLst/>
        </a:prstGeom>
      </dgm:spPr>
      <dgm:t>
        <a:bodyPr/>
        <a:lstStyle/>
        <a:p>
          <a:pPr algn="l">
            <a:buNone/>
          </a:pPr>
          <a:endParaRPr lang="es-GT" sz="1400" dirty="0">
            <a:solidFill>
              <a:schemeClr val="tx1"/>
            </a:solidFill>
            <a:latin typeface="Century Gothic" panose="020B0502020202020204"/>
            <a:ea typeface="+mn-ea"/>
            <a:cs typeface="+mn-cs"/>
          </a:endParaRPr>
        </a:p>
      </dgm:t>
    </dgm:pt>
    <dgm:pt modelId="{10B4B43D-E923-424A-A81D-D8A4964562A1}" type="parTrans" cxnId="{70CA9935-5D39-448F-A792-6182E6D1328C}">
      <dgm:prSet/>
      <dgm:spPr/>
      <dgm:t>
        <a:bodyPr/>
        <a:lstStyle/>
        <a:p>
          <a:endParaRPr lang="es-GT"/>
        </a:p>
      </dgm:t>
    </dgm:pt>
    <dgm:pt modelId="{26EE9E2B-182D-4F8E-8379-07CE4190A73C}" type="sibTrans" cxnId="{70CA9935-5D39-448F-A792-6182E6D1328C}">
      <dgm:prSet/>
      <dgm:spPr/>
      <dgm:t>
        <a:bodyPr/>
        <a:lstStyle/>
        <a:p>
          <a:endParaRPr lang="es-GT"/>
        </a:p>
      </dgm:t>
    </dgm:pt>
    <dgm:pt modelId="{62C56C90-45F7-4FD5-A00A-1CC6BCBAC8BC}" type="pres">
      <dgm:prSet presAssocID="{8864F67F-BDA9-4CF1-856B-8D8357406CB8}" presName="outerComposite" presStyleCnt="0">
        <dgm:presLayoutVars>
          <dgm:chMax val="2"/>
          <dgm:animLvl val="lvl"/>
          <dgm:resizeHandles val="exact"/>
        </dgm:presLayoutVars>
      </dgm:prSet>
      <dgm:spPr/>
      <dgm:t>
        <a:bodyPr/>
        <a:lstStyle/>
        <a:p>
          <a:endParaRPr lang="es-ES"/>
        </a:p>
      </dgm:t>
    </dgm:pt>
    <dgm:pt modelId="{88708969-7E38-42A4-AEEA-0813D5550761}" type="pres">
      <dgm:prSet presAssocID="{8864F67F-BDA9-4CF1-856B-8D8357406CB8}" presName="dummyMaxCanvas" presStyleCnt="0"/>
      <dgm:spPr/>
    </dgm:pt>
    <dgm:pt modelId="{CBDD0EB3-9A54-4728-8C19-42D507D57805}" type="pres">
      <dgm:prSet presAssocID="{8864F67F-BDA9-4CF1-856B-8D8357406CB8}" presName="parentComposite" presStyleCnt="0"/>
      <dgm:spPr/>
    </dgm:pt>
    <dgm:pt modelId="{8501EAC0-5954-455E-83C0-E73093A529BE}" type="pres">
      <dgm:prSet presAssocID="{8864F67F-BDA9-4CF1-856B-8D8357406CB8}" presName="parent1" presStyleLbl="alignAccFollowNode1" presStyleIdx="0" presStyleCnt="4" custScaleY="93730" custLinFactNeighborX="-22293" custLinFactNeighborY="-95495">
        <dgm:presLayoutVars>
          <dgm:chMax val="4"/>
        </dgm:presLayoutVars>
      </dgm:prSet>
      <dgm:spPr/>
      <dgm:t>
        <a:bodyPr/>
        <a:lstStyle/>
        <a:p>
          <a:endParaRPr lang="es-ES"/>
        </a:p>
      </dgm:t>
    </dgm:pt>
    <dgm:pt modelId="{FA267435-3235-4FB9-864F-12226700A5DD}" type="pres">
      <dgm:prSet presAssocID="{8864F67F-BDA9-4CF1-856B-8D8357406CB8}" presName="parent2" presStyleLbl="alignAccFollowNode1" presStyleIdx="1" presStyleCnt="4" custScaleX="92504" custScaleY="100000">
        <dgm:presLayoutVars>
          <dgm:chMax val="4"/>
        </dgm:presLayoutVars>
      </dgm:prSet>
      <dgm:spPr/>
      <dgm:t>
        <a:bodyPr/>
        <a:lstStyle/>
        <a:p>
          <a:endParaRPr lang="es-ES"/>
        </a:p>
      </dgm:t>
    </dgm:pt>
    <dgm:pt modelId="{DA809A44-5A47-433E-8444-DB2099F38F14}" type="pres">
      <dgm:prSet presAssocID="{8864F67F-BDA9-4CF1-856B-8D8357406CB8}" presName="childrenComposite" presStyleCnt="0"/>
      <dgm:spPr/>
    </dgm:pt>
    <dgm:pt modelId="{D428137F-B1B1-4460-A037-DB268AACF8CB}" type="pres">
      <dgm:prSet presAssocID="{8864F67F-BDA9-4CF1-856B-8D8357406CB8}" presName="dummyMaxCanvas_ChildArea" presStyleCnt="0"/>
      <dgm:spPr/>
    </dgm:pt>
    <dgm:pt modelId="{4BFBD0C0-F0CA-484B-B4EE-087BCD7E6FC6}" type="pres">
      <dgm:prSet presAssocID="{8864F67F-BDA9-4CF1-856B-8D8357406CB8}" presName="fulcrum" presStyleLbl="alignAccFollowNode1" presStyleIdx="2" presStyleCnt="4" custScaleY="47470"/>
      <dgm:spPr>
        <a:xfrm>
          <a:off x="3438575" y="4502067"/>
          <a:ext cx="794482" cy="794482"/>
        </a:xfrm>
        <a:prstGeom prst="triangle">
          <a:avLst/>
        </a:prstGeom>
      </dgm:spPr>
    </dgm:pt>
    <dgm:pt modelId="{0BF85673-46BE-4EB3-B460-B9C2C1296CC6}" type="pres">
      <dgm:prSet presAssocID="{8864F67F-BDA9-4CF1-856B-8D8357406CB8}" presName="balance_44" presStyleLbl="alignAccFollowNode1" presStyleIdx="3" presStyleCnt="4" custAng="21260599" custLinFactNeighborX="2780" custLinFactNeighborY="90188">
        <dgm:presLayoutVars>
          <dgm:bulletEnabled val="1"/>
        </dgm:presLayoutVars>
      </dgm:prSet>
      <dgm:spPr>
        <a:xfrm>
          <a:off x="1452368" y="4169444"/>
          <a:ext cx="4766895" cy="322030"/>
        </a:xfrm>
        <a:prstGeom prst="rect">
          <a:avLst/>
        </a:prstGeom>
      </dgm:spPr>
    </dgm:pt>
    <dgm:pt modelId="{97BF4D7A-6078-499D-9F00-8F6CE8EE0563}" type="pres">
      <dgm:prSet presAssocID="{8864F67F-BDA9-4CF1-856B-8D8357406CB8}" presName="right_44_1" presStyleLbl="node1" presStyleIdx="0" presStyleCnt="8" custScaleX="114975">
        <dgm:presLayoutVars>
          <dgm:bulletEnabled val="1"/>
        </dgm:presLayoutVars>
      </dgm:prSet>
      <dgm:spPr/>
      <dgm:t>
        <a:bodyPr/>
        <a:lstStyle/>
        <a:p>
          <a:endParaRPr lang="es-ES"/>
        </a:p>
      </dgm:t>
    </dgm:pt>
    <dgm:pt modelId="{21E3814A-83F9-4D33-B70E-38947F5A0DE2}" type="pres">
      <dgm:prSet presAssocID="{8864F67F-BDA9-4CF1-856B-8D8357406CB8}" presName="right_44_2" presStyleLbl="node1" presStyleIdx="1" presStyleCnt="8" custScaleX="111609">
        <dgm:presLayoutVars>
          <dgm:bulletEnabled val="1"/>
        </dgm:presLayoutVars>
      </dgm:prSet>
      <dgm:spPr/>
      <dgm:t>
        <a:bodyPr/>
        <a:lstStyle/>
        <a:p>
          <a:endParaRPr lang="es-ES"/>
        </a:p>
      </dgm:t>
    </dgm:pt>
    <dgm:pt modelId="{27F5A167-CD24-4E90-8E94-19930C210A1C}" type="pres">
      <dgm:prSet presAssocID="{8864F67F-BDA9-4CF1-856B-8D8357406CB8}" presName="right_44_3" presStyleLbl="node1" presStyleIdx="2" presStyleCnt="8" custScaleX="114975">
        <dgm:presLayoutVars>
          <dgm:bulletEnabled val="1"/>
        </dgm:presLayoutVars>
      </dgm:prSet>
      <dgm:spPr/>
      <dgm:t>
        <a:bodyPr/>
        <a:lstStyle/>
        <a:p>
          <a:endParaRPr lang="es-ES"/>
        </a:p>
      </dgm:t>
    </dgm:pt>
    <dgm:pt modelId="{F9787BC7-4188-4844-B2B4-BCA9791CAC64}" type="pres">
      <dgm:prSet presAssocID="{8864F67F-BDA9-4CF1-856B-8D8357406CB8}" presName="right_44_4" presStyleLbl="node1" presStyleIdx="3" presStyleCnt="8" custScaleX="115549">
        <dgm:presLayoutVars>
          <dgm:bulletEnabled val="1"/>
        </dgm:presLayoutVars>
      </dgm:prSet>
      <dgm:spPr/>
      <dgm:t>
        <a:bodyPr/>
        <a:lstStyle/>
        <a:p>
          <a:endParaRPr lang="es-ES"/>
        </a:p>
      </dgm:t>
    </dgm:pt>
    <dgm:pt modelId="{CE477C26-FD3D-403B-83D0-68005EB753F6}" type="pres">
      <dgm:prSet presAssocID="{8864F67F-BDA9-4CF1-856B-8D8357406CB8}" presName="left_44_1" presStyleLbl="node1" presStyleIdx="4" presStyleCnt="8" custScaleX="120069">
        <dgm:presLayoutVars>
          <dgm:bulletEnabled val="1"/>
        </dgm:presLayoutVars>
      </dgm:prSet>
      <dgm:spPr/>
      <dgm:t>
        <a:bodyPr/>
        <a:lstStyle/>
        <a:p>
          <a:endParaRPr lang="es-ES"/>
        </a:p>
      </dgm:t>
    </dgm:pt>
    <dgm:pt modelId="{CDBEE52C-AB8A-4278-ABFE-809DF0962D78}" type="pres">
      <dgm:prSet presAssocID="{8864F67F-BDA9-4CF1-856B-8D8357406CB8}" presName="left_44_2" presStyleLbl="node1" presStyleIdx="5" presStyleCnt="8" custScaleX="123434">
        <dgm:presLayoutVars>
          <dgm:bulletEnabled val="1"/>
        </dgm:presLayoutVars>
      </dgm:prSet>
      <dgm:spPr/>
      <dgm:t>
        <a:bodyPr/>
        <a:lstStyle/>
        <a:p>
          <a:endParaRPr lang="es-ES"/>
        </a:p>
      </dgm:t>
    </dgm:pt>
    <dgm:pt modelId="{02809A68-F1DA-44D5-9668-F6C8520C0E6E}" type="pres">
      <dgm:prSet presAssocID="{8864F67F-BDA9-4CF1-856B-8D8357406CB8}" presName="left_44_3" presStyleLbl="node1" presStyleIdx="6" presStyleCnt="8" custScaleX="120069">
        <dgm:presLayoutVars>
          <dgm:bulletEnabled val="1"/>
        </dgm:presLayoutVars>
      </dgm:prSet>
      <dgm:spPr/>
      <dgm:t>
        <a:bodyPr/>
        <a:lstStyle/>
        <a:p>
          <a:endParaRPr lang="es-ES"/>
        </a:p>
      </dgm:t>
    </dgm:pt>
    <dgm:pt modelId="{F6EEA5EC-D092-4122-ACE2-5F9FE6C666B8}" type="pres">
      <dgm:prSet presAssocID="{8864F67F-BDA9-4CF1-856B-8D8357406CB8}" presName="left_44_4" presStyleLbl="node1" presStyleIdx="7" presStyleCnt="8" custScaleX="118386">
        <dgm:presLayoutVars>
          <dgm:bulletEnabled val="1"/>
        </dgm:presLayoutVars>
      </dgm:prSet>
      <dgm:spPr/>
      <dgm:t>
        <a:bodyPr/>
        <a:lstStyle/>
        <a:p>
          <a:endParaRPr lang="es-ES"/>
        </a:p>
      </dgm:t>
    </dgm:pt>
  </dgm:ptLst>
  <dgm:cxnLst>
    <dgm:cxn modelId="{D80E80A5-0EFC-4814-AD06-72CC70E7E8F2}" type="presOf" srcId="{40FD4735-0FD3-45A5-94F8-0C9F474626B1}" destId="{CE477C26-FD3D-403B-83D0-68005EB753F6}" srcOrd="0" destOrd="0" presId="urn:microsoft.com/office/officeart/2005/8/layout/balance1"/>
    <dgm:cxn modelId="{13019C1F-C1E0-4574-9A41-A5B009926211}" srcId="{1C225A63-9312-4823-9BDA-797FA6CAAC62}" destId="{49A17E0D-90A3-48DA-B1A0-F210D543C6CD}" srcOrd="0" destOrd="0" parTransId="{B5644DD1-4A4D-46EF-AF9C-3699858613FF}" sibTransId="{E25F6613-003B-43FB-A61F-4B683AD9D497}"/>
    <dgm:cxn modelId="{70CA9935-5D39-448F-A792-6182E6D1328C}" srcId="{1C225A63-9312-4823-9BDA-797FA6CAAC62}" destId="{285F88F0-B659-4625-851C-A991C415A65C}" srcOrd="4" destOrd="0" parTransId="{10B4B43D-E923-424A-A81D-D8A4964562A1}" sibTransId="{26EE9E2B-182D-4F8E-8379-07CE4190A73C}"/>
    <dgm:cxn modelId="{3FD65221-152B-47E7-8DBF-46E50240DDEC}" srcId="{9FB21B9B-1578-4F2F-BB22-1EF6467DF5AF}" destId="{5C28CDF7-99C0-4EF8-BCAB-BF30AE577548}" srcOrd="3" destOrd="0" parTransId="{60568F79-8527-4627-AB39-31663FE00CE6}" sibTransId="{ACBB6AF0-23A2-4DDE-8E59-DB452690649B}"/>
    <dgm:cxn modelId="{B6E918BF-7BBC-47DB-ADEA-67227F3DEC60}" srcId="{8864F67F-BDA9-4CF1-856B-8D8357406CB8}" destId="{9FB21B9B-1578-4F2F-BB22-1EF6467DF5AF}" srcOrd="0" destOrd="0" parTransId="{3DA08D15-91A2-4E40-865C-0EA39C72BF6F}" sibTransId="{6836DB15-DE25-4F48-9EBE-6C7D01D5955E}"/>
    <dgm:cxn modelId="{34A81285-81E1-40F3-A5CD-9575FC086E6D}" srcId="{9FB21B9B-1578-4F2F-BB22-1EF6467DF5AF}" destId="{C3326A73-9235-456A-B748-C544C577B9EA}" srcOrd="2" destOrd="0" parTransId="{BA573852-F084-48DD-B162-E534A56D3B93}" sibTransId="{CE035687-DF8F-4EDA-9436-90332EE9CFC4}"/>
    <dgm:cxn modelId="{50D09778-A9B3-4136-9206-4A9FA3981A81}" type="presOf" srcId="{3F71F43E-B5D0-4F24-97D9-455715DC1E05}" destId="{21E3814A-83F9-4D33-B70E-38947F5A0DE2}" srcOrd="0" destOrd="0" presId="urn:microsoft.com/office/officeart/2005/8/layout/balance1"/>
    <dgm:cxn modelId="{C7A500D5-1DD0-406E-9F7A-CF2E7CF16D47}" srcId="{8864F67F-BDA9-4CF1-856B-8D8357406CB8}" destId="{1C225A63-9312-4823-9BDA-797FA6CAAC62}" srcOrd="1" destOrd="0" parTransId="{F12D191B-8513-4557-B367-598D26A6762A}" sibTransId="{12D88B5A-CAF2-42C8-A7D4-169EB145CD26}"/>
    <dgm:cxn modelId="{001E831A-0478-45AB-93E8-A6A9A5D699A8}" type="presOf" srcId="{C3326A73-9235-456A-B748-C544C577B9EA}" destId="{02809A68-F1DA-44D5-9668-F6C8520C0E6E}" srcOrd="0" destOrd="0" presId="urn:microsoft.com/office/officeart/2005/8/layout/balance1"/>
    <dgm:cxn modelId="{AC53984B-CA17-4B70-8999-0513C529D829}" type="presOf" srcId="{8864F67F-BDA9-4CF1-856B-8D8357406CB8}" destId="{62C56C90-45F7-4FD5-A00A-1CC6BCBAC8BC}" srcOrd="0" destOrd="0" presId="urn:microsoft.com/office/officeart/2005/8/layout/balance1"/>
    <dgm:cxn modelId="{E06C80AD-CBDA-4860-BC5D-146C5D2443C6}" srcId="{9FB21B9B-1578-4F2F-BB22-1EF6467DF5AF}" destId="{40FD4735-0FD3-45A5-94F8-0C9F474626B1}" srcOrd="0" destOrd="0" parTransId="{26823AB7-B3EA-4156-8C76-A87DC667FA1C}" sibTransId="{92A0EAC5-49A6-424C-AB8D-5A32814DBBD3}"/>
    <dgm:cxn modelId="{6E07D532-CFC8-4CAA-85E7-FA5792238840}" type="presOf" srcId="{1C225A63-9312-4823-9BDA-797FA6CAAC62}" destId="{FA267435-3235-4FB9-864F-12226700A5DD}" srcOrd="0" destOrd="0" presId="urn:microsoft.com/office/officeart/2005/8/layout/balance1"/>
    <dgm:cxn modelId="{09D47BB3-8F79-4D0B-96CB-ECCB8EEB6B9F}" type="presOf" srcId="{5C28CDF7-99C0-4EF8-BCAB-BF30AE577548}" destId="{F6EEA5EC-D092-4122-ACE2-5F9FE6C666B8}" srcOrd="0" destOrd="0" presId="urn:microsoft.com/office/officeart/2005/8/layout/balance1"/>
    <dgm:cxn modelId="{0F61DFF4-F7BD-41C9-9541-7BF5C9CB8437}" type="presOf" srcId="{9FB21B9B-1578-4F2F-BB22-1EF6467DF5AF}" destId="{8501EAC0-5954-455E-83C0-E73093A529BE}" srcOrd="0" destOrd="0" presId="urn:microsoft.com/office/officeart/2005/8/layout/balance1"/>
    <dgm:cxn modelId="{CCC13808-75C6-4A8A-B942-4F976AE2DDB2}" type="presOf" srcId="{49A9C61C-5AB6-48EF-AFC6-A3C67253CD65}" destId="{CDBEE52C-AB8A-4278-ABFE-809DF0962D78}" srcOrd="0" destOrd="0" presId="urn:microsoft.com/office/officeart/2005/8/layout/balance1"/>
    <dgm:cxn modelId="{CC26EC2D-C0F5-4544-A8F0-8EBA4C87F7F5}" srcId="{9FB21B9B-1578-4F2F-BB22-1EF6467DF5AF}" destId="{49A9C61C-5AB6-48EF-AFC6-A3C67253CD65}" srcOrd="1" destOrd="0" parTransId="{9C5C6D74-BBFA-4B1C-BF02-54C085ADD424}" sibTransId="{D4D130DD-7402-4040-A05D-8C6BEB530665}"/>
    <dgm:cxn modelId="{3EFDE898-293C-459D-8E7F-18F7C006D765}" type="presOf" srcId="{6D16E41A-1560-4A3B-9397-55CD1C050935}" destId="{27F5A167-CD24-4E90-8E94-19930C210A1C}" srcOrd="0" destOrd="0" presId="urn:microsoft.com/office/officeart/2005/8/layout/balance1"/>
    <dgm:cxn modelId="{BDA9EDE1-25ED-4389-9374-87A33B314395}" type="presOf" srcId="{9E68C86E-725E-439B-9EB2-76E288522C77}" destId="{F9787BC7-4188-4844-B2B4-BCA9791CAC64}" srcOrd="0" destOrd="0" presId="urn:microsoft.com/office/officeart/2005/8/layout/balance1"/>
    <dgm:cxn modelId="{991748C2-CB45-47F2-B4A8-068FD68821E2}" srcId="{1C225A63-9312-4823-9BDA-797FA6CAAC62}" destId="{3F71F43E-B5D0-4F24-97D9-455715DC1E05}" srcOrd="1" destOrd="0" parTransId="{6CFD5A4E-E320-4E57-B59D-DC42882B40D2}" sibTransId="{25F9E07C-38ED-4722-A303-BB02877F8B07}"/>
    <dgm:cxn modelId="{F99A98AA-DDC9-4CB1-BB5B-9A9D0E8BC69F}" type="presOf" srcId="{49A17E0D-90A3-48DA-B1A0-F210D543C6CD}" destId="{97BF4D7A-6078-499D-9F00-8F6CE8EE0563}" srcOrd="0" destOrd="0" presId="urn:microsoft.com/office/officeart/2005/8/layout/balance1"/>
    <dgm:cxn modelId="{9F970299-9B29-4395-BEE5-27748E522181}" srcId="{1C225A63-9312-4823-9BDA-797FA6CAAC62}" destId="{6D16E41A-1560-4A3B-9397-55CD1C050935}" srcOrd="2" destOrd="0" parTransId="{A4C432FC-1C54-4CD7-8EEB-B8F8B9CFD1A9}" sibTransId="{81B2CC0F-6AAB-4AF6-A498-FF68FBB9E720}"/>
    <dgm:cxn modelId="{4C268119-F529-42C9-8045-7AF92CFAADC6}" srcId="{1C225A63-9312-4823-9BDA-797FA6CAAC62}" destId="{9E68C86E-725E-439B-9EB2-76E288522C77}" srcOrd="3" destOrd="0" parTransId="{45641F86-C733-4C17-9156-D3B125F642AD}" sibTransId="{2E0B5065-28DB-4E5E-BD5B-3E52D314F0FE}"/>
    <dgm:cxn modelId="{AD26615D-5B76-49FD-AEFB-255F7113949D}" type="presParOf" srcId="{62C56C90-45F7-4FD5-A00A-1CC6BCBAC8BC}" destId="{88708969-7E38-42A4-AEEA-0813D5550761}" srcOrd="0" destOrd="0" presId="urn:microsoft.com/office/officeart/2005/8/layout/balance1"/>
    <dgm:cxn modelId="{181E63A8-2D7A-47FF-9D6B-A2315999FDA2}" type="presParOf" srcId="{62C56C90-45F7-4FD5-A00A-1CC6BCBAC8BC}" destId="{CBDD0EB3-9A54-4728-8C19-42D507D57805}" srcOrd="1" destOrd="0" presId="urn:microsoft.com/office/officeart/2005/8/layout/balance1"/>
    <dgm:cxn modelId="{594E89F5-D880-4130-BBD9-BF3CCFA2649A}" type="presParOf" srcId="{CBDD0EB3-9A54-4728-8C19-42D507D57805}" destId="{8501EAC0-5954-455E-83C0-E73093A529BE}" srcOrd="0" destOrd="0" presId="urn:microsoft.com/office/officeart/2005/8/layout/balance1"/>
    <dgm:cxn modelId="{B41945AC-43B8-4682-BD28-FCCC9AEA9B26}" type="presParOf" srcId="{CBDD0EB3-9A54-4728-8C19-42D507D57805}" destId="{FA267435-3235-4FB9-864F-12226700A5DD}" srcOrd="1" destOrd="0" presId="urn:microsoft.com/office/officeart/2005/8/layout/balance1"/>
    <dgm:cxn modelId="{E0D8941C-D0D0-441E-8B87-5E841E8C5A22}" type="presParOf" srcId="{62C56C90-45F7-4FD5-A00A-1CC6BCBAC8BC}" destId="{DA809A44-5A47-433E-8444-DB2099F38F14}" srcOrd="2" destOrd="0" presId="urn:microsoft.com/office/officeart/2005/8/layout/balance1"/>
    <dgm:cxn modelId="{9C9707A7-16F2-42E8-82AE-CB0E4D62FBDA}" type="presParOf" srcId="{DA809A44-5A47-433E-8444-DB2099F38F14}" destId="{D428137F-B1B1-4460-A037-DB268AACF8CB}" srcOrd="0" destOrd="0" presId="urn:microsoft.com/office/officeart/2005/8/layout/balance1"/>
    <dgm:cxn modelId="{C2D02B84-3B9F-4342-A7CB-8DE2A25FC261}" type="presParOf" srcId="{DA809A44-5A47-433E-8444-DB2099F38F14}" destId="{4BFBD0C0-F0CA-484B-B4EE-087BCD7E6FC6}" srcOrd="1" destOrd="0" presId="urn:microsoft.com/office/officeart/2005/8/layout/balance1"/>
    <dgm:cxn modelId="{EED8C41E-E7F8-4CAE-9FE6-1851854DBAE5}" type="presParOf" srcId="{DA809A44-5A47-433E-8444-DB2099F38F14}" destId="{0BF85673-46BE-4EB3-B460-B9C2C1296CC6}" srcOrd="2" destOrd="0" presId="urn:microsoft.com/office/officeart/2005/8/layout/balance1"/>
    <dgm:cxn modelId="{9F468025-2E1A-4B09-8E4B-F593613CA04F}" type="presParOf" srcId="{DA809A44-5A47-433E-8444-DB2099F38F14}" destId="{97BF4D7A-6078-499D-9F00-8F6CE8EE0563}" srcOrd="3" destOrd="0" presId="urn:microsoft.com/office/officeart/2005/8/layout/balance1"/>
    <dgm:cxn modelId="{EFE5B28E-90B1-4BE6-ACB1-89ED4EC09582}" type="presParOf" srcId="{DA809A44-5A47-433E-8444-DB2099F38F14}" destId="{21E3814A-83F9-4D33-B70E-38947F5A0DE2}" srcOrd="4" destOrd="0" presId="urn:microsoft.com/office/officeart/2005/8/layout/balance1"/>
    <dgm:cxn modelId="{0EB64303-05EE-41FF-B84C-BA2CCA26E65F}" type="presParOf" srcId="{DA809A44-5A47-433E-8444-DB2099F38F14}" destId="{27F5A167-CD24-4E90-8E94-19930C210A1C}" srcOrd="5" destOrd="0" presId="urn:microsoft.com/office/officeart/2005/8/layout/balance1"/>
    <dgm:cxn modelId="{0125EA0D-1608-4940-BCA2-FF914E77EBE9}" type="presParOf" srcId="{DA809A44-5A47-433E-8444-DB2099F38F14}" destId="{F9787BC7-4188-4844-B2B4-BCA9791CAC64}" srcOrd="6" destOrd="0" presId="urn:microsoft.com/office/officeart/2005/8/layout/balance1"/>
    <dgm:cxn modelId="{7328D9C1-49D1-4E9D-BE48-EFA6A10BB447}" type="presParOf" srcId="{DA809A44-5A47-433E-8444-DB2099F38F14}" destId="{CE477C26-FD3D-403B-83D0-68005EB753F6}" srcOrd="7" destOrd="0" presId="urn:microsoft.com/office/officeart/2005/8/layout/balance1"/>
    <dgm:cxn modelId="{0657E6CA-BD99-4955-B245-D6ACFBAA1DDC}" type="presParOf" srcId="{DA809A44-5A47-433E-8444-DB2099F38F14}" destId="{CDBEE52C-AB8A-4278-ABFE-809DF0962D78}" srcOrd="8" destOrd="0" presId="urn:microsoft.com/office/officeart/2005/8/layout/balance1"/>
    <dgm:cxn modelId="{62985B38-7FEB-4662-8042-080F6B27814C}" type="presParOf" srcId="{DA809A44-5A47-433E-8444-DB2099F38F14}" destId="{02809A68-F1DA-44D5-9668-F6C8520C0E6E}" srcOrd="9" destOrd="0" presId="urn:microsoft.com/office/officeart/2005/8/layout/balance1"/>
    <dgm:cxn modelId="{CF1CBE67-A8D8-4D63-8A46-580C3C8FB319}" type="presParOf" srcId="{DA809A44-5A47-433E-8444-DB2099F38F14}" destId="{F6EEA5EC-D092-4122-ACE2-5F9FE6C666B8}"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7FFF1-40EB-4621-AD78-97E718E54046}" type="doc">
      <dgm:prSet loTypeId="urn:microsoft.com/office/officeart/2005/8/layout/cycle3" loCatId="cycle" qsTypeId="urn:microsoft.com/office/officeart/2005/8/quickstyle/simple1" qsCatId="simple" csTypeId="urn:microsoft.com/office/officeart/2005/8/colors/accent6_4" csCatId="accent6" phldr="1"/>
      <dgm:spPr/>
      <dgm:t>
        <a:bodyPr/>
        <a:lstStyle/>
        <a:p>
          <a:endParaRPr lang="es-GT"/>
        </a:p>
      </dgm:t>
    </dgm:pt>
    <dgm:pt modelId="{5EC35841-1AE2-4D5A-8A3D-C52C51F7B26B}">
      <dgm:prSet phldrT="[Texto]"/>
      <dgm:spPr/>
      <dgm:t>
        <a:bodyPr/>
        <a:lstStyle/>
        <a:p>
          <a:pPr>
            <a:buFont typeface="Arial" panose="020B0604020202020204" pitchFamily="34" charset="0"/>
            <a:buChar char="•"/>
          </a:pPr>
          <a:r>
            <a:rPr lang="es-GT" dirty="0"/>
            <a:t>Áreas de políticas de alto impacto para promover la inclusión financiera de las mujeres</a:t>
          </a:r>
        </a:p>
      </dgm:t>
    </dgm:pt>
    <dgm:pt modelId="{A38D73B6-B1DD-45CA-9ACA-3E20810F73EF}" type="parTrans" cxnId="{679E06BA-19B4-454E-A4D0-2BA2CD78951C}">
      <dgm:prSet/>
      <dgm:spPr/>
      <dgm:t>
        <a:bodyPr/>
        <a:lstStyle/>
        <a:p>
          <a:endParaRPr lang="es-GT"/>
        </a:p>
      </dgm:t>
    </dgm:pt>
    <dgm:pt modelId="{273A71B8-BD2A-4BA4-A0F0-E4BA72418EA8}" type="sibTrans" cxnId="{679E06BA-19B4-454E-A4D0-2BA2CD78951C}">
      <dgm:prSet/>
      <dgm:spPr/>
      <dgm:t>
        <a:bodyPr/>
        <a:lstStyle/>
        <a:p>
          <a:endParaRPr lang="es-GT"/>
        </a:p>
      </dgm:t>
    </dgm:pt>
    <dgm:pt modelId="{37090330-F6D5-4D9C-A1CD-C3192942DE59}">
      <dgm:prSet phldrT="[Texto]"/>
      <dgm:spPr>
        <a:solidFill>
          <a:schemeClr val="accent6">
            <a:lumMod val="50000"/>
          </a:schemeClr>
        </a:solidFill>
      </dgm:spPr>
      <dgm:t>
        <a:bodyPr/>
        <a:lstStyle/>
        <a:p>
          <a:pPr>
            <a:buFont typeface="Arial" panose="020B0604020202020204" pitchFamily="34" charset="0"/>
            <a:buChar char="•"/>
          </a:pPr>
          <a:r>
            <a:rPr lang="es-GT" dirty="0"/>
            <a:t>Reformas de políticas y marcos legales y regulatorios que incluyan a las mujeres</a:t>
          </a:r>
        </a:p>
      </dgm:t>
    </dgm:pt>
    <dgm:pt modelId="{9796360C-FABD-4A2A-8FAB-AC19D35C4D08}" type="parTrans" cxnId="{E4A726CB-DF8D-4AEA-943F-3F2BD2978246}">
      <dgm:prSet/>
      <dgm:spPr/>
      <dgm:t>
        <a:bodyPr/>
        <a:lstStyle/>
        <a:p>
          <a:endParaRPr lang="es-GT"/>
        </a:p>
      </dgm:t>
    </dgm:pt>
    <dgm:pt modelId="{737CA606-40B2-423F-AA21-DC70086CA6B4}" type="sibTrans" cxnId="{E4A726CB-DF8D-4AEA-943F-3F2BD2978246}">
      <dgm:prSet/>
      <dgm:spPr/>
      <dgm:t>
        <a:bodyPr/>
        <a:lstStyle/>
        <a:p>
          <a:endParaRPr lang="es-GT"/>
        </a:p>
      </dgm:t>
    </dgm:pt>
    <dgm:pt modelId="{BEEF344E-8D6F-4F1B-B0D6-B23182F1A085}">
      <dgm:prSet phldrT="[Texto]"/>
      <dgm:spPr/>
      <dgm:t>
        <a:bodyPr/>
        <a:lstStyle/>
        <a:p>
          <a:pPr>
            <a:buFont typeface="Arial" panose="020B0604020202020204" pitchFamily="34" charset="0"/>
            <a:buChar char="•"/>
          </a:pPr>
          <a:r>
            <a:rPr lang="es-GT" dirty="0"/>
            <a:t>Programas de educación financiera </a:t>
          </a:r>
        </a:p>
      </dgm:t>
    </dgm:pt>
    <dgm:pt modelId="{C1DF83FA-BBD3-453B-BF80-86E488424492}" type="parTrans" cxnId="{7C2989B5-754C-4FD6-B14D-76E8101789AB}">
      <dgm:prSet/>
      <dgm:spPr/>
      <dgm:t>
        <a:bodyPr/>
        <a:lstStyle/>
        <a:p>
          <a:endParaRPr lang="es-GT"/>
        </a:p>
      </dgm:t>
    </dgm:pt>
    <dgm:pt modelId="{7BDB3A2F-F55E-4C8A-A175-CE86EC2361F6}" type="sibTrans" cxnId="{7C2989B5-754C-4FD6-B14D-76E8101789AB}">
      <dgm:prSet/>
      <dgm:spPr/>
      <dgm:t>
        <a:bodyPr/>
        <a:lstStyle/>
        <a:p>
          <a:endParaRPr lang="es-GT"/>
        </a:p>
      </dgm:t>
    </dgm:pt>
    <dgm:pt modelId="{3AE7FB7D-969F-41B9-8A05-1A38C9633398}">
      <dgm:prSet/>
      <dgm:spPr/>
      <dgm:t>
        <a:bodyPr/>
        <a:lstStyle/>
        <a:p>
          <a:r>
            <a:rPr lang="es-GT" dirty="0"/>
            <a:t>Datos desglosados por género</a:t>
          </a:r>
        </a:p>
      </dgm:t>
    </dgm:pt>
    <dgm:pt modelId="{7D8EEA96-634B-46D5-B7BF-A75FB4560BA3}" type="parTrans" cxnId="{FAAF76E5-B854-40BD-BA26-578EB140C31E}">
      <dgm:prSet/>
      <dgm:spPr/>
      <dgm:t>
        <a:bodyPr/>
        <a:lstStyle/>
        <a:p>
          <a:endParaRPr lang="es-GT"/>
        </a:p>
      </dgm:t>
    </dgm:pt>
    <dgm:pt modelId="{F5D5926A-7EDB-4459-9559-4FDA3C9431A1}" type="sibTrans" cxnId="{FAAF76E5-B854-40BD-BA26-578EB140C31E}">
      <dgm:prSet/>
      <dgm:spPr/>
      <dgm:t>
        <a:bodyPr/>
        <a:lstStyle/>
        <a:p>
          <a:endParaRPr lang="es-GT"/>
        </a:p>
      </dgm:t>
    </dgm:pt>
    <dgm:pt modelId="{EBAB0F48-C411-4016-AA8F-87446CD32191}">
      <dgm:prSet/>
      <dgm:spPr>
        <a:solidFill>
          <a:schemeClr val="accent6">
            <a:lumMod val="75000"/>
          </a:schemeClr>
        </a:solidFill>
      </dgm:spPr>
      <dgm:t>
        <a:bodyPr/>
        <a:lstStyle/>
        <a:p>
          <a:r>
            <a:rPr lang="en-US" dirty="0" err="1"/>
            <a:t>Innovación</a:t>
          </a:r>
          <a:r>
            <a:rPr lang="en-US" dirty="0"/>
            <a:t> </a:t>
          </a:r>
          <a:r>
            <a:rPr lang="en-US" dirty="0" err="1"/>
            <a:t>en</a:t>
          </a:r>
          <a:r>
            <a:rPr lang="en-US" dirty="0"/>
            <a:t> </a:t>
          </a:r>
          <a:r>
            <a:rPr lang="en-US" dirty="0" err="1"/>
            <a:t>portafolios</a:t>
          </a:r>
          <a:r>
            <a:rPr lang="en-US" dirty="0"/>
            <a:t> de </a:t>
          </a:r>
          <a:r>
            <a:rPr lang="en-US" dirty="0" err="1"/>
            <a:t>productos</a:t>
          </a:r>
          <a:r>
            <a:rPr lang="en-US" dirty="0"/>
            <a:t> y </a:t>
          </a:r>
          <a:r>
            <a:rPr lang="en-US" dirty="0" err="1"/>
            <a:t>servicios</a:t>
          </a:r>
          <a:r>
            <a:rPr lang="en-US" dirty="0"/>
            <a:t> para </a:t>
          </a:r>
          <a:r>
            <a:rPr lang="en-US" dirty="0" err="1"/>
            <a:t>mujeres</a:t>
          </a:r>
          <a:endParaRPr lang="es-GT" dirty="0"/>
        </a:p>
      </dgm:t>
    </dgm:pt>
    <dgm:pt modelId="{CB0BAEF2-8055-495D-8608-89B9D9AA7B50}" type="parTrans" cxnId="{E87AD854-EDC2-4669-AD92-26A1E41DD43B}">
      <dgm:prSet/>
      <dgm:spPr/>
      <dgm:t>
        <a:bodyPr/>
        <a:lstStyle/>
        <a:p>
          <a:endParaRPr lang="es-GT"/>
        </a:p>
      </dgm:t>
    </dgm:pt>
    <dgm:pt modelId="{4C003E01-E1EB-40E9-BE91-0B5E897A78A9}" type="sibTrans" cxnId="{E87AD854-EDC2-4669-AD92-26A1E41DD43B}">
      <dgm:prSet/>
      <dgm:spPr/>
      <dgm:t>
        <a:bodyPr/>
        <a:lstStyle/>
        <a:p>
          <a:endParaRPr lang="es-GT"/>
        </a:p>
      </dgm:t>
    </dgm:pt>
    <dgm:pt modelId="{8FF25E33-3DB8-4DCF-ADBD-77E6F478CF61}" type="pres">
      <dgm:prSet presAssocID="{3AD7FFF1-40EB-4621-AD78-97E718E54046}" presName="Name0" presStyleCnt="0">
        <dgm:presLayoutVars>
          <dgm:dir/>
          <dgm:resizeHandles val="exact"/>
        </dgm:presLayoutVars>
      </dgm:prSet>
      <dgm:spPr/>
      <dgm:t>
        <a:bodyPr/>
        <a:lstStyle/>
        <a:p>
          <a:endParaRPr lang="es-ES"/>
        </a:p>
      </dgm:t>
    </dgm:pt>
    <dgm:pt modelId="{729E46E3-348D-42CD-80A0-DE0B516A34D4}" type="pres">
      <dgm:prSet presAssocID="{3AD7FFF1-40EB-4621-AD78-97E718E54046}" presName="cycle" presStyleCnt="0"/>
      <dgm:spPr/>
    </dgm:pt>
    <dgm:pt modelId="{4621F3E1-2FE9-4132-9BE3-7E36AEAD83CF}" type="pres">
      <dgm:prSet presAssocID="{5EC35841-1AE2-4D5A-8A3D-C52C51F7B26B}" presName="nodeFirstNode" presStyleLbl="node1" presStyleIdx="0" presStyleCnt="5">
        <dgm:presLayoutVars>
          <dgm:bulletEnabled val="1"/>
        </dgm:presLayoutVars>
      </dgm:prSet>
      <dgm:spPr/>
      <dgm:t>
        <a:bodyPr/>
        <a:lstStyle/>
        <a:p>
          <a:endParaRPr lang="es-ES"/>
        </a:p>
      </dgm:t>
    </dgm:pt>
    <dgm:pt modelId="{38DE94D8-0D8D-49B6-A5B5-11232695667E}" type="pres">
      <dgm:prSet presAssocID="{273A71B8-BD2A-4BA4-A0F0-E4BA72418EA8}" presName="sibTransFirstNode" presStyleLbl="bgShp" presStyleIdx="0" presStyleCnt="1"/>
      <dgm:spPr/>
      <dgm:t>
        <a:bodyPr/>
        <a:lstStyle/>
        <a:p>
          <a:endParaRPr lang="es-ES"/>
        </a:p>
      </dgm:t>
    </dgm:pt>
    <dgm:pt modelId="{62BFC973-4197-400E-BCE3-69F32D2D8DE0}" type="pres">
      <dgm:prSet presAssocID="{3AE7FB7D-969F-41B9-8A05-1A38C9633398}" presName="nodeFollowingNodes" presStyleLbl="node1" presStyleIdx="1" presStyleCnt="5">
        <dgm:presLayoutVars>
          <dgm:bulletEnabled val="1"/>
        </dgm:presLayoutVars>
      </dgm:prSet>
      <dgm:spPr/>
      <dgm:t>
        <a:bodyPr/>
        <a:lstStyle/>
        <a:p>
          <a:endParaRPr lang="es-ES"/>
        </a:p>
      </dgm:t>
    </dgm:pt>
    <dgm:pt modelId="{E4755EF8-9C7D-4ED3-9895-08EE49836405}" type="pres">
      <dgm:prSet presAssocID="{EBAB0F48-C411-4016-AA8F-87446CD32191}" presName="nodeFollowingNodes" presStyleLbl="node1" presStyleIdx="2" presStyleCnt="5" custRadScaleRad="110623" custRadScaleInc="-24044">
        <dgm:presLayoutVars>
          <dgm:bulletEnabled val="1"/>
        </dgm:presLayoutVars>
      </dgm:prSet>
      <dgm:spPr/>
      <dgm:t>
        <a:bodyPr/>
        <a:lstStyle/>
        <a:p>
          <a:endParaRPr lang="es-ES"/>
        </a:p>
      </dgm:t>
    </dgm:pt>
    <dgm:pt modelId="{4D6A8B17-1021-4FAF-B0F0-2C5F95F7E1B8}" type="pres">
      <dgm:prSet presAssocID="{37090330-F6D5-4D9C-A1CD-C3192942DE59}" presName="nodeFollowingNodes" presStyleLbl="node1" presStyleIdx="3" presStyleCnt="5" custRadScaleRad="102037" custRadScaleInc="17194">
        <dgm:presLayoutVars>
          <dgm:bulletEnabled val="1"/>
        </dgm:presLayoutVars>
      </dgm:prSet>
      <dgm:spPr/>
      <dgm:t>
        <a:bodyPr/>
        <a:lstStyle/>
        <a:p>
          <a:endParaRPr lang="es-ES"/>
        </a:p>
      </dgm:t>
    </dgm:pt>
    <dgm:pt modelId="{4C861C81-4C27-47A3-9FB0-B88EDAC86C7B}" type="pres">
      <dgm:prSet presAssocID="{BEEF344E-8D6F-4F1B-B0D6-B23182F1A085}" presName="nodeFollowingNodes" presStyleLbl="node1" presStyleIdx="4" presStyleCnt="5">
        <dgm:presLayoutVars>
          <dgm:bulletEnabled val="1"/>
        </dgm:presLayoutVars>
      </dgm:prSet>
      <dgm:spPr/>
      <dgm:t>
        <a:bodyPr/>
        <a:lstStyle/>
        <a:p>
          <a:endParaRPr lang="es-ES"/>
        </a:p>
      </dgm:t>
    </dgm:pt>
  </dgm:ptLst>
  <dgm:cxnLst>
    <dgm:cxn modelId="{E4A726CB-DF8D-4AEA-943F-3F2BD2978246}" srcId="{3AD7FFF1-40EB-4621-AD78-97E718E54046}" destId="{37090330-F6D5-4D9C-A1CD-C3192942DE59}" srcOrd="3" destOrd="0" parTransId="{9796360C-FABD-4A2A-8FAB-AC19D35C4D08}" sibTransId="{737CA606-40B2-423F-AA21-DC70086CA6B4}"/>
    <dgm:cxn modelId="{E87AD854-EDC2-4669-AD92-26A1E41DD43B}" srcId="{3AD7FFF1-40EB-4621-AD78-97E718E54046}" destId="{EBAB0F48-C411-4016-AA8F-87446CD32191}" srcOrd="2" destOrd="0" parTransId="{CB0BAEF2-8055-495D-8608-89B9D9AA7B50}" sibTransId="{4C003E01-E1EB-40E9-BE91-0B5E897A78A9}"/>
    <dgm:cxn modelId="{43DF2EAE-160A-4A22-B6E4-835BD04F2C1C}" type="presOf" srcId="{3AE7FB7D-969F-41B9-8A05-1A38C9633398}" destId="{62BFC973-4197-400E-BCE3-69F32D2D8DE0}" srcOrd="0" destOrd="0" presId="urn:microsoft.com/office/officeart/2005/8/layout/cycle3"/>
    <dgm:cxn modelId="{0D90D153-12F1-442A-AE14-61EE193B4E5F}" type="presOf" srcId="{BEEF344E-8D6F-4F1B-B0D6-B23182F1A085}" destId="{4C861C81-4C27-47A3-9FB0-B88EDAC86C7B}" srcOrd="0" destOrd="0" presId="urn:microsoft.com/office/officeart/2005/8/layout/cycle3"/>
    <dgm:cxn modelId="{AE68A441-DC7C-430D-85D1-0DBAD20893B6}" type="presOf" srcId="{37090330-F6D5-4D9C-A1CD-C3192942DE59}" destId="{4D6A8B17-1021-4FAF-B0F0-2C5F95F7E1B8}" srcOrd="0" destOrd="0" presId="urn:microsoft.com/office/officeart/2005/8/layout/cycle3"/>
    <dgm:cxn modelId="{DBF0A1DF-DD94-4D3A-B668-9AD7D32ACF0F}" type="presOf" srcId="{273A71B8-BD2A-4BA4-A0F0-E4BA72418EA8}" destId="{38DE94D8-0D8D-49B6-A5B5-11232695667E}" srcOrd="0" destOrd="0" presId="urn:microsoft.com/office/officeart/2005/8/layout/cycle3"/>
    <dgm:cxn modelId="{DE83B7A9-7F64-4D72-A1CA-EC6C3B5F2935}" type="presOf" srcId="{EBAB0F48-C411-4016-AA8F-87446CD32191}" destId="{E4755EF8-9C7D-4ED3-9895-08EE49836405}" srcOrd="0" destOrd="0" presId="urn:microsoft.com/office/officeart/2005/8/layout/cycle3"/>
    <dgm:cxn modelId="{2A7A121A-08B8-42EF-AAEE-006D2BA966D4}" type="presOf" srcId="{5EC35841-1AE2-4D5A-8A3D-C52C51F7B26B}" destId="{4621F3E1-2FE9-4132-9BE3-7E36AEAD83CF}" srcOrd="0" destOrd="0" presId="urn:microsoft.com/office/officeart/2005/8/layout/cycle3"/>
    <dgm:cxn modelId="{7C2989B5-754C-4FD6-B14D-76E8101789AB}" srcId="{3AD7FFF1-40EB-4621-AD78-97E718E54046}" destId="{BEEF344E-8D6F-4F1B-B0D6-B23182F1A085}" srcOrd="4" destOrd="0" parTransId="{C1DF83FA-BBD3-453B-BF80-86E488424492}" sibTransId="{7BDB3A2F-F55E-4C8A-A175-CE86EC2361F6}"/>
    <dgm:cxn modelId="{679E06BA-19B4-454E-A4D0-2BA2CD78951C}" srcId="{3AD7FFF1-40EB-4621-AD78-97E718E54046}" destId="{5EC35841-1AE2-4D5A-8A3D-C52C51F7B26B}" srcOrd="0" destOrd="0" parTransId="{A38D73B6-B1DD-45CA-9ACA-3E20810F73EF}" sibTransId="{273A71B8-BD2A-4BA4-A0F0-E4BA72418EA8}"/>
    <dgm:cxn modelId="{FAAF76E5-B854-40BD-BA26-578EB140C31E}" srcId="{3AD7FFF1-40EB-4621-AD78-97E718E54046}" destId="{3AE7FB7D-969F-41B9-8A05-1A38C9633398}" srcOrd="1" destOrd="0" parTransId="{7D8EEA96-634B-46D5-B7BF-A75FB4560BA3}" sibTransId="{F5D5926A-7EDB-4459-9559-4FDA3C9431A1}"/>
    <dgm:cxn modelId="{B0C45E47-D773-4AFD-9BF3-63AEC8A006EC}" type="presOf" srcId="{3AD7FFF1-40EB-4621-AD78-97E718E54046}" destId="{8FF25E33-3DB8-4DCF-ADBD-77E6F478CF61}" srcOrd="0" destOrd="0" presId="urn:microsoft.com/office/officeart/2005/8/layout/cycle3"/>
    <dgm:cxn modelId="{1DA19EC7-AFC3-4C12-9940-ACECC738A674}" type="presParOf" srcId="{8FF25E33-3DB8-4DCF-ADBD-77E6F478CF61}" destId="{729E46E3-348D-42CD-80A0-DE0B516A34D4}" srcOrd="0" destOrd="0" presId="urn:microsoft.com/office/officeart/2005/8/layout/cycle3"/>
    <dgm:cxn modelId="{945997D8-2184-41E8-A804-68FC24B3D6D1}" type="presParOf" srcId="{729E46E3-348D-42CD-80A0-DE0B516A34D4}" destId="{4621F3E1-2FE9-4132-9BE3-7E36AEAD83CF}" srcOrd="0" destOrd="0" presId="urn:microsoft.com/office/officeart/2005/8/layout/cycle3"/>
    <dgm:cxn modelId="{7AEB9B8D-EB93-49DA-B189-578D9E5C3135}" type="presParOf" srcId="{729E46E3-348D-42CD-80A0-DE0B516A34D4}" destId="{38DE94D8-0D8D-49B6-A5B5-11232695667E}" srcOrd="1" destOrd="0" presId="urn:microsoft.com/office/officeart/2005/8/layout/cycle3"/>
    <dgm:cxn modelId="{996412CD-1E60-4B08-A249-BECBFEC00645}" type="presParOf" srcId="{729E46E3-348D-42CD-80A0-DE0B516A34D4}" destId="{62BFC973-4197-400E-BCE3-69F32D2D8DE0}" srcOrd="2" destOrd="0" presId="urn:microsoft.com/office/officeart/2005/8/layout/cycle3"/>
    <dgm:cxn modelId="{EEDC97FB-4C23-4088-9076-6F46F05F5EAF}" type="presParOf" srcId="{729E46E3-348D-42CD-80A0-DE0B516A34D4}" destId="{E4755EF8-9C7D-4ED3-9895-08EE49836405}" srcOrd="3" destOrd="0" presId="urn:microsoft.com/office/officeart/2005/8/layout/cycle3"/>
    <dgm:cxn modelId="{E6A09A3D-BB33-451E-9571-662645733D96}" type="presParOf" srcId="{729E46E3-348D-42CD-80A0-DE0B516A34D4}" destId="{4D6A8B17-1021-4FAF-B0F0-2C5F95F7E1B8}" srcOrd="4" destOrd="0" presId="urn:microsoft.com/office/officeart/2005/8/layout/cycle3"/>
    <dgm:cxn modelId="{029EAF92-E4C1-4164-8F31-8344218E2FEC}" type="presParOf" srcId="{729E46E3-348D-42CD-80A0-DE0B516A34D4}" destId="{4C861C81-4C27-47A3-9FB0-B88EDAC86C7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37D1AF-1A94-48A9-874F-6C4EE464F7C2}"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s-GT"/>
        </a:p>
      </dgm:t>
    </dgm:pt>
    <dgm:pt modelId="{714E53C3-74ED-4386-BEEB-72367C66DB08}">
      <dgm:prSet phldrT="[Texto]" custT="1"/>
      <dgm:spPr/>
      <dgm:t>
        <a:bodyPr/>
        <a:lstStyle/>
        <a:p>
          <a:r>
            <a:rPr lang="es-MX" sz="1400" dirty="0"/>
            <a:t>Estudio de mercado: </a:t>
          </a:r>
          <a:r>
            <a:rPr lang="es-419" sz="1400" dirty="0"/>
            <a:t>identificar y analizar las oportunidades,  retos y barreras para la inclusión financiera de mujeres </a:t>
          </a:r>
          <a:endParaRPr lang="es-GT" sz="1400" dirty="0"/>
        </a:p>
      </dgm:t>
    </dgm:pt>
    <dgm:pt modelId="{4110645D-2674-4286-8C2D-BACE502F29A8}" type="parTrans" cxnId="{955A8210-9106-4B76-817A-771486C39D46}">
      <dgm:prSet/>
      <dgm:spPr/>
      <dgm:t>
        <a:bodyPr/>
        <a:lstStyle/>
        <a:p>
          <a:endParaRPr lang="es-GT" sz="2400"/>
        </a:p>
      </dgm:t>
    </dgm:pt>
    <dgm:pt modelId="{0DE2BE46-3C67-4EE0-BB2A-CD8C78E4F9EE}" type="sibTrans" cxnId="{955A8210-9106-4B76-817A-771486C39D46}">
      <dgm:prSet/>
      <dgm:spPr/>
      <dgm:t>
        <a:bodyPr/>
        <a:lstStyle/>
        <a:p>
          <a:endParaRPr lang="es-GT" sz="2400"/>
        </a:p>
      </dgm:t>
    </dgm:pt>
    <dgm:pt modelId="{4922A9E7-9390-4F42-B2AC-9C53F001B2D3}">
      <dgm:prSet phldrT="[Texto]" custT="1"/>
      <dgm:spPr/>
      <dgm:t>
        <a:bodyPr/>
        <a:lstStyle/>
        <a:p>
          <a:r>
            <a:rPr lang="es-MX" sz="1400" dirty="0"/>
            <a:t>Mapeo de actores clave del ecosistema y de políticas, marco normativo, etc.</a:t>
          </a:r>
          <a:endParaRPr lang="es-GT" sz="1400" dirty="0"/>
        </a:p>
      </dgm:t>
    </dgm:pt>
    <dgm:pt modelId="{D87E96ED-5A1B-4C2D-A48C-93DD2335E91B}" type="parTrans" cxnId="{A495882C-62B5-4E87-8C06-02A0329DAF62}">
      <dgm:prSet/>
      <dgm:spPr/>
      <dgm:t>
        <a:bodyPr/>
        <a:lstStyle/>
        <a:p>
          <a:endParaRPr lang="es-GT" sz="2400"/>
        </a:p>
      </dgm:t>
    </dgm:pt>
    <dgm:pt modelId="{92660B3E-218B-4A56-9AF6-6CBFB853E412}" type="sibTrans" cxnId="{A495882C-62B5-4E87-8C06-02A0329DAF62}">
      <dgm:prSet/>
      <dgm:spPr/>
      <dgm:t>
        <a:bodyPr/>
        <a:lstStyle/>
        <a:p>
          <a:endParaRPr lang="es-GT" sz="2400"/>
        </a:p>
      </dgm:t>
    </dgm:pt>
    <dgm:pt modelId="{1E8A319D-E9F4-4D88-A093-E9F1A814ACF8}">
      <dgm:prSet phldrT="[Texto]" custT="1"/>
      <dgm:spPr/>
      <dgm:t>
        <a:bodyPr/>
        <a:lstStyle/>
        <a:p>
          <a:r>
            <a:rPr lang="es-MX" sz="1400" dirty="0"/>
            <a:t>Diagnóstico de sistemas de Información y el uso de la desagregación de datos por género</a:t>
          </a:r>
          <a:endParaRPr lang="es-GT" sz="1400" dirty="0"/>
        </a:p>
      </dgm:t>
    </dgm:pt>
    <dgm:pt modelId="{59ED4EF9-0422-48A2-B400-DCBDC81AD81F}" type="parTrans" cxnId="{8EE254BE-1016-43D6-8EA9-A0AE09033F79}">
      <dgm:prSet/>
      <dgm:spPr/>
      <dgm:t>
        <a:bodyPr/>
        <a:lstStyle/>
        <a:p>
          <a:endParaRPr lang="es-GT" sz="2400"/>
        </a:p>
      </dgm:t>
    </dgm:pt>
    <dgm:pt modelId="{DB5D0BDB-BD0B-4139-8BDA-AAFADD3A8A3B}" type="sibTrans" cxnId="{8EE254BE-1016-43D6-8EA9-A0AE09033F79}">
      <dgm:prSet/>
      <dgm:spPr/>
      <dgm:t>
        <a:bodyPr/>
        <a:lstStyle/>
        <a:p>
          <a:endParaRPr lang="es-GT" sz="2400"/>
        </a:p>
      </dgm:t>
    </dgm:pt>
    <dgm:pt modelId="{6391064B-A180-4DD9-B62F-0E615DD97BB5}">
      <dgm:prSet phldrT="[Texto]" custT="1"/>
      <dgm:spPr/>
      <dgm:t>
        <a:bodyPr/>
        <a:lstStyle/>
        <a:p>
          <a:r>
            <a:rPr lang="es-MX" sz="1400" b="0" i="0"/>
            <a:t>Herramienta de </a:t>
          </a:r>
          <a:r>
            <a:rPr lang="es-MX" sz="1400" b="0" i="0" dirty="0"/>
            <a:t>autodiagnóstico de análisis de inclusión financiera de las mujeres en la provisión de productos y servicios financieros</a:t>
          </a:r>
          <a:endParaRPr lang="es-GT" sz="1400" dirty="0"/>
        </a:p>
      </dgm:t>
    </dgm:pt>
    <dgm:pt modelId="{8CEED4A6-15D4-457B-8056-F51B62C79823}" type="parTrans" cxnId="{59EB5010-9A47-4941-A1E0-4CE3480998A5}">
      <dgm:prSet/>
      <dgm:spPr/>
      <dgm:t>
        <a:bodyPr/>
        <a:lstStyle/>
        <a:p>
          <a:endParaRPr lang="es-GT" sz="2400"/>
        </a:p>
      </dgm:t>
    </dgm:pt>
    <dgm:pt modelId="{7FFDA3D8-18C4-431D-B39F-CA376B7FB5DA}" type="sibTrans" cxnId="{59EB5010-9A47-4941-A1E0-4CE3480998A5}">
      <dgm:prSet/>
      <dgm:spPr/>
      <dgm:t>
        <a:bodyPr/>
        <a:lstStyle/>
        <a:p>
          <a:endParaRPr lang="es-GT" sz="2400"/>
        </a:p>
      </dgm:t>
    </dgm:pt>
    <dgm:pt modelId="{E61F7BDE-EBA8-4B79-AB2D-D58D3A4D7749}">
      <dgm:prSet phldrT="[Texto]" custT="1"/>
      <dgm:spPr/>
      <dgm:t>
        <a:bodyPr/>
        <a:lstStyle/>
        <a:p>
          <a:r>
            <a:rPr lang="es-MX" sz="1400" dirty="0"/>
            <a:t>Asistencia técnica a </a:t>
          </a:r>
          <a:r>
            <a:rPr lang="es-MX" sz="1400" dirty="0" err="1"/>
            <a:t>IFs</a:t>
          </a:r>
          <a:r>
            <a:rPr lang="es-MX" sz="1400" dirty="0"/>
            <a:t> para la implementación de un sistema de monitoreo que incluya indicadores de IF con enfoque de género</a:t>
          </a:r>
          <a:endParaRPr lang="es-GT" sz="1400" dirty="0"/>
        </a:p>
      </dgm:t>
    </dgm:pt>
    <dgm:pt modelId="{0671B702-2E47-4E63-A878-81B51ADF713C}" type="parTrans" cxnId="{668940CE-7ABF-4D39-AF0B-47FDDAA63406}">
      <dgm:prSet/>
      <dgm:spPr/>
      <dgm:t>
        <a:bodyPr/>
        <a:lstStyle/>
        <a:p>
          <a:endParaRPr lang="es-GT" sz="2400"/>
        </a:p>
      </dgm:t>
    </dgm:pt>
    <dgm:pt modelId="{73C270A7-26B9-4087-BE06-4F562C334226}" type="sibTrans" cxnId="{668940CE-7ABF-4D39-AF0B-47FDDAA63406}">
      <dgm:prSet/>
      <dgm:spPr/>
      <dgm:t>
        <a:bodyPr/>
        <a:lstStyle/>
        <a:p>
          <a:endParaRPr lang="es-GT" sz="2400"/>
        </a:p>
      </dgm:t>
    </dgm:pt>
    <dgm:pt modelId="{AEAB90BB-1F32-41C7-9E88-6A512C7AC829}">
      <dgm:prSet phldrT="[Texto]" custT="1"/>
      <dgm:spPr/>
      <dgm:t>
        <a:bodyPr/>
        <a:lstStyle/>
        <a:p>
          <a:r>
            <a:rPr lang="es-MX" sz="1400" dirty="0"/>
            <a:t>Acompañamiento para el diseño de sus planes de acción</a:t>
          </a:r>
          <a:endParaRPr lang="es-GT" sz="1400" dirty="0"/>
        </a:p>
      </dgm:t>
    </dgm:pt>
    <dgm:pt modelId="{B798785A-D7EC-4338-BE83-E57301224829}" type="parTrans" cxnId="{61B26F05-AAC5-455C-9527-5E4565084741}">
      <dgm:prSet/>
      <dgm:spPr/>
      <dgm:t>
        <a:bodyPr/>
        <a:lstStyle/>
        <a:p>
          <a:endParaRPr lang="es-GT" sz="2400"/>
        </a:p>
      </dgm:t>
    </dgm:pt>
    <dgm:pt modelId="{6919AA22-099C-4769-9FB0-C132E0FFFABC}" type="sibTrans" cxnId="{61B26F05-AAC5-455C-9527-5E4565084741}">
      <dgm:prSet/>
      <dgm:spPr/>
      <dgm:t>
        <a:bodyPr/>
        <a:lstStyle/>
        <a:p>
          <a:endParaRPr lang="es-GT" sz="2400"/>
        </a:p>
      </dgm:t>
    </dgm:pt>
    <dgm:pt modelId="{F10A0FBF-D39F-4C0A-8494-A3C0A2CB416A}" type="pres">
      <dgm:prSet presAssocID="{CE37D1AF-1A94-48A9-874F-6C4EE464F7C2}" presName="Name0" presStyleCnt="0">
        <dgm:presLayoutVars>
          <dgm:dir/>
          <dgm:resizeHandles val="exact"/>
        </dgm:presLayoutVars>
      </dgm:prSet>
      <dgm:spPr/>
      <dgm:t>
        <a:bodyPr/>
        <a:lstStyle/>
        <a:p>
          <a:endParaRPr lang="es-ES"/>
        </a:p>
      </dgm:t>
    </dgm:pt>
    <dgm:pt modelId="{CFE19E9D-99B6-4CC5-9719-94AC0C8A97FA}" type="pres">
      <dgm:prSet presAssocID="{CE37D1AF-1A94-48A9-874F-6C4EE464F7C2}" presName="cycle" presStyleCnt="0"/>
      <dgm:spPr/>
    </dgm:pt>
    <dgm:pt modelId="{B8F7C9E3-30FF-4370-BCFA-8B75542DBEB1}" type="pres">
      <dgm:prSet presAssocID="{714E53C3-74ED-4386-BEEB-72367C66DB08}" presName="nodeFirstNode" presStyleLbl="node1" presStyleIdx="0" presStyleCnt="6" custScaleY="140758">
        <dgm:presLayoutVars>
          <dgm:bulletEnabled val="1"/>
        </dgm:presLayoutVars>
      </dgm:prSet>
      <dgm:spPr/>
      <dgm:t>
        <a:bodyPr/>
        <a:lstStyle/>
        <a:p>
          <a:endParaRPr lang="es-ES"/>
        </a:p>
      </dgm:t>
    </dgm:pt>
    <dgm:pt modelId="{B1B34CA5-5DD4-4341-B482-00A1A53F2012}" type="pres">
      <dgm:prSet presAssocID="{0DE2BE46-3C67-4EE0-BB2A-CD8C78E4F9EE}" presName="sibTransFirstNode" presStyleLbl="bgShp" presStyleIdx="0" presStyleCnt="1"/>
      <dgm:spPr/>
      <dgm:t>
        <a:bodyPr/>
        <a:lstStyle/>
        <a:p>
          <a:endParaRPr lang="es-ES"/>
        </a:p>
      </dgm:t>
    </dgm:pt>
    <dgm:pt modelId="{1D253461-1B13-4793-BC3E-A77D97FBEAB2}" type="pres">
      <dgm:prSet presAssocID="{4922A9E7-9390-4F42-B2AC-9C53F001B2D3}" presName="nodeFollowingNodes" presStyleLbl="node1" presStyleIdx="1" presStyleCnt="6" custRadScaleRad="100067" custRadScaleInc="14288">
        <dgm:presLayoutVars>
          <dgm:bulletEnabled val="1"/>
        </dgm:presLayoutVars>
      </dgm:prSet>
      <dgm:spPr/>
      <dgm:t>
        <a:bodyPr/>
        <a:lstStyle/>
        <a:p>
          <a:endParaRPr lang="es-ES"/>
        </a:p>
      </dgm:t>
    </dgm:pt>
    <dgm:pt modelId="{0CEAE8A3-4749-4D85-9A80-3F35674A3F80}" type="pres">
      <dgm:prSet presAssocID="{1E8A319D-E9F4-4D88-A093-E9F1A814ACF8}" presName="nodeFollowingNodes" presStyleLbl="node1" presStyleIdx="2" presStyleCnt="6" custRadScaleRad="99318" custRadScaleInc="-18925">
        <dgm:presLayoutVars>
          <dgm:bulletEnabled val="1"/>
        </dgm:presLayoutVars>
      </dgm:prSet>
      <dgm:spPr/>
      <dgm:t>
        <a:bodyPr/>
        <a:lstStyle/>
        <a:p>
          <a:endParaRPr lang="es-ES"/>
        </a:p>
      </dgm:t>
    </dgm:pt>
    <dgm:pt modelId="{F0F2D7E4-1092-48B3-86B6-463F13A94786}" type="pres">
      <dgm:prSet presAssocID="{6391064B-A180-4DD9-B62F-0E615DD97BB5}" presName="nodeFollowingNodes" presStyleLbl="node1" presStyleIdx="3" presStyleCnt="6" custScaleX="178904" custRadScaleRad="96138" custRadScaleInc="-13799">
        <dgm:presLayoutVars>
          <dgm:bulletEnabled val="1"/>
        </dgm:presLayoutVars>
      </dgm:prSet>
      <dgm:spPr/>
      <dgm:t>
        <a:bodyPr/>
        <a:lstStyle/>
        <a:p>
          <a:endParaRPr lang="es-ES"/>
        </a:p>
      </dgm:t>
    </dgm:pt>
    <dgm:pt modelId="{9157BDF5-CB27-42BC-B940-36ED53AD1147}" type="pres">
      <dgm:prSet presAssocID="{AEAB90BB-1F32-41C7-9E88-6A512C7AC829}" presName="nodeFollowingNodes" presStyleLbl="node1" presStyleIdx="4" presStyleCnt="6" custRadScaleRad="100140" custRadScaleInc="8009">
        <dgm:presLayoutVars>
          <dgm:bulletEnabled val="1"/>
        </dgm:presLayoutVars>
      </dgm:prSet>
      <dgm:spPr/>
      <dgm:t>
        <a:bodyPr/>
        <a:lstStyle/>
        <a:p>
          <a:endParaRPr lang="es-ES"/>
        </a:p>
      </dgm:t>
    </dgm:pt>
    <dgm:pt modelId="{3A45363B-4130-498A-8FA5-EDE81A427B74}" type="pres">
      <dgm:prSet presAssocID="{E61F7BDE-EBA8-4B79-AB2D-D58D3A4D7749}" presName="nodeFollowingNodes" presStyleLbl="node1" presStyleIdx="5" presStyleCnt="6" custScaleX="110305" custScaleY="128276" custRadScaleRad="95594" custRadScaleInc="-30184">
        <dgm:presLayoutVars>
          <dgm:bulletEnabled val="1"/>
        </dgm:presLayoutVars>
      </dgm:prSet>
      <dgm:spPr/>
      <dgm:t>
        <a:bodyPr/>
        <a:lstStyle/>
        <a:p>
          <a:endParaRPr lang="es-ES"/>
        </a:p>
      </dgm:t>
    </dgm:pt>
  </dgm:ptLst>
  <dgm:cxnLst>
    <dgm:cxn modelId="{A495882C-62B5-4E87-8C06-02A0329DAF62}" srcId="{CE37D1AF-1A94-48A9-874F-6C4EE464F7C2}" destId="{4922A9E7-9390-4F42-B2AC-9C53F001B2D3}" srcOrd="1" destOrd="0" parTransId="{D87E96ED-5A1B-4C2D-A48C-93DD2335E91B}" sibTransId="{92660B3E-218B-4A56-9AF6-6CBFB853E412}"/>
    <dgm:cxn modelId="{92018A44-B51F-402E-AAE0-F6D158FC83E7}" type="presOf" srcId="{0DE2BE46-3C67-4EE0-BB2A-CD8C78E4F9EE}" destId="{B1B34CA5-5DD4-4341-B482-00A1A53F2012}" srcOrd="0" destOrd="0" presId="urn:microsoft.com/office/officeart/2005/8/layout/cycle3"/>
    <dgm:cxn modelId="{8EE254BE-1016-43D6-8EA9-A0AE09033F79}" srcId="{CE37D1AF-1A94-48A9-874F-6C4EE464F7C2}" destId="{1E8A319D-E9F4-4D88-A093-E9F1A814ACF8}" srcOrd="2" destOrd="0" parTransId="{59ED4EF9-0422-48A2-B400-DCBDC81AD81F}" sibTransId="{DB5D0BDB-BD0B-4139-8BDA-AAFADD3A8A3B}"/>
    <dgm:cxn modelId="{67BC4A0D-221F-4E7C-8CEF-EFE6496B094F}" type="presOf" srcId="{AEAB90BB-1F32-41C7-9E88-6A512C7AC829}" destId="{9157BDF5-CB27-42BC-B940-36ED53AD1147}" srcOrd="0" destOrd="0" presId="urn:microsoft.com/office/officeart/2005/8/layout/cycle3"/>
    <dgm:cxn modelId="{FEEB549A-E389-40E3-ADBC-B736D08A8C16}" type="presOf" srcId="{1E8A319D-E9F4-4D88-A093-E9F1A814ACF8}" destId="{0CEAE8A3-4749-4D85-9A80-3F35674A3F80}" srcOrd="0" destOrd="0" presId="urn:microsoft.com/office/officeart/2005/8/layout/cycle3"/>
    <dgm:cxn modelId="{D490BE61-244B-4928-9914-5628AB07C156}" type="presOf" srcId="{CE37D1AF-1A94-48A9-874F-6C4EE464F7C2}" destId="{F10A0FBF-D39F-4C0A-8494-A3C0A2CB416A}" srcOrd="0" destOrd="0" presId="urn:microsoft.com/office/officeart/2005/8/layout/cycle3"/>
    <dgm:cxn modelId="{61B26F05-AAC5-455C-9527-5E4565084741}" srcId="{CE37D1AF-1A94-48A9-874F-6C4EE464F7C2}" destId="{AEAB90BB-1F32-41C7-9E88-6A512C7AC829}" srcOrd="4" destOrd="0" parTransId="{B798785A-D7EC-4338-BE83-E57301224829}" sibTransId="{6919AA22-099C-4769-9FB0-C132E0FFFABC}"/>
    <dgm:cxn modelId="{90C29203-51AF-4709-9186-EECFFE6D2962}" type="presOf" srcId="{714E53C3-74ED-4386-BEEB-72367C66DB08}" destId="{B8F7C9E3-30FF-4370-BCFA-8B75542DBEB1}" srcOrd="0" destOrd="0" presId="urn:microsoft.com/office/officeart/2005/8/layout/cycle3"/>
    <dgm:cxn modelId="{668940CE-7ABF-4D39-AF0B-47FDDAA63406}" srcId="{CE37D1AF-1A94-48A9-874F-6C4EE464F7C2}" destId="{E61F7BDE-EBA8-4B79-AB2D-D58D3A4D7749}" srcOrd="5" destOrd="0" parTransId="{0671B702-2E47-4E63-A878-81B51ADF713C}" sibTransId="{73C270A7-26B9-4087-BE06-4F562C334226}"/>
    <dgm:cxn modelId="{65187AA8-5D86-4445-8C63-BCA7498B69AA}" type="presOf" srcId="{6391064B-A180-4DD9-B62F-0E615DD97BB5}" destId="{F0F2D7E4-1092-48B3-86B6-463F13A94786}" srcOrd="0" destOrd="0" presId="urn:microsoft.com/office/officeart/2005/8/layout/cycle3"/>
    <dgm:cxn modelId="{6638E533-37DA-4102-AC84-AF672FEF9CB5}" type="presOf" srcId="{4922A9E7-9390-4F42-B2AC-9C53F001B2D3}" destId="{1D253461-1B13-4793-BC3E-A77D97FBEAB2}" srcOrd="0" destOrd="0" presId="urn:microsoft.com/office/officeart/2005/8/layout/cycle3"/>
    <dgm:cxn modelId="{1CF1A6E4-3B3D-482A-A911-46E556A1DC18}" type="presOf" srcId="{E61F7BDE-EBA8-4B79-AB2D-D58D3A4D7749}" destId="{3A45363B-4130-498A-8FA5-EDE81A427B74}" srcOrd="0" destOrd="0" presId="urn:microsoft.com/office/officeart/2005/8/layout/cycle3"/>
    <dgm:cxn modelId="{59EB5010-9A47-4941-A1E0-4CE3480998A5}" srcId="{CE37D1AF-1A94-48A9-874F-6C4EE464F7C2}" destId="{6391064B-A180-4DD9-B62F-0E615DD97BB5}" srcOrd="3" destOrd="0" parTransId="{8CEED4A6-15D4-457B-8056-F51B62C79823}" sibTransId="{7FFDA3D8-18C4-431D-B39F-CA376B7FB5DA}"/>
    <dgm:cxn modelId="{955A8210-9106-4B76-817A-771486C39D46}" srcId="{CE37D1AF-1A94-48A9-874F-6C4EE464F7C2}" destId="{714E53C3-74ED-4386-BEEB-72367C66DB08}" srcOrd="0" destOrd="0" parTransId="{4110645D-2674-4286-8C2D-BACE502F29A8}" sibTransId="{0DE2BE46-3C67-4EE0-BB2A-CD8C78E4F9EE}"/>
    <dgm:cxn modelId="{9D5D8893-1306-48CC-9CDF-820D0595C97B}" type="presParOf" srcId="{F10A0FBF-D39F-4C0A-8494-A3C0A2CB416A}" destId="{CFE19E9D-99B6-4CC5-9719-94AC0C8A97FA}" srcOrd="0" destOrd="0" presId="urn:microsoft.com/office/officeart/2005/8/layout/cycle3"/>
    <dgm:cxn modelId="{C6510E36-3D0F-467B-8AED-BFDCDDF96CAC}" type="presParOf" srcId="{CFE19E9D-99B6-4CC5-9719-94AC0C8A97FA}" destId="{B8F7C9E3-30FF-4370-BCFA-8B75542DBEB1}" srcOrd="0" destOrd="0" presId="urn:microsoft.com/office/officeart/2005/8/layout/cycle3"/>
    <dgm:cxn modelId="{DF5D8A38-5C84-4201-96AE-BB999E213ADC}" type="presParOf" srcId="{CFE19E9D-99B6-4CC5-9719-94AC0C8A97FA}" destId="{B1B34CA5-5DD4-4341-B482-00A1A53F2012}" srcOrd="1" destOrd="0" presId="urn:microsoft.com/office/officeart/2005/8/layout/cycle3"/>
    <dgm:cxn modelId="{04BB3018-3B9E-4862-8816-7364786BD71C}" type="presParOf" srcId="{CFE19E9D-99B6-4CC5-9719-94AC0C8A97FA}" destId="{1D253461-1B13-4793-BC3E-A77D97FBEAB2}" srcOrd="2" destOrd="0" presId="urn:microsoft.com/office/officeart/2005/8/layout/cycle3"/>
    <dgm:cxn modelId="{5E38A56F-B98F-408A-AA7B-E607C61E42AA}" type="presParOf" srcId="{CFE19E9D-99B6-4CC5-9719-94AC0C8A97FA}" destId="{0CEAE8A3-4749-4D85-9A80-3F35674A3F80}" srcOrd="3" destOrd="0" presId="urn:microsoft.com/office/officeart/2005/8/layout/cycle3"/>
    <dgm:cxn modelId="{83AC73AA-ECAD-4394-89DC-B8E593811C97}" type="presParOf" srcId="{CFE19E9D-99B6-4CC5-9719-94AC0C8A97FA}" destId="{F0F2D7E4-1092-48B3-86B6-463F13A94786}" srcOrd="4" destOrd="0" presId="urn:microsoft.com/office/officeart/2005/8/layout/cycle3"/>
    <dgm:cxn modelId="{EA3ECA47-5E03-4CE7-BB50-1BBE92AD4E85}" type="presParOf" srcId="{CFE19E9D-99B6-4CC5-9719-94AC0C8A97FA}" destId="{9157BDF5-CB27-42BC-B940-36ED53AD1147}" srcOrd="5" destOrd="0" presId="urn:microsoft.com/office/officeart/2005/8/layout/cycle3"/>
    <dgm:cxn modelId="{DDAD5FEC-17CA-472F-9EF4-B15118F881DF}" type="presParOf" srcId="{CFE19E9D-99B6-4CC5-9719-94AC0C8A97FA}" destId="{3A45363B-4130-498A-8FA5-EDE81A427B7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1EAC0-5954-455E-83C0-E73093A529BE}">
      <dsp:nvSpPr>
        <dsp:cNvPr id="0" name=""/>
        <dsp:cNvSpPr/>
      </dsp:nvSpPr>
      <dsp:spPr>
        <a:xfrm>
          <a:off x="895567" y="0"/>
          <a:ext cx="1854064" cy="965452"/>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buNone/>
          </a:pPr>
          <a:r>
            <a:rPr lang="es-GT" sz="4200" kern="1200">
              <a:latin typeface="Century Gothic" panose="020B0502020202020204"/>
              <a:ea typeface="+mn-ea"/>
              <a:cs typeface="+mn-cs"/>
            </a:rPr>
            <a:t> </a:t>
          </a:r>
          <a:endParaRPr lang="es-GT" sz="4200" kern="1200" dirty="0">
            <a:latin typeface="Century Gothic" panose="020B0502020202020204"/>
            <a:ea typeface="+mn-ea"/>
            <a:cs typeface="+mn-cs"/>
          </a:endParaRPr>
        </a:p>
      </dsp:txBody>
      <dsp:txXfrm>
        <a:off x="923844" y="28277"/>
        <a:ext cx="1797510" cy="908898"/>
      </dsp:txXfrm>
    </dsp:sp>
    <dsp:sp modelId="{FA267435-3235-4FB9-864F-12226700A5DD}">
      <dsp:nvSpPr>
        <dsp:cNvPr id="0" name=""/>
        <dsp:cNvSpPr/>
      </dsp:nvSpPr>
      <dsp:spPr>
        <a:xfrm>
          <a:off x="4056477" y="0"/>
          <a:ext cx="1715084" cy="103003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buNone/>
          </a:pPr>
          <a:endParaRPr lang="es-GT" sz="4200" kern="1200" dirty="0">
            <a:solidFill>
              <a:sysClr val="windowText" lastClr="000000">
                <a:hueOff val="0"/>
                <a:satOff val="0"/>
                <a:lumOff val="0"/>
                <a:alphaOff val="0"/>
              </a:sysClr>
            </a:solidFill>
            <a:latin typeface="Century Gothic" panose="020B0502020202020204"/>
            <a:ea typeface="+mn-ea"/>
            <a:cs typeface="+mn-cs"/>
          </a:endParaRPr>
        </a:p>
      </dsp:txBody>
      <dsp:txXfrm>
        <a:off x="4086646" y="30169"/>
        <a:ext cx="1654746" cy="969698"/>
      </dsp:txXfrm>
    </dsp:sp>
    <dsp:sp modelId="{4BFBD0C0-F0CA-484B-B4EE-087BCD7E6FC6}">
      <dsp:nvSpPr>
        <dsp:cNvPr id="0" name=""/>
        <dsp:cNvSpPr/>
      </dsp:nvSpPr>
      <dsp:spPr>
        <a:xfrm>
          <a:off x="3153964" y="4580557"/>
          <a:ext cx="772527" cy="366718"/>
        </a:xfrm>
        <a:prstGeom prst="triangle">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F85673-46BE-4EB3-B460-B9C2C1296CC6}">
      <dsp:nvSpPr>
        <dsp:cNvPr id="0" name=""/>
        <dsp:cNvSpPr/>
      </dsp:nvSpPr>
      <dsp:spPr>
        <a:xfrm rot="21260599">
          <a:off x="1351504" y="4336628"/>
          <a:ext cx="4635162" cy="31313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BF4D7A-6078-499D-9F00-8F6CE8EE0563}">
      <dsp:nvSpPr>
        <dsp:cNvPr id="0" name=""/>
        <dsp:cNvSpPr/>
      </dsp:nvSpPr>
      <dsp:spPr>
        <a:xfrm>
          <a:off x="3813419" y="3382638"/>
          <a:ext cx="2131711" cy="634502"/>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buNone/>
          </a:pPr>
          <a:r>
            <a:rPr lang="es-GT" sz="1300" kern="1200" dirty="0">
              <a:solidFill>
                <a:schemeClr val="tx1"/>
              </a:solidFill>
              <a:latin typeface="Century Gothic" panose="020B0502020202020204"/>
              <a:ea typeface="+mn-ea"/>
              <a:cs typeface="+mn-cs"/>
            </a:rPr>
            <a:t>64.6% garantías fiduciarias                    22.3% bienes inmuebles</a:t>
          </a:r>
        </a:p>
      </dsp:txBody>
      <dsp:txXfrm>
        <a:off x="3844393" y="3413612"/>
        <a:ext cx="2069763" cy="572554"/>
      </dsp:txXfrm>
    </dsp:sp>
    <dsp:sp modelId="{21E3814A-83F9-4D33-B70E-38947F5A0DE2}">
      <dsp:nvSpPr>
        <dsp:cNvPr id="0" name=""/>
        <dsp:cNvSpPr/>
      </dsp:nvSpPr>
      <dsp:spPr>
        <a:xfrm>
          <a:off x="3844623" y="2698694"/>
          <a:ext cx="2069303" cy="634502"/>
        </a:xfrm>
        <a:prstGeom prst="roundRect">
          <a:avLst/>
        </a:prstGeom>
        <a:solidFill>
          <a:schemeClr val="accent6">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r>
            <a:rPr lang="es-GT" sz="1400" kern="1200" dirty="0">
              <a:solidFill>
                <a:schemeClr val="tx1"/>
              </a:solidFill>
              <a:latin typeface="Century Gothic" panose="020B0502020202020204"/>
              <a:ea typeface="+mn-ea"/>
              <a:cs typeface="+mn-cs"/>
            </a:rPr>
            <a:t>62% de saldos de capital</a:t>
          </a:r>
        </a:p>
      </dsp:txBody>
      <dsp:txXfrm>
        <a:off x="3875597" y="2729668"/>
        <a:ext cx="2007355" cy="572554"/>
      </dsp:txXfrm>
    </dsp:sp>
    <dsp:sp modelId="{27F5A167-CD24-4E90-8E94-19930C210A1C}">
      <dsp:nvSpPr>
        <dsp:cNvPr id="0" name=""/>
        <dsp:cNvSpPr/>
      </dsp:nvSpPr>
      <dsp:spPr>
        <a:xfrm>
          <a:off x="3813419" y="2014750"/>
          <a:ext cx="2131711" cy="634502"/>
        </a:xfrm>
        <a:prstGeom prst="roundRect">
          <a:avLst/>
        </a:prstGeom>
        <a:solidFill>
          <a:schemeClr val="accent6">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r>
            <a:rPr lang="es-GT" sz="1400" kern="1200" dirty="0">
              <a:solidFill>
                <a:schemeClr val="tx1"/>
              </a:solidFill>
              <a:latin typeface="Century Gothic" panose="020B0502020202020204"/>
              <a:ea typeface="+mn-ea"/>
              <a:cs typeface="+mn-cs"/>
            </a:rPr>
            <a:t>59% créditos</a:t>
          </a:r>
        </a:p>
      </dsp:txBody>
      <dsp:txXfrm>
        <a:off x="3844393" y="2045724"/>
        <a:ext cx="2069763" cy="572554"/>
      </dsp:txXfrm>
    </dsp:sp>
    <dsp:sp modelId="{F9787BC7-4188-4844-B2B4-BCA9791CAC64}">
      <dsp:nvSpPr>
        <dsp:cNvPr id="0" name=""/>
        <dsp:cNvSpPr/>
      </dsp:nvSpPr>
      <dsp:spPr>
        <a:xfrm>
          <a:off x="3808098" y="1318446"/>
          <a:ext cx="2142353" cy="634502"/>
        </a:xfrm>
        <a:prstGeom prst="roundRect">
          <a:avLst/>
        </a:prstGeom>
        <a:solidFill>
          <a:schemeClr val="accent6">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None/>
          </a:pPr>
          <a:r>
            <a:rPr lang="es-GT" sz="1400" kern="1200" dirty="0">
              <a:solidFill>
                <a:schemeClr val="tx1"/>
              </a:solidFill>
              <a:latin typeface="Century Gothic" panose="020B0502020202020204"/>
              <a:ea typeface="+mn-ea"/>
              <a:cs typeface="+mn-cs"/>
            </a:rPr>
            <a:t>21.0% tasa de interés activa PP</a:t>
          </a:r>
        </a:p>
      </dsp:txBody>
      <dsp:txXfrm>
        <a:off x="3839072" y="1349420"/>
        <a:ext cx="2080405" cy="572554"/>
      </dsp:txXfrm>
    </dsp:sp>
    <dsp:sp modelId="{CE477C26-FD3D-403B-83D0-68005EB753F6}">
      <dsp:nvSpPr>
        <dsp:cNvPr id="0" name=""/>
        <dsp:cNvSpPr/>
      </dsp:nvSpPr>
      <dsp:spPr>
        <a:xfrm>
          <a:off x="1088102" y="3382638"/>
          <a:ext cx="2226157" cy="634502"/>
        </a:xfrm>
        <a:prstGeom prst="roundRect">
          <a:avLst/>
        </a:prstGeom>
        <a:solidFill>
          <a:schemeClr val="accent6">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buNone/>
          </a:pPr>
          <a:r>
            <a:rPr lang="es-GT" sz="1300" kern="1200" dirty="0">
              <a:solidFill>
                <a:schemeClr val="tx1"/>
              </a:solidFill>
              <a:latin typeface="Century Gothic" panose="020B0502020202020204"/>
              <a:ea typeface="+mn-ea"/>
              <a:cs typeface="+mn-cs"/>
            </a:rPr>
            <a:t>74% garantías fiduciarias                  16.5% bienes inmuebles</a:t>
          </a:r>
        </a:p>
      </dsp:txBody>
      <dsp:txXfrm>
        <a:off x="1119076" y="3413612"/>
        <a:ext cx="2164209" cy="572554"/>
      </dsp:txXfrm>
    </dsp:sp>
    <dsp:sp modelId="{CDBEE52C-AB8A-4278-ABFE-809DF0962D78}">
      <dsp:nvSpPr>
        <dsp:cNvPr id="0" name=""/>
        <dsp:cNvSpPr/>
      </dsp:nvSpPr>
      <dsp:spPr>
        <a:xfrm>
          <a:off x="1056908" y="2698694"/>
          <a:ext cx="2288546" cy="634502"/>
        </a:xfrm>
        <a:prstGeom prst="roundRect">
          <a:avLst/>
        </a:prstGeom>
        <a:solidFill>
          <a:schemeClr val="accent6">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es-GT" sz="1600" kern="1200" dirty="0">
              <a:solidFill>
                <a:schemeClr val="tx1"/>
              </a:solidFill>
              <a:latin typeface="Century Gothic" panose="020B0502020202020204"/>
              <a:ea typeface="+mn-ea"/>
              <a:cs typeface="+mn-cs"/>
            </a:rPr>
            <a:t>38% saldos de capital</a:t>
          </a:r>
        </a:p>
      </dsp:txBody>
      <dsp:txXfrm>
        <a:off x="1087882" y="2729668"/>
        <a:ext cx="2226598" cy="572554"/>
      </dsp:txXfrm>
    </dsp:sp>
    <dsp:sp modelId="{02809A68-F1DA-44D5-9668-F6C8520C0E6E}">
      <dsp:nvSpPr>
        <dsp:cNvPr id="0" name=""/>
        <dsp:cNvSpPr/>
      </dsp:nvSpPr>
      <dsp:spPr>
        <a:xfrm>
          <a:off x="1088102" y="2014750"/>
          <a:ext cx="2226157" cy="634502"/>
        </a:xfrm>
        <a:prstGeom prst="roundRect">
          <a:avLst/>
        </a:prstGeom>
        <a:solidFill>
          <a:schemeClr val="accent6">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r>
            <a:rPr lang="es-GT" sz="1400" kern="1200" dirty="0">
              <a:solidFill>
                <a:schemeClr val="tx1"/>
              </a:solidFill>
              <a:latin typeface="Century Gothic" panose="020B0502020202020204"/>
              <a:ea typeface="+mn-ea"/>
              <a:cs typeface="+mn-cs"/>
            </a:rPr>
            <a:t>41% créditos</a:t>
          </a:r>
        </a:p>
      </dsp:txBody>
      <dsp:txXfrm>
        <a:off x="1119076" y="2045724"/>
        <a:ext cx="2164209" cy="572554"/>
      </dsp:txXfrm>
    </dsp:sp>
    <dsp:sp modelId="{F6EEA5EC-D092-4122-ACE2-5F9FE6C666B8}">
      <dsp:nvSpPr>
        <dsp:cNvPr id="0" name=""/>
        <dsp:cNvSpPr/>
      </dsp:nvSpPr>
      <dsp:spPr>
        <a:xfrm>
          <a:off x="1103704" y="1318446"/>
          <a:ext cx="2194953" cy="634502"/>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r>
            <a:rPr lang="es-GT" sz="1400" kern="1200" dirty="0">
              <a:solidFill>
                <a:schemeClr val="tx1"/>
              </a:solidFill>
              <a:latin typeface="Century Gothic" panose="020B0502020202020204"/>
              <a:ea typeface="+mn-ea"/>
              <a:cs typeface="+mn-cs"/>
            </a:rPr>
            <a:t>22.3% tasa de interés activa PP</a:t>
          </a:r>
          <a:endParaRPr lang="es-GT" sz="1100" kern="1200" dirty="0">
            <a:solidFill>
              <a:schemeClr val="tx1"/>
            </a:solidFill>
            <a:latin typeface="Century Gothic" panose="020B0502020202020204"/>
            <a:ea typeface="+mn-ea"/>
            <a:cs typeface="+mn-cs"/>
          </a:endParaRPr>
        </a:p>
      </dsp:txBody>
      <dsp:txXfrm>
        <a:off x="1134678" y="1349420"/>
        <a:ext cx="2133005" cy="572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E94D8-0D8D-49B6-A5B5-11232695667E}">
      <dsp:nvSpPr>
        <dsp:cNvPr id="0" name=""/>
        <dsp:cNvSpPr/>
      </dsp:nvSpPr>
      <dsp:spPr>
        <a:xfrm>
          <a:off x="2073506" y="-23291"/>
          <a:ext cx="3980986" cy="3980986"/>
        </a:xfrm>
        <a:prstGeom prst="circularArrow">
          <a:avLst>
            <a:gd name="adj1" fmla="val 5544"/>
            <a:gd name="adj2" fmla="val 330680"/>
            <a:gd name="adj3" fmla="val 13769540"/>
            <a:gd name="adj4" fmla="val 17389851"/>
            <a:gd name="adj5" fmla="val 5757"/>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1F3E1-2FE9-4132-9BE3-7E36AEAD83CF}">
      <dsp:nvSpPr>
        <dsp:cNvPr id="0" name=""/>
        <dsp:cNvSpPr/>
      </dsp:nvSpPr>
      <dsp:spPr>
        <a:xfrm>
          <a:off x="3129359" y="2006"/>
          <a:ext cx="1869281" cy="934640"/>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buFont typeface="Arial" panose="020B0604020202020204" pitchFamily="34" charset="0"/>
            <a:buChar char="•"/>
          </a:pPr>
          <a:r>
            <a:rPr lang="es-GT" sz="1300" kern="1200" dirty="0"/>
            <a:t>Áreas de políticas de alto impacto para promover la inclusión financiera de las mujeres</a:t>
          </a:r>
        </a:p>
      </dsp:txBody>
      <dsp:txXfrm>
        <a:off x="3174984" y="47631"/>
        <a:ext cx="1778031" cy="843390"/>
      </dsp:txXfrm>
    </dsp:sp>
    <dsp:sp modelId="{62BFC973-4197-400E-BCE3-69F32D2D8DE0}">
      <dsp:nvSpPr>
        <dsp:cNvPr id="0" name=""/>
        <dsp:cNvSpPr/>
      </dsp:nvSpPr>
      <dsp:spPr>
        <a:xfrm>
          <a:off x="4743919" y="1175052"/>
          <a:ext cx="1869281" cy="934640"/>
        </a:xfrm>
        <a:prstGeom prst="roundRect">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GT" sz="1300" kern="1200" dirty="0"/>
            <a:t>Datos desglosados por género</a:t>
          </a:r>
        </a:p>
      </dsp:txBody>
      <dsp:txXfrm>
        <a:off x="4789544" y="1220677"/>
        <a:ext cx="1778031" cy="843390"/>
      </dsp:txXfrm>
    </dsp:sp>
    <dsp:sp modelId="{E4755EF8-9C7D-4ED3-9895-08EE49836405}">
      <dsp:nvSpPr>
        <dsp:cNvPr id="0" name=""/>
        <dsp:cNvSpPr/>
      </dsp:nvSpPr>
      <dsp:spPr>
        <a:xfrm>
          <a:off x="4576926" y="2896064"/>
          <a:ext cx="1869281" cy="93464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a:t>Innovación</a:t>
          </a:r>
          <a:r>
            <a:rPr lang="en-US" sz="1300" kern="1200" dirty="0"/>
            <a:t> </a:t>
          </a:r>
          <a:r>
            <a:rPr lang="en-US" sz="1300" kern="1200" dirty="0" err="1"/>
            <a:t>en</a:t>
          </a:r>
          <a:r>
            <a:rPr lang="en-US" sz="1300" kern="1200" dirty="0"/>
            <a:t> </a:t>
          </a:r>
          <a:r>
            <a:rPr lang="en-US" sz="1300" kern="1200" dirty="0" err="1"/>
            <a:t>portafolios</a:t>
          </a:r>
          <a:r>
            <a:rPr lang="en-US" sz="1300" kern="1200" dirty="0"/>
            <a:t> de </a:t>
          </a:r>
          <a:r>
            <a:rPr lang="en-US" sz="1300" kern="1200" dirty="0" err="1"/>
            <a:t>productos</a:t>
          </a:r>
          <a:r>
            <a:rPr lang="en-US" sz="1300" kern="1200" dirty="0"/>
            <a:t> y </a:t>
          </a:r>
          <a:r>
            <a:rPr lang="en-US" sz="1300" kern="1200" dirty="0" err="1"/>
            <a:t>servicios</a:t>
          </a:r>
          <a:r>
            <a:rPr lang="en-US" sz="1300" kern="1200" dirty="0"/>
            <a:t> para </a:t>
          </a:r>
          <a:r>
            <a:rPr lang="en-US" sz="1300" kern="1200" dirty="0" err="1"/>
            <a:t>mujeres</a:t>
          </a:r>
          <a:endParaRPr lang="es-GT" sz="1300" kern="1200" dirty="0"/>
        </a:p>
      </dsp:txBody>
      <dsp:txXfrm>
        <a:off x="4622551" y="2941689"/>
        <a:ext cx="1778031" cy="843390"/>
      </dsp:txXfrm>
    </dsp:sp>
    <dsp:sp modelId="{4D6A8B17-1021-4FAF-B0F0-2C5F95F7E1B8}">
      <dsp:nvSpPr>
        <dsp:cNvPr id="0" name=""/>
        <dsp:cNvSpPr/>
      </dsp:nvSpPr>
      <dsp:spPr>
        <a:xfrm>
          <a:off x="1876671" y="2896063"/>
          <a:ext cx="1869281" cy="934640"/>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buFont typeface="Arial" panose="020B0604020202020204" pitchFamily="34" charset="0"/>
            <a:buChar char="•"/>
          </a:pPr>
          <a:r>
            <a:rPr lang="es-GT" sz="1300" kern="1200" dirty="0"/>
            <a:t>Reformas de políticas y marcos legales y regulatorios que incluyan a las mujeres</a:t>
          </a:r>
        </a:p>
      </dsp:txBody>
      <dsp:txXfrm>
        <a:off x="1922296" y="2941688"/>
        <a:ext cx="1778031" cy="843390"/>
      </dsp:txXfrm>
    </dsp:sp>
    <dsp:sp modelId="{4C861C81-4C27-47A3-9FB0-B88EDAC86C7B}">
      <dsp:nvSpPr>
        <dsp:cNvPr id="0" name=""/>
        <dsp:cNvSpPr/>
      </dsp:nvSpPr>
      <dsp:spPr>
        <a:xfrm>
          <a:off x="1514799" y="1175052"/>
          <a:ext cx="1869281" cy="934640"/>
        </a:xfrm>
        <a:prstGeom prst="roundRect">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buFont typeface="Arial" panose="020B0604020202020204" pitchFamily="34" charset="0"/>
            <a:buChar char="•"/>
          </a:pPr>
          <a:r>
            <a:rPr lang="es-GT" sz="1300" kern="1200" dirty="0"/>
            <a:t>Programas de educación financiera </a:t>
          </a:r>
        </a:p>
      </dsp:txBody>
      <dsp:txXfrm>
        <a:off x="1560424" y="1220677"/>
        <a:ext cx="1778031" cy="843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34CA5-5DD4-4341-B482-00A1A53F2012}">
      <dsp:nvSpPr>
        <dsp:cNvPr id="0" name=""/>
        <dsp:cNvSpPr/>
      </dsp:nvSpPr>
      <dsp:spPr>
        <a:xfrm>
          <a:off x="1662623" y="100534"/>
          <a:ext cx="5288640" cy="5288640"/>
        </a:xfrm>
        <a:prstGeom prst="circularArrow">
          <a:avLst>
            <a:gd name="adj1" fmla="val 5274"/>
            <a:gd name="adj2" fmla="val 312630"/>
            <a:gd name="adj3" fmla="val 14222274"/>
            <a:gd name="adj4" fmla="val 17130447"/>
            <a:gd name="adj5" fmla="val 547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7C9E3-30FF-4370-BCFA-8B75542DBEB1}">
      <dsp:nvSpPr>
        <dsp:cNvPr id="0" name=""/>
        <dsp:cNvSpPr/>
      </dsp:nvSpPr>
      <dsp:spPr>
        <a:xfrm>
          <a:off x="3298257" y="-98672"/>
          <a:ext cx="2017371" cy="14198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t>Estudio de mercado: </a:t>
          </a:r>
          <a:r>
            <a:rPr lang="es-419" sz="1400" kern="1200" dirty="0"/>
            <a:t>identificar y analizar las oportunidades,  retos y barreras para la inclusión financiera de mujeres </a:t>
          </a:r>
          <a:endParaRPr lang="es-GT" sz="1400" kern="1200" dirty="0"/>
        </a:p>
      </dsp:txBody>
      <dsp:txXfrm>
        <a:off x="3367566" y="-29363"/>
        <a:ext cx="1878753" cy="1281187"/>
      </dsp:txXfrm>
    </dsp:sp>
    <dsp:sp modelId="{1D253461-1B13-4793-BC3E-A77D97FBEAB2}">
      <dsp:nvSpPr>
        <dsp:cNvPr id="0" name=""/>
        <dsp:cNvSpPr/>
      </dsp:nvSpPr>
      <dsp:spPr>
        <a:xfrm>
          <a:off x="5279578" y="1425530"/>
          <a:ext cx="2017371" cy="100868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t>Mapeo de actores clave del ecosistema y de políticas, marco normativo, etc.</a:t>
          </a:r>
          <a:endParaRPr lang="es-GT" sz="1400" kern="1200" dirty="0"/>
        </a:p>
      </dsp:txBody>
      <dsp:txXfrm>
        <a:off x="5328818" y="1474770"/>
        <a:ext cx="1918891" cy="910205"/>
      </dsp:txXfrm>
    </dsp:sp>
    <dsp:sp modelId="{0CEAE8A3-4749-4D85-9A80-3F35674A3F80}">
      <dsp:nvSpPr>
        <dsp:cNvPr id="0" name=""/>
        <dsp:cNvSpPr/>
      </dsp:nvSpPr>
      <dsp:spPr>
        <a:xfrm>
          <a:off x="5297192" y="2990506"/>
          <a:ext cx="2017371" cy="100868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t>Diagnóstico de sistemas de Información y el uso de la desagregación de datos por género</a:t>
          </a:r>
          <a:endParaRPr lang="es-GT" sz="1400" kern="1200" dirty="0"/>
        </a:p>
      </dsp:txBody>
      <dsp:txXfrm>
        <a:off x="5346432" y="3039746"/>
        <a:ext cx="1918891" cy="910205"/>
      </dsp:txXfrm>
    </dsp:sp>
    <dsp:sp modelId="{F0F2D7E4-1092-48B3-86B6-463F13A94786}">
      <dsp:nvSpPr>
        <dsp:cNvPr id="0" name=""/>
        <dsp:cNvSpPr/>
      </dsp:nvSpPr>
      <dsp:spPr>
        <a:xfrm>
          <a:off x="2757188" y="4299213"/>
          <a:ext cx="3609158" cy="100868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0" i="0" kern="1200"/>
            <a:t>Herramienta de </a:t>
          </a:r>
          <a:r>
            <a:rPr lang="es-MX" sz="1400" b="0" i="0" kern="1200" dirty="0"/>
            <a:t>autodiagnóstico de análisis de inclusión financiera de las mujeres en la provisión de productos y servicios financieros</a:t>
          </a:r>
          <a:endParaRPr lang="es-GT" sz="1400" kern="1200" dirty="0"/>
        </a:p>
      </dsp:txBody>
      <dsp:txXfrm>
        <a:off x="2806428" y="4348453"/>
        <a:ext cx="3510678" cy="910205"/>
      </dsp:txXfrm>
    </dsp:sp>
    <dsp:sp modelId="{9157BDF5-CB27-42BC-B940-36ED53AD1147}">
      <dsp:nvSpPr>
        <dsp:cNvPr id="0" name=""/>
        <dsp:cNvSpPr/>
      </dsp:nvSpPr>
      <dsp:spPr>
        <a:xfrm>
          <a:off x="1365250" y="3190209"/>
          <a:ext cx="2017371" cy="100868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t>Acompañamiento para el diseño de sus planes de acción</a:t>
          </a:r>
          <a:endParaRPr lang="es-GT" sz="1400" kern="1200" dirty="0"/>
        </a:p>
      </dsp:txBody>
      <dsp:txXfrm>
        <a:off x="1414490" y="3239449"/>
        <a:ext cx="1918891" cy="910205"/>
      </dsp:txXfrm>
    </dsp:sp>
    <dsp:sp modelId="{3A45363B-4130-498A-8FA5-EDE81A427B74}">
      <dsp:nvSpPr>
        <dsp:cNvPr id="0" name=""/>
        <dsp:cNvSpPr/>
      </dsp:nvSpPr>
      <dsp:spPr>
        <a:xfrm>
          <a:off x="1208470" y="1597056"/>
          <a:ext cx="2225261" cy="129390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t>Asistencia técnica a </a:t>
          </a:r>
          <a:r>
            <a:rPr lang="es-MX" sz="1400" kern="1200" dirty="0" err="1"/>
            <a:t>IFs</a:t>
          </a:r>
          <a:r>
            <a:rPr lang="es-MX" sz="1400" kern="1200" dirty="0"/>
            <a:t> para la implementación de un sistema de monitoreo que incluya indicadores de IF con enfoque de género</a:t>
          </a:r>
          <a:endParaRPr lang="es-GT" sz="1400" kern="1200" dirty="0"/>
        </a:p>
      </dsp:txBody>
      <dsp:txXfrm>
        <a:off x="1271633" y="1660219"/>
        <a:ext cx="2098935" cy="1167575"/>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CEA46-5CC0-4597-ACF1-8B0A80BDE7E5}" type="datetimeFigureOut">
              <a:rPr lang="es-ES" smtClean="0"/>
              <a:t>24/11/2023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7CEAA-E04E-4FF6-BB2B-24CFF6793EE8}" type="slidenum">
              <a:rPr lang="es-ES" smtClean="0"/>
              <a:t>‹Nº›</a:t>
            </a:fld>
            <a:endParaRPr lang="es-ES"/>
          </a:p>
        </p:txBody>
      </p:sp>
    </p:spTree>
    <p:extLst>
      <p:ext uri="{BB962C8B-B14F-4D97-AF65-F5344CB8AC3E}">
        <p14:creationId xmlns:p14="http://schemas.microsoft.com/office/powerpoint/2010/main" val="185827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E07CEAA-E04E-4FF6-BB2B-24CFF6793EE8}" type="slidenum">
              <a:rPr lang="es-ES" smtClean="0"/>
              <a:t>1</a:t>
            </a:fld>
            <a:endParaRPr lang="es-ES"/>
          </a:p>
        </p:txBody>
      </p:sp>
    </p:spTree>
    <p:extLst>
      <p:ext uri="{BB962C8B-B14F-4D97-AF65-F5344CB8AC3E}">
        <p14:creationId xmlns:p14="http://schemas.microsoft.com/office/powerpoint/2010/main" val="356083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BE07CEAA-E04E-4FF6-BB2B-24CFF6793EE8}" type="slidenum">
              <a:rPr lang="es-ES" smtClean="0"/>
              <a:t>2</a:t>
            </a:fld>
            <a:endParaRPr lang="es-ES"/>
          </a:p>
        </p:txBody>
      </p:sp>
    </p:spTree>
    <p:extLst>
      <p:ext uri="{BB962C8B-B14F-4D97-AF65-F5344CB8AC3E}">
        <p14:creationId xmlns:p14="http://schemas.microsoft.com/office/powerpoint/2010/main" val="16990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BE07CEAA-E04E-4FF6-BB2B-24CFF6793EE8}" type="slidenum">
              <a:rPr lang="es-ES" smtClean="0"/>
              <a:t>3</a:t>
            </a:fld>
            <a:endParaRPr lang="es-ES"/>
          </a:p>
        </p:txBody>
      </p:sp>
    </p:spTree>
    <p:extLst>
      <p:ext uri="{BB962C8B-B14F-4D97-AF65-F5344CB8AC3E}">
        <p14:creationId xmlns:p14="http://schemas.microsoft.com/office/powerpoint/2010/main" val="336096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BE07CEAA-E04E-4FF6-BB2B-24CFF6793EE8}" type="slidenum">
              <a:rPr lang="es-ES" smtClean="0"/>
              <a:t>4</a:t>
            </a:fld>
            <a:endParaRPr lang="es-ES"/>
          </a:p>
        </p:txBody>
      </p:sp>
    </p:spTree>
    <p:extLst>
      <p:ext uri="{BB962C8B-B14F-4D97-AF65-F5344CB8AC3E}">
        <p14:creationId xmlns:p14="http://schemas.microsoft.com/office/powerpoint/2010/main" val="400714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BE07CEAA-E04E-4FF6-BB2B-24CFF6793EE8}" type="slidenum">
              <a:rPr lang="es-ES" smtClean="0"/>
              <a:t>6</a:t>
            </a:fld>
            <a:endParaRPr lang="es-ES"/>
          </a:p>
        </p:txBody>
      </p:sp>
    </p:spTree>
    <p:extLst>
      <p:ext uri="{BB962C8B-B14F-4D97-AF65-F5344CB8AC3E}">
        <p14:creationId xmlns:p14="http://schemas.microsoft.com/office/powerpoint/2010/main" val="24668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E07CEAA-E04E-4FF6-BB2B-24CFF6793EE8}" type="slidenum">
              <a:rPr lang="es-ES" smtClean="0"/>
              <a:t>10</a:t>
            </a:fld>
            <a:endParaRPr lang="es-ES"/>
          </a:p>
        </p:txBody>
      </p:sp>
    </p:spTree>
    <p:extLst>
      <p:ext uri="{BB962C8B-B14F-4D97-AF65-F5344CB8AC3E}">
        <p14:creationId xmlns:p14="http://schemas.microsoft.com/office/powerpoint/2010/main" val="6340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E07CEAA-E04E-4FF6-BB2B-24CFF6793EE8}" type="slidenum">
              <a:rPr lang="es-ES" smtClean="0"/>
              <a:t>11</a:t>
            </a:fld>
            <a:endParaRPr lang="es-ES"/>
          </a:p>
        </p:txBody>
      </p:sp>
    </p:spTree>
    <p:extLst>
      <p:ext uri="{BB962C8B-B14F-4D97-AF65-F5344CB8AC3E}">
        <p14:creationId xmlns:p14="http://schemas.microsoft.com/office/powerpoint/2010/main" val="168022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242424"/>
                </a:solidFill>
                <a:effectLst/>
                <a:latin typeface="Segoe UI" panose="020B0502040204020203" pitchFamily="34" charset="0"/>
              </a:rPr>
              <a:t>It is proposed to apply a methodology oriented to:</a:t>
            </a:r>
            <a:endParaRPr lang="en-US" dirty="0">
              <a:solidFill>
                <a:srgbClr val="242424"/>
              </a:solidFill>
              <a:effectLst/>
              <a:latin typeface="Segoe UI" panose="020B0502040204020203" pitchFamily="34" charset="0"/>
            </a:endParaRPr>
          </a:p>
          <a:p>
            <a:pPr algn="l"/>
            <a:r>
              <a:rPr lang="en-US" sz="1800" dirty="0">
                <a:solidFill>
                  <a:srgbClr val="242424"/>
                </a:solidFill>
                <a:effectLst/>
                <a:latin typeface="Segoe UI" panose="020B0502040204020203" pitchFamily="34" charset="0"/>
              </a:rPr>
              <a:t>1. Institutional capacity building for gender mainstreaming in financial management, with a particular focus on strengthening Intermediary Financial Institutions (FIs) and entities that provide financial services.</a:t>
            </a:r>
            <a:endParaRPr lang="en-US" dirty="0">
              <a:solidFill>
                <a:srgbClr val="242424"/>
              </a:solidFill>
              <a:effectLst/>
              <a:latin typeface="Segoe UI" panose="020B0502040204020203" pitchFamily="34" charset="0"/>
            </a:endParaRPr>
          </a:p>
          <a:p>
            <a:pPr algn="l"/>
            <a:r>
              <a:rPr lang="en-US" sz="1800" dirty="0">
                <a:solidFill>
                  <a:srgbClr val="242424"/>
                </a:solidFill>
                <a:effectLst/>
                <a:latin typeface="Segoe UI" panose="020B0502040204020203" pitchFamily="34" charset="0"/>
              </a:rPr>
              <a:t>2. Review and adjustment of institutional procedures, systems, and practices, particularly around monitoring and impact measurement.</a:t>
            </a:r>
            <a:endParaRPr lang="en-US" dirty="0">
              <a:solidFill>
                <a:srgbClr val="242424"/>
              </a:solidFill>
              <a:effectLst/>
              <a:latin typeface="Segoe UI" panose="020B0502040204020203" pitchFamily="34" charset="0"/>
            </a:endParaRPr>
          </a:p>
          <a:p>
            <a:pPr algn="l"/>
            <a:r>
              <a:rPr lang="en-US" sz="1800" dirty="0">
                <a:solidFill>
                  <a:srgbClr val="242424"/>
                </a:solidFill>
                <a:effectLst/>
                <a:latin typeface="Segoe UI" panose="020B0502040204020203" pitchFamily="34" charset="0"/>
              </a:rPr>
              <a:t>3. Strategic linkage actions with actors in the financial ecosystem, information sharing, generation of innovative projects and collaboration.</a:t>
            </a:r>
            <a:r>
              <a:rPr lang="en-US" dirty="0">
                <a:solidFill>
                  <a:srgbClr val="242424"/>
                </a:solidFill>
                <a:effectLst/>
                <a:latin typeface="Segoe UI" panose="020B0502040204020203" pitchFamily="34" charset="0"/>
              </a:rPr>
              <a:t/>
            </a:r>
            <a:br>
              <a:rPr lang="en-US" dirty="0">
                <a:solidFill>
                  <a:srgbClr val="242424"/>
                </a:solidFill>
                <a:effectLst/>
                <a:latin typeface="Segoe UI" panose="020B0502040204020203" pitchFamily="34" charset="0"/>
              </a:rPr>
            </a:br>
            <a:endParaRPr lang="en-US" dirty="0">
              <a:solidFill>
                <a:srgbClr val="242424"/>
              </a:solidFill>
              <a:effectLst/>
              <a:latin typeface="Segoe UI" panose="020B0502040204020203" pitchFamily="34" charset="0"/>
            </a:endParaRPr>
          </a:p>
          <a:p>
            <a:pPr algn="l"/>
            <a:r>
              <a:rPr lang="en-US" dirty="0">
                <a:solidFill>
                  <a:srgbClr val="242424"/>
                </a:solidFill>
                <a:effectLst/>
                <a:latin typeface="Segoe UI" panose="020B0502040204020203" pitchFamily="34" charset="0"/>
              </a:rPr>
              <a:t/>
            </a:r>
            <a:br>
              <a:rPr lang="en-US" dirty="0">
                <a:solidFill>
                  <a:srgbClr val="242424"/>
                </a:solidFill>
                <a:effectLst/>
                <a:latin typeface="Segoe UI" panose="020B0502040204020203" pitchFamily="34" charset="0"/>
              </a:rPr>
            </a:br>
            <a:endParaRPr lang="en-US" dirty="0">
              <a:solidFill>
                <a:srgbClr val="242424"/>
              </a:solidFill>
              <a:effectLst/>
              <a:latin typeface="Segoe UI" panose="020B0502040204020203" pitchFamily="34" charset="0"/>
            </a:endParaRPr>
          </a:p>
          <a:p>
            <a:pPr algn="l"/>
            <a:r>
              <a:rPr lang="en-US" sz="1800" dirty="0">
                <a:solidFill>
                  <a:srgbClr val="242424"/>
                </a:solidFill>
                <a:effectLst/>
                <a:latin typeface="Segoe UI" panose="020B0502040204020203" pitchFamily="34" charset="0"/>
              </a:rPr>
              <a:t>This will be possible thanks to </a:t>
            </a:r>
            <a:r>
              <a:rPr lang="en-US" sz="1800" b="1" dirty="0">
                <a:solidFill>
                  <a:srgbClr val="242424"/>
                </a:solidFill>
                <a:effectLst/>
                <a:latin typeface="Segoe UI" panose="020B0502040204020203" pitchFamily="34" charset="0"/>
              </a:rPr>
              <a:t>the strategic links and collaboration with regulatory and supervisory institutions of the financial system in the countries of the region, </a:t>
            </a:r>
            <a:r>
              <a:rPr lang="en-US" sz="1800" dirty="0">
                <a:solidFill>
                  <a:srgbClr val="242424"/>
                </a:solidFill>
                <a:effectLst/>
                <a:latin typeface="Segoe UI" panose="020B0502040204020203" pitchFamily="34" charset="0"/>
              </a:rPr>
              <a:t>CABEI, as well as with banks and non-bank financial institutions supported by CABEI and the institutions of the Central American Integration System (SICA): CENPROMYPE, SIECA and its member institutions in the Central American countries. The project will also be supported by the UN Women office for Latin America and the Caribbean and the Economic Commission for Latin America and the Caribbean (ECLAC). </a:t>
            </a:r>
            <a:endParaRPr lang="en-US" dirty="0">
              <a:solidFill>
                <a:srgbClr val="242424"/>
              </a:solidFill>
              <a:effectLst/>
              <a:latin typeface="Segoe UI" panose="020B0502040204020203" pitchFamily="34" charset="0"/>
            </a:endParaRPr>
          </a:p>
          <a:p>
            <a:endParaRPr lang="es-419" dirty="0"/>
          </a:p>
        </p:txBody>
      </p:sp>
      <p:sp>
        <p:nvSpPr>
          <p:cNvPr id="4" name="Slide Number Placeholder 3"/>
          <p:cNvSpPr>
            <a:spLocks noGrp="1"/>
          </p:cNvSpPr>
          <p:nvPr>
            <p:ph type="sldNum" sz="quarter" idx="5"/>
          </p:nvPr>
        </p:nvSpPr>
        <p:spPr/>
        <p:txBody>
          <a:bodyPr/>
          <a:lstStyle/>
          <a:p>
            <a:fld id="{BE07CEAA-E04E-4FF6-BB2B-24CFF6793EE8}" type="slidenum">
              <a:rPr lang="es-ES" smtClean="0"/>
              <a:t>12</a:t>
            </a:fld>
            <a:endParaRPr lang="es-ES"/>
          </a:p>
        </p:txBody>
      </p:sp>
    </p:spTree>
    <p:extLst>
      <p:ext uri="{BB962C8B-B14F-4D97-AF65-F5344CB8AC3E}">
        <p14:creationId xmlns:p14="http://schemas.microsoft.com/office/powerpoint/2010/main" val="163334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E07CEAA-E04E-4FF6-BB2B-24CFF6793EE8}" type="slidenum">
              <a:rPr lang="es-ES" smtClean="0"/>
              <a:t>14</a:t>
            </a:fld>
            <a:endParaRPr lang="es-ES"/>
          </a:p>
        </p:txBody>
      </p:sp>
    </p:spTree>
    <p:extLst>
      <p:ext uri="{BB962C8B-B14F-4D97-AF65-F5344CB8AC3E}">
        <p14:creationId xmlns:p14="http://schemas.microsoft.com/office/powerpoint/2010/main" val="2510260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0AD4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52070E-6172-2F70-5AE0-6A49486DFFA5}"/>
              </a:ext>
            </a:extLst>
          </p:cNvPr>
          <p:cNvSpPr/>
          <p:nvPr userDrawn="1"/>
        </p:nvSpPr>
        <p:spPr>
          <a:xfrm rot="16200000">
            <a:off x="2985731" y="-2372394"/>
            <a:ext cx="6220537" cy="1160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Title 1">
            <a:extLst>
              <a:ext uri="{FF2B5EF4-FFF2-40B4-BE49-F238E27FC236}">
                <a16:creationId xmlns:a16="http://schemas.microsoft.com/office/drawing/2014/main" id="{FEB9B51C-B305-4A73-B721-FED09523A825}"/>
              </a:ext>
            </a:extLst>
          </p:cNvPr>
          <p:cNvSpPr>
            <a:spLocks noGrp="1"/>
          </p:cNvSpPr>
          <p:nvPr>
            <p:ph type="ctrTitle"/>
          </p:nvPr>
        </p:nvSpPr>
        <p:spPr>
          <a:xfrm>
            <a:off x="650517" y="1200334"/>
            <a:ext cx="9144000" cy="2387600"/>
          </a:xfrm>
        </p:spPr>
        <p:txBody>
          <a:bodyPr anchor="b"/>
          <a:lstStyle>
            <a:lvl1pPr algn="ctr">
              <a:defRPr sz="6000"/>
            </a:lvl1pPr>
          </a:lstStyle>
          <a:p>
            <a:r>
              <a:rPr lang="en-US" dirty="0"/>
              <a:t>Click to edit Master title style</a:t>
            </a:r>
            <a:endParaRPr lang="es-419" dirty="0"/>
          </a:p>
        </p:txBody>
      </p:sp>
      <p:sp>
        <p:nvSpPr>
          <p:cNvPr id="3" name="Subtitle 2">
            <a:extLst>
              <a:ext uri="{FF2B5EF4-FFF2-40B4-BE49-F238E27FC236}">
                <a16:creationId xmlns:a16="http://schemas.microsoft.com/office/drawing/2014/main" id="{3288B17F-8D79-449E-B1F9-87C1C1086248}"/>
              </a:ext>
            </a:extLst>
          </p:cNvPr>
          <p:cNvSpPr>
            <a:spLocks noGrp="1"/>
          </p:cNvSpPr>
          <p:nvPr>
            <p:ph type="subTitle" idx="1"/>
          </p:nvPr>
        </p:nvSpPr>
        <p:spPr>
          <a:xfrm>
            <a:off x="650517" y="4581375"/>
            <a:ext cx="70414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419" dirty="0"/>
          </a:p>
        </p:txBody>
      </p:sp>
      <p:sp>
        <p:nvSpPr>
          <p:cNvPr id="4" name="Date Placeholder 3">
            <a:extLst>
              <a:ext uri="{FF2B5EF4-FFF2-40B4-BE49-F238E27FC236}">
                <a16:creationId xmlns:a16="http://schemas.microsoft.com/office/drawing/2014/main" id="{E936DFD7-EEEF-482D-A0BD-A53EB3FB4D5F}"/>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5" name="Footer Placeholder 4">
            <a:extLst>
              <a:ext uri="{FF2B5EF4-FFF2-40B4-BE49-F238E27FC236}">
                <a16:creationId xmlns:a16="http://schemas.microsoft.com/office/drawing/2014/main" id="{FCBF88CB-C31F-4585-B312-88E0E4AA6F3B}"/>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4A0AECDC-0B7F-4DD3-8336-56334008238A}"/>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pic>
        <p:nvPicPr>
          <p:cNvPr id="7" name="Imagen 5">
            <a:extLst>
              <a:ext uri="{FF2B5EF4-FFF2-40B4-BE49-F238E27FC236}">
                <a16:creationId xmlns:a16="http://schemas.microsoft.com/office/drawing/2014/main" id="{D0B55FB0-CB5E-44E5-048F-C667ACCCDF0A}"/>
              </a:ext>
            </a:extLst>
          </p:cNvPr>
          <p:cNvPicPr>
            <a:picLocks noChangeAspect="1"/>
          </p:cNvPicPr>
          <p:nvPr userDrawn="1"/>
        </p:nvPicPr>
        <p:blipFill>
          <a:blip r:embed="rId2"/>
          <a:stretch>
            <a:fillRect/>
          </a:stretch>
        </p:blipFill>
        <p:spPr>
          <a:xfrm>
            <a:off x="7861063" y="4598480"/>
            <a:ext cx="3866907" cy="1432800"/>
          </a:xfrm>
          <a:prstGeom prst="rect">
            <a:avLst/>
          </a:prstGeom>
        </p:spPr>
      </p:pic>
      <p:cxnSp>
        <p:nvCxnSpPr>
          <p:cNvPr id="10" name="Straight Connector 9">
            <a:extLst>
              <a:ext uri="{FF2B5EF4-FFF2-40B4-BE49-F238E27FC236}">
                <a16:creationId xmlns:a16="http://schemas.microsoft.com/office/drawing/2014/main" id="{E5134BF8-75D5-B07F-9A4D-CE664B868582}"/>
              </a:ext>
            </a:extLst>
          </p:cNvPr>
          <p:cNvCxnSpPr/>
          <p:nvPr userDrawn="1"/>
        </p:nvCxnSpPr>
        <p:spPr>
          <a:xfrm>
            <a:off x="650517" y="4005470"/>
            <a:ext cx="7041481" cy="0"/>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45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99BF-EB21-48D9-83A8-C3CCAC6C8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23E40EA6-A384-415B-9345-BFF4F9139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C7DA72C3-B7DF-4F0D-B87A-C9846EE99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446D2-C435-47D9-8B48-F3AC73CDC7A4}"/>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6" name="Footer Placeholder 5">
            <a:extLst>
              <a:ext uri="{FF2B5EF4-FFF2-40B4-BE49-F238E27FC236}">
                <a16:creationId xmlns:a16="http://schemas.microsoft.com/office/drawing/2014/main" id="{DC7B61D4-8DF6-4B9B-8E55-171A4A6C4293}"/>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1D91EA22-7A4F-4691-B1F8-95A34FD611B4}"/>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spTree>
    <p:extLst>
      <p:ext uri="{BB962C8B-B14F-4D97-AF65-F5344CB8AC3E}">
        <p14:creationId xmlns:p14="http://schemas.microsoft.com/office/powerpoint/2010/main" val="184690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9A69-93F4-4751-86AE-FC13D2899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C6982585-7453-429C-9747-82006A02B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CC0EA15F-350A-48EB-BC07-98F8B6737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AAC37-733E-4CCC-A1E3-1169735956FA}"/>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6" name="Footer Placeholder 5">
            <a:extLst>
              <a:ext uri="{FF2B5EF4-FFF2-40B4-BE49-F238E27FC236}">
                <a16:creationId xmlns:a16="http://schemas.microsoft.com/office/drawing/2014/main" id="{0D1ABFAA-2F5C-440B-8BFE-0756C30E3877}"/>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C098B528-3D9C-4EE5-8DBB-829DD77F2BFA}"/>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spTree>
    <p:extLst>
      <p:ext uri="{BB962C8B-B14F-4D97-AF65-F5344CB8AC3E}">
        <p14:creationId xmlns:p14="http://schemas.microsoft.com/office/powerpoint/2010/main" val="84491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F6A2-3A00-4B13-9025-C9E5B26A2198}"/>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258F50D8-C19A-4505-B39E-C0734D9674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7E1A133B-45AD-45B8-A316-F21837B7E7C4}"/>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5" name="Footer Placeholder 4">
            <a:extLst>
              <a:ext uri="{FF2B5EF4-FFF2-40B4-BE49-F238E27FC236}">
                <a16:creationId xmlns:a16="http://schemas.microsoft.com/office/drawing/2014/main" id="{20D62B1B-56E5-4D7C-9481-BA65D0F8E0CB}"/>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A325B166-8C54-42E4-8FCB-733F447D873D}"/>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spTree>
    <p:extLst>
      <p:ext uri="{BB962C8B-B14F-4D97-AF65-F5344CB8AC3E}">
        <p14:creationId xmlns:p14="http://schemas.microsoft.com/office/powerpoint/2010/main" val="268918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430D6C-7D0C-4A59-8111-B7F146DA8A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530B2077-1B71-45C9-B82B-862B7E7EDD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3E7A1819-24BF-4794-B550-5A26B7FAAF41}"/>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5" name="Footer Placeholder 4">
            <a:extLst>
              <a:ext uri="{FF2B5EF4-FFF2-40B4-BE49-F238E27FC236}">
                <a16:creationId xmlns:a16="http://schemas.microsoft.com/office/drawing/2014/main" id="{89F6E4CD-410E-42C8-9984-BDE663DD3546}"/>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7BFBAA1E-E9D2-4719-B607-B8F8F6111602}"/>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spTree>
    <p:extLst>
      <p:ext uri="{BB962C8B-B14F-4D97-AF65-F5344CB8AC3E}">
        <p14:creationId xmlns:p14="http://schemas.microsoft.com/office/powerpoint/2010/main" val="4242478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4D34-8727-CE40-11DF-D8B7DAA6F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8AA10954-5959-BAB4-D617-6E842E8D47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EF3BE940-5B35-59CC-F21E-856991902430}"/>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5" name="Footer Placeholder 4">
            <a:extLst>
              <a:ext uri="{FF2B5EF4-FFF2-40B4-BE49-F238E27FC236}">
                <a16:creationId xmlns:a16="http://schemas.microsoft.com/office/drawing/2014/main" id="{237197CE-AE03-97C4-F086-4F720CA1336E}"/>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8F4767B9-52A5-5E1A-8A8E-8467C1040599}"/>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3823502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183E-B8F3-DDD9-85BB-5074A111DFDA}"/>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810A68A5-7CE3-8A51-4C8B-5DDCE71159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7429A24A-11A5-52AD-465F-066FEFD2E8C4}"/>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5" name="Footer Placeholder 4">
            <a:extLst>
              <a:ext uri="{FF2B5EF4-FFF2-40B4-BE49-F238E27FC236}">
                <a16:creationId xmlns:a16="http://schemas.microsoft.com/office/drawing/2014/main" id="{5F10E51C-BC9F-7ED9-D4B2-1C2515153EF6}"/>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3B848110-6232-E91F-398C-F65562B4E0F2}"/>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3432912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C526-97E0-22BB-933C-4023B994FE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E4A1A823-1BEA-9900-3D80-3ECD037EFC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812BB6-3CC5-EF81-5D56-D5E87666E27D}"/>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5" name="Footer Placeholder 4">
            <a:extLst>
              <a:ext uri="{FF2B5EF4-FFF2-40B4-BE49-F238E27FC236}">
                <a16:creationId xmlns:a16="http://schemas.microsoft.com/office/drawing/2014/main" id="{BD6324B9-4934-33B9-50E8-1EAE31D6E08C}"/>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B9D2C661-452C-190A-F4B3-4770353C2243}"/>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63593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E894-4F74-571C-0ABE-343C06F44A9D}"/>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06B53838-8BB8-58A3-18E6-5A12243AE6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33E808C1-24D6-D0D8-BEFE-D509E1F315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0FAB8F07-C9E2-7C02-3FF5-8CAA129D2F95}"/>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6" name="Footer Placeholder 5">
            <a:extLst>
              <a:ext uri="{FF2B5EF4-FFF2-40B4-BE49-F238E27FC236}">
                <a16:creationId xmlns:a16="http://schemas.microsoft.com/office/drawing/2014/main" id="{819DED74-FB02-EC80-9708-2D32B14B6CC6}"/>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7F2A9CD7-1B03-38D3-72F1-A9DBD418B976}"/>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426333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99CD-3FEF-E712-8B79-08D6463CD3F7}"/>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2E9C5AC7-5F84-0F6F-CEF6-3C2257A3C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23191-3E25-6B9F-8F23-D3FAC1031C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BC535354-D6E1-B727-807C-EC1043E1C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E84A5A-0575-F5CE-1A58-BC799E9F50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0061F4B0-D14C-3424-7FB0-0ECB084AE6DB}"/>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8" name="Footer Placeholder 7">
            <a:extLst>
              <a:ext uri="{FF2B5EF4-FFF2-40B4-BE49-F238E27FC236}">
                <a16:creationId xmlns:a16="http://schemas.microsoft.com/office/drawing/2014/main" id="{A1888888-01BB-D391-5F47-6B4294A6FB1D}"/>
              </a:ext>
            </a:extLst>
          </p:cNvPr>
          <p:cNvSpPr>
            <a:spLocks noGrp="1"/>
          </p:cNvSpPr>
          <p:nvPr>
            <p:ph type="ftr" sz="quarter" idx="11"/>
          </p:nvPr>
        </p:nvSpPr>
        <p:spPr/>
        <p:txBody>
          <a:bodyPr/>
          <a:lstStyle/>
          <a:p>
            <a:endParaRPr lang="es-419"/>
          </a:p>
        </p:txBody>
      </p:sp>
      <p:sp>
        <p:nvSpPr>
          <p:cNvPr id="9" name="Slide Number Placeholder 8">
            <a:extLst>
              <a:ext uri="{FF2B5EF4-FFF2-40B4-BE49-F238E27FC236}">
                <a16:creationId xmlns:a16="http://schemas.microsoft.com/office/drawing/2014/main" id="{1168B624-787E-4FB7-D6C0-7EFEA82E3132}"/>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3340336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56B8-02C4-9FD0-0B6C-BD882CFDB0B5}"/>
              </a:ext>
            </a:extLst>
          </p:cNvPr>
          <p:cNvSpPr>
            <a:spLocks noGrp="1"/>
          </p:cNvSpPr>
          <p:nvPr>
            <p:ph type="title"/>
          </p:nvPr>
        </p:nvSpPr>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id="{109C845F-BDE8-5DF0-6C31-FD8BB79F0A11}"/>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4" name="Footer Placeholder 3">
            <a:extLst>
              <a:ext uri="{FF2B5EF4-FFF2-40B4-BE49-F238E27FC236}">
                <a16:creationId xmlns:a16="http://schemas.microsoft.com/office/drawing/2014/main" id="{8D892FDB-BEB9-3F9A-41C2-B08C74A6565A}"/>
              </a:ext>
            </a:extLst>
          </p:cNvPr>
          <p:cNvSpPr>
            <a:spLocks noGrp="1"/>
          </p:cNvSpPr>
          <p:nvPr>
            <p:ph type="ftr" sz="quarter" idx="11"/>
          </p:nvPr>
        </p:nvSpPr>
        <p:spPr/>
        <p:txBody>
          <a:bodyPr/>
          <a:lstStyle/>
          <a:p>
            <a:endParaRPr lang="es-419"/>
          </a:p>
        </p:txBody>
      </p:sp>
      <p:sp>
        <p:nvSpPr>
          <p:cNvPr id="5" name="Slide Number Placeholder 4">
            <a:extLst>
              <a:ext uri="{FF2B5EF4-FFF2-40B4-BE49-F238E27FC236}">
                <a16:creationId xmlns:a16="http://schemas.microsoft.com/office/drawing/2014/main" id="{47361B1C-897A-6E5A-62F9-D8CCC9C10F1C}"/>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157170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70AD4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52070E-6172-2F70-5AE0-6A49486DFFA5}"/>
              </a:ext>
            </a:extLst>
          </p:cNvPr>
          <p:cNvSpPr/>
          <p:nvPr userDrawn="1"/>
        </p:nvSpPr>
        <p:spPr>
          <a:xfrm rot="16200000">
            <a:off x="2985731" y="-2372394"/>
            <a:ext cx="6220537" cy="1160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Title 1">
            <a:extLst>
              <a:ext uri="{FF2B5EF4-FFF2-40B4-BE49-F238E27FC236}">
                <a16:creationId xmlns:a16="http://schemas.microsoft.com/office/drawing/2014/main" id="{FEB9B51C-B305-4A73-B721-FED09523A825}"/>
              </a:ext>
            </a:extLst>
          </p:cNvPr>
          <p:cNvSpPr>
            <a:spLocks noGrp="1"/>
          </p:cNvSpPr>
          <p:nvPr>
            <p:ph type="ctrTitle"/>
          </p:nvPr>
        </p:nvSpPr>
        <p:spPr>
          <a:xfrm>
            <a:off x="494048" y="710806"/>
            <a:ext cx="9144000" cy="619230"/>
          </a:xfrm>
        </p:spPr>
        <p:txBody>
          <a:bodyPr anchor="b"/>
          <a:lstStyle>
            <a:lvl1pPr algn="ctr">
              <a:defRPr sz="6000"/>
            </a:lvl1pPr>
          </a:lstStyle>
          <a:p>
            <a:r>
              <a:rPr lang="en-US" dirty="0"/>
              <a:t>Click to edit Master title style</a:t>
            </a:r>
            <a:endParaRPr lang="es-419" dirty="0"/>
          </a:p>
        </p:txBody>
      </p:sp>
      <p:sp>
        <p:nvSpPr>
          <p:cNvPr id="3" name="Subtitle 2">
            <a:extLst>
              <a:ext uri="{FF2B5EF4-FFF2-40B4-BE49-F238E27FC236}">
                <a16:creationId xmlns:a16="http://schemas.microsoft.com/office/drawing/2014/main" id="{3288B17F-8D79-449E-B1F9-87C1C1086248}"/>
              </a:ext>
            </a:extLst>
          </p:cNvPr>
          <p:cNvSpPr>
            <a:spLocks noGrp="1"/>
          </p:cNvSpPr>
          <p:nvPr>
            <p:ph type="subTitle" idx="1"/>
          </p:nvPr>
        </p:nvSpPr>
        <p:spPr>
          <a:xfrm>
            <a:off x="517859" y="1598029"/>
            <a:ext cx="11092250" cy="437789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419" dirty="0"/>
          </a:p>
        </p:txBody>
      </p:sp>
      <p:sp>
        <p:nvSpPr>
          <p:cNvPr id="4" name="Date Placeholder 3">
            <a:extLst>
              <a:ext uri="{FF2B5EF4-FFF2-40B4-BE49-F238E27FC236}">
                <a16:creationId xmlns:a16="http://schemas.microsoft.com/office/drawing/2014/main" id="{E936DFD7-EEEF-482D-A0BD-A53EB3FB4D5F}"/>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5" name="Footer Placeholder 4">
            <a:extLst>
              <a:ext uri="{FF2B5EF4-FFF2-40B4-BE49-F238E27FC236}">
                <a16:creationId xmlns:a16="http://schemas.microsoft.com/office/drawing/2014/main" id="{FCBF88CB-C31F-4585-B312-88E0E4AA6F3B}"/>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4A0AECDC-0B7F-4DD3-8336-56334008238A}"/>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pic>
        <p:nvPicPr>
          <p:cNvPr id="7" name="Imagen 5">
            <a:extLst>
              <a:ext uri="{FF2B5EF4-FFF2-40B4-BE49-F238E27FC236}">
                <a16:creationId xmlns:a16="http://schemas.microsoft.com/office/drawing/2014/main" id="{D0B55FB0-CB5E-44E5-048F-C667ACCCDF0A}"/>
              </a:ext>
            </a:extLst>
          </p:cNvPr>
          <p:cNvPicPr>
            <a:picLocks noChangeAspect="1"/>
          </p:cNvPicPr>
          <p:nvPr userDrawn="1"/>
        </p:nvPicPr>
        <p:blipFill>
          <a:blip r:embed="rId2"/>
          <a:stretch>
            <a:fillRect/>
          </a:stretch>
        </p:blipFill>
        <p:spPr>
          <a:xfrm>
            <a:off x="10111509" y="399308"/>
            <a:ext cx="1715752" cy="635735"/>
          </a:xfrm>
          <a:prstGeom prst="rect">
            <a:avLst/>
          </a:prstGeom>
        </p:spPr>
      </p:pic>
    </p:spTree>
    <p:extLst>
      <p:ext uri="{BB962C8B-B14F-4D97-AF65-F5344CB8AC3E}">
        <p14:creationId xmlns:p14="http://schemas.microsoft.com/office/powerpoint/2010/main" val="3843395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B8E6D-F8C1-F9A4-BBBA-555CE00910B5}"/>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3" name="Footer Placeholder 2">
            <a:extLst>
              <a:ext uri="{FF2B5EF4-FFF2-40B4-BE49-F238E27FC236}">
                <a16:creationId xmlns:a16="http://schemas.microsoft.com/office/drawing/2014/main" id="{60B4ACC5-810E-EDE4-FF12-DFF473AB644E}"/>
              </a:ext>
            </a:extLst>
          </p:cNvPr>
          <p:cNvSpPr>
            <a:spLocks noGrp="1"/>
          </p:cNvSpPr>
          <p:nvPr>
            <p:ph type="ftr" sz="quarter" idx="11"/>
          </p:nvPr>
        </p:nvSpPr>
        <p:spPr/>
        <p:txBody>
          <a:bodyPr/>
          <a:lstStyle/>
          <a:p>
            <a:endParaRPr lang="es-419"/>
          </a:p>
        </p:txBody>
      </p:sp>
      <p:sp>
        <p:nvSpPr>
          <p:cNvPr id="4" name="Slide Number Placeholder 3">
            <a:extLst>
              <a:ext uri="{FF2B5EF4-FFF2-40B4-BE49-F238E27FC236}">
                <a16:creationId xmlns:a16="http://schemas.microsoft.com/office/drawing/2014/main" id="{DA6FEE4B-DC4F-D2E7-9044-B9ECEF0BFAED}"/>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324686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D626-2A81-15CE-ADFA-14C7C2F82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2354630F-52E2-7ECB-2FAA-AFEFA8FF4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196C98B0-D586-E37F-32F1-1291E24AA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7970F-70E6-4C7F-910B-AEB8060781E0}"/>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6" name="Footer Placeholder 5">
            <a:extLst>
              <a:ext uri="{FF2B5EF4-FFF2-40B4-BE49-F238E27FC236}">
                <a16:creationId xmlns:a16="http://schemas.microsoft.com/office/drawing/2014/main" id="{98263BEF-99FF-0021-73D5-034B68270CCE}"/>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389A7407-D7A5-D8C6-8B2E-47DCCB6B8180}"/>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3896225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A7D9-FE33-752F-3A45-6E371D37B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07065F22-361A-0A9D-AA13-83788A046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3C26E1AC-6D9C-16EC-F564-DCCB5B930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DC327-C652-205D-C121-23ACB856A792}"/>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6" name="Footer Placeholder 5">
            <a:extLst>
              <a:ext uri="{FF2B5EF4-FFF2-40B4-BE49-F238E27FC236}">
                <a16:creationId xmlns:a16="http://schemas.microsoft.com/office/drawing/2014/main" id="{A3994C5C-7AF6-B3F0-75B2-82A25C5FB1BE}"/>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3B5A4224-1143-4523-DDFC-92EAC6660731}"/>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4161616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43CC-0976-2C2D-61A8-D4E6DB031DE6}"/>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298941A7-5917-7559-B746-2AB231BF45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D7276B44-1BA6-FA1D-4F50-51F98FBEF4C9}"/>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5" name="Footer Placeholder 4">
            <a:extLst>
              <a:ext uri="{FF2B5EF4-FFF2-40B4-BE49-F238E27FC236}">
                <a16:creationId xmlns:a16="http://schemas.microsoft.com/office/drawing/2014/main" id="{9D8D67C8-F196-AB31-9EF8-975C9C616376}"/>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3AD0D5D1-1B82-981B-E4A6-E2C7A6BD3ED9}"/>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276745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DAC226-A75E-DC0D-629B-44F3CC6722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5F47F193-ED6E-74A2-D907-C89421A9AC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CB9109E0-D83E-D5C1-78BB-50F96BAA6649}"/>
              </a:ext>
            </a:extLst>
          </p:cNvPr>
          <p:cNvSpPr>
            <a:spLocks noGrp="1"/>
          </p:cNvSpPr>
          <p:nvPr>
            <p:ph type="dt" sz="half" idx="10"/>
          </p:nvPr>
        </p:nvSpPr>
        <p:spPr/>
        <p:txBody>
          <a:bodyPr/>
          <a:lstStyle/>
          <a:p>
            <a:fld id="{5784953D-61A9-420D-8B61-DE37BAB2B0AF}" type="datetimeFigureOut">
              <a:rPr lang="es-419" smtClean="0"/>
              <a:t>24/11/2023</a:t>
            </a:fld>
            <a:endParaRPr lang="es-419"/>
          </a:p>
        </p:txBody>
      </p:sp>
      <p:sp>
        <p:nvSpPr>
          <p:cNvPr id="5" name="Footer Placeholder 4">
            <a:extLst>
              <a:ext uri="{FF2B5EF4-FFF2-40B4-BE49-F238E27FC236}">
                <a16:creationId xmlns:a16="http://schemas.microsoft.com/office/drawing/2014/main" id="{322F79CF-428C-D0CB-3C38-EBBD8FA4EA35}"/>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C6E0DFDB-71DE-C7A1-15FE-F613373B8B44}"/>
              </a:ext>
            </a:extLst>
          </p:cNvPr>
          <p:cNvSpPr>
            <a:spLocks noGrp="1"/>
          </p:cNvSpPr>
          <p:nvPr>
            <p:ph type="sldNum" sz="quarter" idx="12"/>
          </p:nvPr>
        </p:nvSpPr>
        <p:spPr/>
        <p:txBody>
          <a:bodyPr/>
          <a:lstStyle/>
          <a:p>
            <a:fld id="{35647B3D-70C4-4129-8E4F-1C0AA375EE96}" type="slidenum">
              <a:rPr lang="es-419" smtClean="0"/>
              <a:t>‹Nº›</a:t>
            </a:fld>
            <a:endParaRPr lang="es-419"/>
          </a:p>
        </p:txBody>
      </p:sp>
    </p:spTree>
    <p:extLst>
      <p:ext uri="{BB962C8B-B14F-4D97-AF65-F5344CB8AC3E}">
        <p14:creationId xmlns:p14="http://schemas.microsoft.com/office/powerpoint/2010/main" val="2481527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E6BE-2039-4B56-86D7-03C82AC3D1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D7C3B8-247E-4F6B-99C3-AF5FFA3624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908472-2354-4D95-84C2-A261AD58B560}"/>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5" name="Footer Placeholder 4">
            <a:extLst>
              <a:ext uri="{FF2B5EF4-FFF2-40B4-BE49-F238E27FC236}">
                <a16:creationId xmlns:a16="http://schemas.microsoft.com/office/drawing/2014/main" id="{509E103A-D036-4DDB-B090-5C85684DC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03118-492D-4703-A41D-7C830CEB210B}"/>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712042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E452-1C36-450A-B36E-EA464A632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2D853-68CB-4F59-979C-38973F24EB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128A9-29A3-4648-8558-ECD0E768E416}"/>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5" name="Footer Placeholder 4">
            <a:extLst>
              <a:ext uri="{FF2B5EF4-FFF2-40B4-BE49-F238E27FC236}">
                <a16:creationId xmlns:a16="http://schemas.microsoft.com/office/drawing/2014/main" id="{EDDAAA12-390E-42E9-B14D-7CC52A0DF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50D5B-B1B4-447F-9029-5879C276936B}"/>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1658933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42D7-935B-4C2D-A8A5-3DD09A94AB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1C4E1-053A-4833-992B-30A865748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FBCC9-E6D2-4542-936E-C07270BF9E68}"/>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5" name="Footer Placeholder 4">
            <a:extLst>
              <a:ext uri="{FF2B5EF4-FFF2-40B4-BE49-F238E27FC236}">
                <a16:creationId xmlns:a16="http://schemas.microsoft.com/office/drawing/2014/main" id="{F1458855-2AC6-4E18-B112-635663C26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D60EF-67C1-44E1-93F1-FF9BECEFDB2D}"/>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1250140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59F9-D61B-426E-8AA0-7C6A70A34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BD9207-BC7A-4990-A6F8-B98C78405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13DC58-255D-4D36-8F84-F5798D402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ACCEC-C155-4B64-9E58-7957642A1CEA}"/>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6" name="Footer Placeholder 5">
            <a:extLst>
              <a:ext uri="{FF2B5EF4-FFF2-40B4-BE49-F238E27FC236}">
                <a16:creationId xmlns:a16="http://schemas.microsoft.com/office/drawing/2014/main" id="{94A7BED1-3358-4616-8C85-0BA9B9AE3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AF348-ECF8-431C-A130-F0911F21C7CA}"/>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367688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7263-AF12-446D-A963-D4B93D0F98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FD70C-F5BF-4AFE-A010-D46D3D7A3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507598-4FE4-4EE6-9A3A-AD28901AC3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C1719D-B621-4D40-997C-B9F88DFB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66AEB-4D0B-4C25-A343-8CA59BCEDE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B53210-D301-438C-8BFD-ABE9252FCBDA}"/>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8" name="Footer Placeholder 7">
            <a:extLst>
              <a:ext uri="{FF2B5EF4-FFF2-40B4-BE49-F238E27FC236}">
                <a16:creationId xmlns:a16="http://schemas.microsoft.com/office/drawing/2014/main" id="{182F3782-A568-401D-953C-A965F90C0E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D3E30A-5930-4973-BE5F-97CEF2D0CA0C}"/>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36795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5E2F-897A-2254-1B64-5C2F85719479}"/>
              </a:ext>
            </a:extLst>
          </p:cNvPr>
          <p:cNvSpPr>
            <a:spLocks noGrp="1"/>
          </p:cNvSpPr>
          <p:nvPr>
            <p:ph type="title"/>
          </p:nvPr>
        </p:nvSpPr>
        <p:spPr/>
        <p:txBody>
          <a:bodyPr/>
          <a:lstStyle/>
          <a:p>
            <a:r>
              <a:rPr lang="en-US"/>
              <a:t>Click to edit Master title style</a:t>
            </a:r>
            <a:endParaRPr lang="es-419"/>
          </a:p>
        </p:txBody>
      </p:sp>
      <p:pic>
        <p:nvPicPr>
          <p:cNvPr id="3" name="Imagen 5">
            <a:extLst>
              <a:ext uri="{FF2B5EF4-FFF2-40B4-BE49-F238E27FC236}">
                <a16:creationId xmlns:a16="http://schemas.microsoft.com/office/drawing/2014/main" id="{9F437FDB-4555-32C1-77BD-ED33C4E7FAE1}"/>
              </a:ext>
            </a:extLst>
          </p:cNvPr>
          <p:cNvPicPr>
            <a:picLocks noChangeAspect="1"/>
          </p:cNvPicPr>
          <p:nvPr userDrawn="1"/>
        </p:nvPicPr>
        <p:blipFill>
          <a:blip r:embed="rId2"/>
          <a:stretch>
            <a:fillRect/>
          </a:stretch>
        </p:blipFill>
        <p:spPr>
          <a:xfrm>
            <a:off x="10198017" y="230188"/>
            <a:ext cx="1867885" cy="692105"/>
          </a:xfrm>
          <a:prstGeom prst="rect">
            <a:avLst/>
          </a:prstGeom>
        </p:spPr>
      </p:pic>
    </p:spTree>
    <p:extLst>
      <p:ext uri="{BB962C8B-B14F-4D97-AF65-F5344CB8AC3E}">
        <p14:creationId xmlns:p14="http://schemas.microsoft.com/office/powerpoint/2010/main" val="3982416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4254-66A9-4DC8-B381-F4AD9FA43C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F25321-2AEC-48AE-A5AA-8A7E464ED02F}"/>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4" name="Footer Placeholder 3">
            <a:extLst>
              <a:ext uri="{FF2B5EF4-FFF2-40B4-BE49-F238E27FC236}">
                <a16:creationId xmlns:a16="http://schemas.microsoft.com/office/drawing/2014/main" id="{F410C575-BCA5-44F0-B83C-8D3294B71E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EE29FB-5ADD-4DA7-B1B4-CD5C80F316EC}"/>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3753458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E9231-D791-4883-B496-E4D31615DC77}"/>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3" name="Footer Placeholder 2">
            <a:extLst>
              <a:ext uri="{FF2B5EF4-FFF2-40B4-BE49-F238E27FC236}">
                <a16:creationId xmlns:a16="http://schemas.microsoft.com/office/drawing/2014/main" id="{AE19ACFC-EE8F-4063-A6A8-05915DC0DA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8DBFF1-3697-41E6-A243-61738DD11F19}"/>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702023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B5AD-7251-4289-BF62-53BAF2CA89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73088-B196-4A72-BBA3-9B0CB72D3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44C741-ABB5-4B10-9027-9DFF038B4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BEABB-E996-4C1D-8150-59A202227C10}"/>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6" name="Footer Placeholder 5">
            <a:extLst>
              <a:ext uri="{FF2B5EF4-FFF2-40B4-BE49-F238E27FC236}">
                <a16:creationId xmlns:a16="http://schemas.microsoft.com/office/drawing/2014/main" id="{E3C97213-B396-4231-9771-5499733CA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41927-4094-4549-BCDF-9A66CBBCA2A8}"/>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1306328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A010-2B0F-49B2-AD47-1F1FADC9C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4F5F6E-55A0-40CE-9DC4-FE69B43C78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44BDE9-2347-453D-B822-BF3926B54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F86D9-16D1-4534-9CFA-48DFC20F4DEF}"/>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6" name="Footer Placeholder 5">
            <a:extLst>
              <a:ext uri="{FF2B5EF4-FFF2-40B4-BE49-F238E27FC236}">
                <a16:creationId xmlns:a16="http://schemas.microsoft.com/office/drawing/2014/main" id="{972F2AEE-42D8-47A8-A0D2-4F8268353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FB4C8-5F52-4512-A6B4-6D37C43B0C0C}"/>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1938785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BE81-7CD0-4847-894B-14932951A0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B88279-6A67-4CA9-A79D-2FB4746EF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0450C-2C3D-44C3-AEFB-D02E7FD934FC}"/>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5" name="Footer Placeholder 4">
            <a:extLst>
              <a:ext uri="{FF2B5EF4-FFF2-40B4-BE49-F238E27FC236}">
                <a16:creationId xmlns:a16="http://schemas.microsoft.com/office/drawing/2014/main" id="{6C2F3BDC-445A-4E40-98F5-9A817DA60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F4EF2-21E1-41AD-9300-F2C90E02E8DF}"/>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1314504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93CF06-331D-4DE0-BEC4-5CF0748C98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7CAC73-5B19-41A1-99F5-C73B9B7821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E045C-8BE1-4EE1-993B-46A8B43387D6}"/>
              </a:ext>
            </a:extLst>
          </p:cNvPr>
          <p:cNvSpPr>
            <a:spLocks noGrp="1"/>
          </p:cNvSpPr>
          <p:nvPr>
            <p:ph type="dt" sz="half" idx="10"/>
          </p:nvPr>
        </p:nvSpPr>
        <p:spPr/>
        <p:txBody>
          <a:bodyPr/>
          <a:lstStyle/>
          <a:p>
            <a:fld id="{F3CD3812-AE6E-44DF-B2A1-77C20EA123ED}" type="datetimeFigureOut">
              <a:rPr lang="en-US" smtClean="0"/>
              <a:t>11/24/2023</a:t>
            </a:fld>
            <a:endParaRPr lang="en-US"/>
          </a:p>
        </p:txBody>
      </p:sp>
      <p:sp>
        <p:nvSpPr>
          <p:cNvPr id="5" name="Footer Placeholder 4">
            <a:extLst>
              <a:ext uri="{FF2B5EF4-FFF2-40B4-BE49-F238E27FC236}">
                <a16:creationId xmlns:a16="http://schemas.microsoft.com/office/drawing/2014/main" id="{9AF8983F-A375-46B3-973F-D394DF492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6AF98-0724-489C-9703-CADB02903E73}"/>
              </a:ext>
            </a:extLst>
          </p:cNvPr>
          <p:cNvSpPr>
            <a:spLocks noGrp="1"/>
          </p:cNvSpPr>
          <p:nvPr>
            <p:ph type="sldNum" sz="quarter" idx="12"/>
          </p:nvPr>
        </p:nvSpPr>
        <p:spPr/>
        <p:txBody>
          <a:bodyPr/>
          <a:lstStyle/>
          <a:p>
            <a:fld id="{9A8446B5-D953-44EB-B58A-F83488ECB4A5}" type="slidenum">
              <a:rPr lang="en-US" smtClean="0"/>
              <a:t>‹Nº›</a:t>
            </a:fld>
            <a:endParaRPr lang="en-US"/>
          </a:p>
        </p:txBody>
      </p:sp>
    </p:spTree>
    <p:extLst>
      <p:ext uri="{BB962C8B-B14F-4D97-AF65-F5344CB8AC3E}">
        <p14:creationId xmlns:p14="http://schemas.microsoft.com/office/powerpoint/2010/main" val="132220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D01D-A765-40F0-AF34-E967E6AD058E}"/>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D691D755-10DD-41DC-AE13-72A9933934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2196BAB7-A95B-4933-8A4B-F0F73045BD20}"/>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5" name="Footer Placeholder 4">
            <a:extLst>
              <a:ext uri="{FF2B5EF4-FFF2-40B4-BE49-F238E27FC236}">
                <a16:creationId xmlns:a16="http://schemas.microsoft.com/office/drawing/2014/main" id="{17A6A6EC-27D6-4766-99DE-860930882A1A}"/>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DABF2BF0-D5A1-4E76-9957-BD93276D0AB0}"/>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pic>
        <p:nvPicPr>
          <p:cNvPr id="7" name="Imagen 5">
            <a:extLst>
              <a:ext uri="{FF2B5EF4-FFF2-40B4-BE49-F238E27FC236}">
                <a16:creationId xmlns:a16="http://schemas.microsoft.com/office/drawing/2014/main" id="{2F304209-750C-F715-0841-D7F929307201}"/>
              </a:ext>
            </a:extLst>
          </p:cNvPr>
          <p:cNvPicPr>
            <a:picLocks noChangeAspect="1"/>
          </p:cNvPicPr>
          <p:nvPr userDrawn="1"/>
        </p:nvPicPr>
        <p:blipFill>
          <a:blip r:embed="rId2"/>
          <a:stretch>
            <a:fillRect/>
          </a:stretch>
        </p:blipFill>
        <p:spPr>
          <a:xfrm>
            <a:off x="10198017" y="230188"/>
            <a:ext cx="1867885" cy="692105"/>
          </a:xfrm>
          <a:prstGeom prst="rect">
            <a:avLst/>
          </a:prstGeom>
        </p:spPr>
      </p:pic>
      <p:sp>
        <p:nvSpPr>
          <p:cNvPr id="8" name="Rectangle 7">
            <a:extLst>
              <a:ext uri="{FF2B5EF4-FFF2-40B4-BE49-F238E27FC236}">
                <a16:creationId xmlns:a16="http://schemas.microsoft.com/office/drawing/2014/main" id="{05D60C81-E511-D48C-55F8-D2C804301D55}"/>
              </a:ext>
            </a:extLst>
          </p:cNvPr>
          <p:cNvSpPr/>
          <p:nvPr userDrawn="1"/>
        </p:nvSpPr>
        <p:spPr>
          <a:xfrm rot="16200000">
            <a:off x="-3087395" y="3301549"/>
            <a:ext cx="6681887" cy="254901"/>
          </a:xfrm>
          <a:prstGeom prst="rect">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71344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880E-5496-4576-8047-91FBF6F5D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28C41068-C46C-42F9-B5BE-90623C7FC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28FFAE-27BB-4E5F-96F8-1326847D1425}"/>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5" name="Footer Placeholder 4">
            <a:extLst>
              <a:ext uri="{FF2B5EF4-FFF2-40B4-BE49-F238E27FC236}">
                <a16:creationId xmlns:a16="http://schemas.microsoft.com/office/drawing/2014/main" id="{29F4CF53-F195-4B20-8F67-028ECFF10459}"/>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80BF18BC-03F9-42D0-8230-068A3DEDE46F}"/>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spTree>
    <p:extLst>
      <p:ext uri="{BB962C8B-B14F-4D97-AF65-F5344CB8AC3E}">
        <p14:creationId xmlns:p14="http://schemas.microsoft.com/office/powerpoint/2010/main" val="34116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A382-4399-4A04-B991-BFEE9C0217CC}"/>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315881E9-61CC-4838-A1A3-F025EE2AF0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3F2CF45C-B072-4C7F-87D7-1CFF60BFB7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1C5EFD07-E3AF-4DB0-93B8-ECAA31B4EA96}"/>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6" name="Footer Placeholder 5">
            <a:extLst>
              <a:ext uri="{FF2B5EF4-FFF2-40B4-BE49-F238E27FC236}">
                <a16:creationId xmlns:a16="http://schemas.microsoft.com/office/drawing/2014/main" id="{37870B18-2A26-4223-A498-A7E0F1B67E07}"/>
              </a:ext>
            </a:extLst>
          </p:cNvPr>
          <p:cNvSpPr>
            <a:spLocks noGrp="1"/>
          </p:cNvSpPr>
          <p:nvPr>
            <p:ph type="ftr" sz="quarter" idx="11"/>
          </p:nvPr>
        </p:nvSpPr>
        <p:spPr>
          <a:xfrm>
            <a:off x="4038600" y="6356350"/>
            <a:ext cx="4114800" cy="365125"/>
          </a:xfrm>
          <a:prstGeom prst="rect">
            <a:avLst/>
          </a:prstGeom>
        </p:spPr>
        <p:txBody>
          <a:bodyPr/>
          <a:lstStyle/>
          <a:p>
            <a:endParaRPr lang="es-419"/>
          </a:p>
        </p:txBody>
      </p:sp>
      <p:pic>
        <p:nvPicPr>
          <p:cNvPr id="8" name="Imagen 5">
            <a:extLst>
              <a:ext uri="{FF2B5EF4-FFF2-40B4-BE49-F238E27FC236}">
                <a16:creationId xmlns:a16="http://schemas.microsoft.com/office/drawing/2014/main" id="{4797B28E-40FE-8543-7558-2B6393EE5476}"/>
              </a:ext>
            </a:extLst>
          </p:cNvPr>
          <p:cNvPicPr>
            <a:picLocks noChangeAspect="1"/>
          </p:cNvPicPr>
          <p:nvPr userDrawn="1"/>
        </p:nvPicPr>
        <p:blipFill>
          <a:blip r:embed="rId2"/>
          <a:stretch>
            <a:fillRect/>
          </a:stretch>
        </p:blipFill>
        <p:spPr>
          <a:xfrm>
            <a:off x="10780616" y="6256812"/>
            <a:ext cx="1146367" cy="424762"/>
          </a:xfrm>
          <a:prstGeom prst="rect">
            <a:avLst/>
          </a:prstGeom>
        </p:spPr>
      </p:pic>
    </p:spTree>
    <p:extLst>
      <p:ext uri="{BB962C8B-B14F-4D97-AF65-F5344CB8AC3E}">
        <p14:creationId xmlns:p14="http://schemas.microsoft.com/office/powerpoint/2010/main" val="145201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B702-51E1-4EE2-8A3E-71208251218F}"/>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E080FC19-DC18-4C90-B3A8-0FF4DB7EF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97973-4A12-4B71-B1FD-74AB97CBD7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909D5832-2867-428D-ACBF-72032E0C2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F3BCA-7B78-410B-849E-82F1DFD7A1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DDA50DB6-1F35-4A90-A203-40FF3A025FED}"/>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8" name="Footer Placeholder 7">
            <a:extLst>
              <a:ext uri="{FF2B5EF4-FFF2-40B4-BE49-F238E27FC236}">
                <a16:creationId xmlns:a16="http://schemas.microsoft.com/office/drawing/2014/main" id="{B97DE22F-0134-4705-95B8-BC4A6771301F}"/>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9" name="Slide Number Placeholder 8">
            <a:extLst>
              <a:ext uri="{FF2B5EF4-FFF2-40B4-BE49-F238E27FC236}">
                <a16:creationId xmlns:a16="http://schemas.microsoft.com/office/drawing/2014/main" id="{4ABE25C7-010B-40C0-BDAA-3DF63C140334}"/>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spTree>
    <p:extLst>
      <p:ext uri="{BB962C8B-B14F-4D97-AF65-F5344CB8AC3E}">
        <p14:creationId xmlns:p14="http://schemas.microsoft.com/office/powerpoint/2010/main" val="52581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2FC9-360F-41EF-93BE-9521851108DB}"/>
              </a:ext>
            </a:extLst>
          </p:cNvPr>
          <p:cNvSpPr>
            <a:spLocks noGrp="1"/>
          </p:cNvSpPr>
          <p:nvPr>
            <p:ph type="title"/>
          </p:nvPr>
        </p:nvSpPr>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id="{8BD166BF-683E-4F63-9675-93037DB0173C}"/>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4" name="Footer Placeholder 3">
            <a:extLst>
              <a:ext uri="{FF2B5EF4-FFF2-40B4-BE49-F238E27FC236}">
                <a16:creationId xmlns:a16="http://schemas.microsoft.com/office/drawing/2014/main" id="{BF194F33-8458-49FC-B7AE-AF6E819ADD0B}"/>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5" name="Slide Number Placeholder 4">
            <a:extLst>
              <a:ext uri="{FF2B5EF4-FFF2-40B4-BE49-F238E27FC236}">
                <a16:creationId xmlns:a16="http://schemas.microsoft.com/office/drawing/2014/main" id="{08A6012A-A06E-4903-A059-EE5C0ABBD5EC}"/>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spTree>
    <p:extLst>
      <p:ext uri="{BB962C8B-B14F-4D97-AF65-F5344CB8AC3E}">
        <p14:creationId xmlns:p14="http://schemas.microsoft.com/office/powerpoint/2010/main" val="72327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638BC-4F36-441E-B978-459AFCE36615}"/>
              </a:ext>
            </a:extLst>
          </p:cNvPr>
          <p:cNvSpPr>
            <a:spLocks noGrp="1"/>
          </p:cNvSpPr>
          <p:nvPr>
            <p:ph type="dt" sz="half" idx="10"/>
          </p:nvPr>
        </p:nvSpPr>
        <p:spPr>
          <a:xfrm>
            <a:off x="838200" y="6356350"/>
            <a:ext cx="2743200" cy="365125"/>
          </a:xfrm>
          <a:prstGeom prst="rect">
            <a:avLst/>
          </a:prstGeom>
        </p:spPr>
        <p:txBody>
          <a:bodyPr/>
          <a:lstStyle/>
          <a:p>
            <a:fld id="{3F196EE3-99A6-49B6-A02D-E7F8FA6BD6C9}" type="datetimeFigureOut">
              <a:rPr lang="es-419" smtClean="0"/>
              <a:t>24/11/2023</a:t>
            </a:fld>
            <a:endParaRPr lang="es-419"/>
          </a:p>
        </p:txBody>
      </p:sp>
      <p:sp>
        <p:nvSpPr>
          <p:cNvPr id="3" name="Footer Placeholder 2">
            <a:extLst>
              <a:ext uri="{FF2B5EF4-FFF2-40B4-BE49-F238E27FC236}">
                <a16:creationId xmlns:a16="http://schemas.microsoft.com/office/drawing/2014/main" id="{28E9B940-0681-4B1B-B939-96E486AB8FF1}"/>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4" name="Slide Number Placeholder 3">
            <a:extLst>
              <a:ext uri="{FF2B5EF4-FFF2-40B4-BE49-F238E27FC236}">
                <a16:creationId xmlns:a16="http://schemas.microsoft.com/office/drawing/2014/main" id="{722E1302-A96C-4167-BA5F-95F56BD0121B}"/>
              </a:ext>
            </a:extLst>
          </p:cNvPr>
          <p:cNvSpPr>
            <a:spLocks noGrp="1"/>
          </p:cNvSpPr>
          <p:nvPr>
            <p:ph type="sldNum" sz="quarter" idx="12"/>
          </p:nvPr>
        </p:nvSpPr>
        <p:spPr>
          <a:xfrm>
            <a:off x="8610600" y="6356350"/>
            <a:ext cx="2743200" cy="365125"/>
          </a:xfrm>
          <a:prstGeom prst="rect">
            <a:avLst/>
          </a:prstGeom>
        </p:spPr>
        <p:txBody>
          <a:bodyPr/>
          <a:lstStyle/>
          <a:p>
            <a:fld id="{84F31AFA-1275-4084-8C20-0483FA9139C3}" type="slidenum">
              <a:rPr lang="es-419" smtClean="0"/>
              <a:t>‹Nº›</a:t>
            </a:fld>
            <a:endParaRPr lang="es-419"/>
          </a:p>
        </p:txBody>
      </p:sp>
    </p:spTree>
    <p:extLst>
      <p:ext uri="{BB962C8B-B14F-4D97-AF65-F5344CB8AC3E}">
        <p14:creationId xmlns:p14="http://schemas.microsoft.com/office/powerpoint/2010/main" val="399797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5677A-152B-4B6C-987D-187786FCC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953D4DD2-2164-4132-8C9F-6F225F700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184955934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ED2B0-4D3A-93E6-0C08-79F3E9E1B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5E44CCA9-0263-9045-7C94-E1D134B01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5CAFB555-9864-79FE-9DEF-8A4F200D0B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4953D-61A9-420D-8B61-DE37BAB2B0AF}" type="datetimeFigureOut">
              <a:rPr lang="es-419" smtClean="0"/>
              <a:t>24/11/2023</a:t>
            </a:fld>
            <a:endParaRPr lang="es-419"/>
          </a:p>
        </p:txBody>
      </p:sp>
      <p:sp>
        <p:nvSpPr>
          <p:cNvPr id="5" name="Footer Placeholder 4">
            <a:extLst>
              <a:ext uri="{FF2B5EF4-FFF2-40B4-BE49-F238E27FC236}">
                <a16:creationId xmlns:a16="http://schemas.microsoft.com/office/drawing/2014/main" id="{A8ACD2A8-1263-7C3A-E765-3BD8EE1CD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a:extLst>
              <a:ext uri="{FF2B5EF4-FFF2-40B4-BE49-F238E27FC236}">
                <a16:creationId xmlns:a16="http://schemas.microsoft.com/office/drawing/2014/main" id="{579E8653-C71E-FFB7-AB04-12026A4C9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47B3D-70C4-4129-8E4F-1C0AA375EE96}" type="slidenum">
              <a:rPr lang="es-419" smtClean="0"/>
              <a:t>‹Nº›</a:t>
            </a:fld>
            <a:endParaRPr lang="es-419"/>
          </a:p>
        </p:txBody>
      </p:sp>
    </p:spTree>
    <p:extLst>
      <p:ext uri="{BB962C8B-B14F-4D97-AF65-F5344CB8AC3E}">
        <p14:creationId xmlns:p14="http://schemas.microsoft.com/office/powerpoint/2010/main" val="16413134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855B2-1C49-40E9-98D6-0FC2B3EAA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7C1842-0728-4135-A555-D627D0CF29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3FE4F-1A5C-4454-8FCB-0B90C981D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D3812-AE6E-44DF-B2A1-77C20EA123ED}" type="datetimeFigureOut">
              <a:rPr lang="en-US" smtClean="0"/>
              <a:t>11/24/2023</a:t>
            </a:fld>
            <a:endParaRPr lang="en-US"/>
          </a:p>
        </p:txBody>
      </p:sp>
      <p:sp>
        <p:nvSpPr>
          <p:cNvPr id="5" name="Footer Placeholder 4">
            <a:extLst>
              <a:ext uri="{FF2B5EF4-FFF2-40B4-BE49-F238E27FC236}">
                <a16:creationId xmlns:a16="http://schemas.microsoft.com/office/drawing/2014/main" id="{BC365063-7942-4E98-8E27-657509B3C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93E90F-B01F-4C01-A228-23537782A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446B5-D953-44EB-B58A-F83488ECB4A5}" type="slidenum">
              <a:rPr lang="en-US" smtClean="0"/>
              <a:t>‹Nº›</a:t>
            </a:fld>
            <a:endParaRPr lang="en-US"/>
          </a:p>
        </p:txBody>
      </p:sp>
    </p:spTree>
    <p:extLst>
      <p:ext uri="{BB962C8B-B14F-4D97-AF65-F5344CB8AC3E}">
        <p14:creationId xmlns:p14="http://schemas.microsoft.com/office/powerpoint/2010/main" val="2570732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EE48201-9848-4230-8D07-71B2E78B841A}"/>
              </a:ext>
            </a:extLst>
          </p:cNvPr>
          <p:cNvSpPr txBox="1"/>
          <p:nvPr/>
        </p:nvSpPr>
        <p:spPr>
          <a:xfrm>
            <a:off x="406375" y="4905547"/>
            <a:ext cx="5787847" cy="523220"/>
          </a:xfrm>
          <a:prstGeom prst="rect">
            <a:avLst/>
          </a:prstGeom>
          <a:noFill/>
        </p:spPr>
        <p:txBody>
          <a:bodyPr wrap="square" rtlCol="0">
            <a:spAutoFit/>
          </a:bodyPr>
          <a:lstStyle/>
          <a:p>
            <a:r>
              <a:rPr lang="en-US" sz="2800" dirty="0">
                <a:solidFill>
                  <a:schemeClr val="bg1"/>
                </a:solidFill>
                <a:latin typeface="Arial Black" panose="020B0A04020102020204" pitchFamily="34" charset="0"/>
              </a:rPr>
              <a:t> </a:t>
            </a:r>
            <a:endParaRPr lang="es-419" sz="2800" dirty="0">
              <a:solidFill>
                <a:schemeClr val="bg1"/>
              </a:solidFill>
              <a:latin typeface="Arial Black" panose="020B0A04020102020204" pitchFamily="34" charset="0"/>
            </a:endParaRPr>
          </a:p>
        </p:txBody>
      </p:sp>
      <p:pic>
        <p:nvPicPr>
          <p:cNvPr id="3" name="Imagen 2" descr="Logotipo&#10;&#10;Descripción generada automáticamente con confianza media">
            <a:extLst>
              <a:ext uri="{FF2B5EF4-FFF2-40B4-BE49-F238E27FC236}">
                <a16:creationId xmlns:a16="http://schemas.microsoft.com/office/drawing/2014/main" id="{CB724801-694E-62BE-C0FA-F166E098766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93840" y="5338054"/>
            <a:ext cx="2323290" cy="950869"/>
          </a:xfrm>
          <a:prstGeom prst="rect">
            <a:avLst/>
          </a:prstGeom>
        </p:spPr>
      </p:pic>
      <p:pic>
        <p:nvPicPr>
          <p:cNvPr id="12" name="Imagen 11">
            <a:extLst>
              <a:ext uri="{FF2B5EF4-FFF2-40B4-BE49-F238E27FC236}">
                <a16:creationId xmlns:a16="http://schemas.microsoft.com/office/drawing/2014/main" id="{16BA6E20-6F45-4A05-1CA9-1CE18F3D77B0}"/>
              </a:ext>
            </a:extLst>
          </p:cNvPr>
          <p:cNvPicPr>
            <a:picLocks noChangeAspect="1"/>
          </p:cNvPicPr>
          <p:nvPr/>
        </p:nvPicPr>
        <p:blipFill>
          <a:blip r:embed="rId4"/>
          <a:stretch>
            <a:fillRect/>
          </a:stretch>
        </p:blipFill>
        <p:spPr>
          <a:xfrm>
            <a:off x="9036524" y="5338055"/>
            <a:ext cx="2903414" cy="950868"/>
          </a:xfrm>
          <a:prstGeom prst="rect">
            <a:avLst/>
          </a:prstGeom>
        </p:spPr>
      </p:pic>
      <p:pic>
        <p:nvPicPr>
          <p:cNvPr id="18" name="Imagen 23" descr="Imagen que contiene exterior, persona, parado, pasto&#10;&#10;Descripción generada automáticamente">
            <a:extLst>
              <a:ext uri="{FF2B5EF4-FFF2-40B4-BE49-F238E27FC236}">
                <a16:creationId xmlns:a16="http://schemas.microsoft.com/office/drawing/2014/main" id="{4FBC8641-F2CF-DCF6-5FDF-57D70D35579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1" b="7275"/>
          <a:stretch/>
        </p:blipFill>
        <p:spPr>
          <a:xfrm>
            <a:off x="3814836" y="0"/>
            <a:ext cx="8377164" cy="5184924"/>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pic>
        <p:nvPicPr>
          <p:cNvPr id="15" name="Imagen 14">
            <a:extLst>
              <a:ext uri="{FF2B5EF4-FFF2-40B4-BE49-F238E27FC236}">
                <a16:creationId xmlns:a16="http://schemas.microsoft.com/office/drawing/2014/main" id="{0E260BD8-29AA-9B16-6740-57DB90DC7395}"/>
              </a:ext>
            </a:extLst>
          </p:cNvPr>
          <p:cNvPicPr>
            <a:picLocks noChangeAspect="1"/>
          </p:cNvPicPr>
          <p:nvPr/>
        </p:nvPicPr>
        <p:blipFill>
          <a:blip r:embed="rId6"/>
          <a:stretch>
            <a:fillRect/>
          </a:stretch>
        </p:blipFill>
        <p:spPr>
          <a:xfrm>
            <a:off x="406375" y="136571"/>
            <a:ext cx="3036995" cy="4295445"/>
          </a:xfrm>
          <a:prstGeom prst="rect">
            <a:avLst/>
          </a:prstGeom>
          <a:solidFill>
            <a:schemeClr val="bg1"/>
          </a:solidFill>
        </p:spPr>
      </p:pic>
    </p:spTree>
    <p:extLst>
      <p:ext uri="{BB962C8B-B14F-4D97-AF65-F5344CB8AC3E}">
        <p14:creationId xmlns:p14="http://schemas.microsoft.com/office/powerpoint/2010/main" val="44595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064A3E5-87BC-1EFF-E463-E48F884B482A}"/>
              </a:ext>
            </a:extLst>
          </p:cNvPr>
          <p:cNvGraphicFramePr>
            <a:graphicFrameLocks/>
          </p:cNvGraphicFramePr>
          <p:nvPr>
            <p:extLst>
              <p:ext uri="{D42A27DB-BD31-4B8C-83A1-F6EECF244321}">
                <p14:modId xmlns:p14="http://schemas.microsoft.com/office/powerpoint/2010/main" val="2696673749"/>
              </p:ext>
            </p:extLst>
          </p:nvPr>
        </p:nvGraphicFramePr>
        <p:xfrm>
          <a:off x="497631" y="1477340"/>
          <a:ext cx="11196734" cy="4802920"/>
        </p:xfrm>
        <a:graphic>
          <a:graphicData uri="http://schemas.openxmlformats.org/drawingml/2006/table">
            <a:tbl>
              <a:tblPr firstRow="1" bandRow="1">
                <a:tableStyleId>{5C22544A-7EE6-4342-B048-85BDC9FD1C3A}</a:tableStyleId>
              </a:tblPr>
              <a:tblGrid>
                <a:gridCol w="4386740">
                  <a:extLst>
                    <a:ext uri="{9D8B030D-6E8A-4147-A177-3AD203B41FA5}">
                      <a16:colId xmlns:a16="http://schemas.microsoft.com/office/drawing/2014/main" val="2437467260"/>
                    </a:ext>
                  </a:extLst>
                </a:gridCol>
                <a:gridCol w="6809994">
                  <a:extLst>
                    <a:ext uri="{9D8B030D-6E8A-4147-A177-3AD203B41FA5}">
                      <a16:colId xmlns:a16="http://schemas.microsoft.com/office/drawing/2014/main" val="1333710872"/>
                    </a:ext>
                  </a:extLst>
                </a:gridCol>
              </a:tblGrid>
              <a:tr h="992754">
                <a:tc rowSpan="2">
                  <a:txBody>
                    <a:bodyPr/>
                    <a:lstStyle/>
                    <a:p>
                      <a:r>
                        <a:rPr lang="es-ES" sz="1600" b="1" kern="1200" noProof="0" dirty="0">
                          <a:solidFill>
                            <a:schemeClr val="tx1"/>
                          </a:solidFill>
                          <a:latin typeface="Calibri" panose="020F0502020204030204" pitchFamily="34" charset="0"/>
                          <a:ea typeface="+mn-ea"/>
                          <a:cs typeface="Calibri" panose="020F0502020204030204" pitchFamily="34" charset="0"/>
                        </a:rPr>
                        <a:t>Resultado</a:t>
                      </a:r>
                      <a:r>
                        <a:rPr lang="es-ES" sz="1600" b="0" kern="1200" noProof="0" dirty="0">
                          <a:solidFill>
                            <a:schemeClr val="tx1"/>
                          </a:solidFill>
                          <a:latin typeface="Calibri" panose="020F0502020204030204" pitchFamily="34" charset="0"/>
                          <a:ea typeface="+mn-ea"/>
                          <a:cs typeface="Calibri" panose="020F0502020204030204" pitchFamily="34" charset="0"/>
                        </a:rPr>
                        <a:t> </a:t>
                      </a:r>
                      <a:r>
                        <a:rPr lang="es-ES" sz="1600" b="1" kern="1200" noProof="0" dirty="0">
                          <a:solidFill>
                            <a:schemeClr val="tx1"/>
                          </a:solidFill>
                          <a:latin typeface="Calibri" panose="020F0502020204030204" pitchFamily="34" charset="0"/>
                          <a:ea typeface="+mn-ea"/>
                          <a:cs typeface="Calibri" panose="020F0502020204030204" pitchFamily="34" charset="0"/>
                        </a:rPr>
                        <a:t>1: </a:t>
                      </a:r>
                      <a:r>
                        <a:rPr lang="es-ES" sz="1600" b="0" kern="1200" noProof="0" dirty="0">
                          <a:solidFill>
                            <a:schemeClr val="tx1"/>
                          </a:solidFill>
                          <a:latin typeface="Calibri" panose="020F0502020204030204" pitchFamily="34" charset="0"/>
                          <a:ea typeface="+mn-ea"/>
                          <a:cs typeface="Calibri" panose="020F0502020204030204" pitchFamily="34" charset="0"/>
                        </a:rPr>
                        <a:t>Las IFI y EFS incorporan innovaciones en la prestación de sus servicios y productos financieros y no financieros para las mujeres y emprendedoras.</a:t>
                      </a:r>
                      <a:endParaRPr lang="es-ES" sz="1600" b="1" noProof="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noProof="0" dirty="0">
                          <a:solidFill>
                            <a:schemeClr val="tx1"/>
                          </a:solidFill>
                          <a:latin typeface="Calibri" panose="020F0502020204030204" pitchFamily="34" charset="0"/>
                          <a:ea typeface="+mn-ea"/>
                          <a:cs typeface="Calibri" panose="020F0502020204030204" pitchFamily="34" charset="0"/>
                        </a:rPr>
                        <a:t>1.1 Herramienta estandarizada de análisis de la brecha de Inclusión Financiera</a:t>
                      </a:r>
                      <a:r>
                        <a:rPr lang="es-ES" sz="1600" b="0" kern="1200" noProof="0" dirty="0">
                          <a:solidFill>
                            <a:schemeClr val="tx1"/>
                          </a:solidFill>
                          <a:latin typeface="Calibri" panose="020F0502020204030204" pitchFamily="34" charset="0"/>
                          <a:ea typeface="+mn-ea"/>
                          <a:cs typeface="Calibri" panose="020F0502020204030204" pitchFamily="34" charset="0"/>
                        </a:rPr>
                        <a:t>, para asegurar que se incluye un enfoque de género en las diferentes carteras de productos y servicios financieros de las IF y entidades que prestan servicios financieros.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1524786"/>
                  </a:ext>
                </a:extLst>
              </a:tr>
              <a:tr h="763657">
                <a:tc vMerge="1">
                  <a:txBody>
                    <a:bodyPr/>
                    <a:lstStyle/>
                    <a:p>
                      <a:endParaRPr lang="en-US"/>
                    </a:p>
                  </a:txBody>
                  <a:tcPr/>
                </a:tc>
                <a:tc>
                  <a:txBody>
                    <a:bodyPr/>
                    <a:lstStyle/>
                    <a:p>
                      <a:r>
                        <a:rPr lang="es-ES" sz="1600" b="1" kern="1200" noProof="0" dirty="0">
                          <a:solidFill>
                            <a:schemeClr val="tx1"/>
                          </a:solidFill>
                          <a:latin typeface="Calibri" panose="020F0502020204030204" pitchFamily="34" charset="0"/>
                          <a:ea typeface="+mn-ea"/>
                          <a:cs typeface="Calibri" panose="020F0502020204030204" pitchFamily="34" charset="0"/>
                        </a:rPr>
                        <a:t>1.2 Incremento de las capacidades</a:t>
                      </a:r>
                      <a:r>
                        <a:rPr lang="es-ES" sz="1600" b="0" kern="1200" noProof="0" dirty="0">
                          <a:solidFill>
                            <a:schemeClr val="tx1"/>
                          </a:solidFill>
                          <a:latin typeface="Calibri" panose="020F0502020204030204" pitchFamily="34" charset="0"/>
                          <a:ea typeface="+mn-ea"/>
                          <a:cs typeface="Calibri" panose="020F0502020204030204" pitchFamily="34" charset="0"/>
                        </a:rPr>
                        <a:t> para la participación efectiva de las IFI y los proveedores de servicios financieros en la construcción de un ecosistema financiero y productivo inclusivo.</a:t>
                      </a:r>
                      <a:endParaRPr lang="es-ES" sz="1600" b="0" noProof="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42469189"/>
                  </a:ext>
                </a:extLst>
              </a:tr>
              <a:tr h="553139">
                <a:tc rowSpan="2">
                  <a:txBody>
                    <a:bodyPr/>
                    <a:lstStyle/>
                    <a:p>
                      <a:r>
                        <a:rPr lang="es-ES" sz="1600" b="1" kern="1200" noProof="0" dirty="0">
                          <a:solidFill>
                            <a:schemeClr val="dk1"/>
                          </a:solidFill>
                          <a:effectLst/>
                          <a:latin typeface="+mn-lt"/>
                          <a:ea typeface="+mn-ea"/>
                          <a:cs typeface="+mn-cs"/>
                        </a:rPr>
                        <a:t>Resultado 2: </a:t>
                      </a:r>
                      <a:r>
                        <a:rPr lang="es-ES" sz="1600" kern="1200" noProof="0" dirty="0">
                          <a:solidFill>
                            <a:schemeClr val="dk1"/>
                          </a:solidFill>
                          <a:effectLst/>
                          <a:latin typeface="+mn-lt"/>
                          <a:ea typeface="+mn-ea"/>
                          <a:cs typeface="+mn-cs"/>
                        </a:rPr>
                        <a:t>La relevancia de la inclusión Financiera de las mujeres se ve reforzada a partir de la evidencia generada del modelo de supervisión y evaluación de impacto.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noProof="0" dirty="0">
                          <a:solidFill>
                            <a:schemeClr val="dk1"/>
                          </a:solidFill>
                          <a:effectLst/>
                          <a:latin typeface="+mn-lt"/>
                          <a:ea typeface="+mn-ea"/>
                          <a:cs typeface="+mn-cs"/>
                        </a:rPr>
                        <a:t>2.1 Desarrollo de un sistema de indicadores </a:t>
                      </a:r>
                      <a:r>
                        <a:rPr lang="es-ES" sz="1600" b="0" kern="1200" noProof="0" dirty="0">
                          <a:solidFill>
                            <a:schemeClr val="dk1"/>
                          </a:solidFill>
                          <a:effectLst/>
                          <a:latin typeface="+mn-lt"/>
                          <a:ea typeface="+mn-ea"/>
                          <a:cs typeface="+mn-cs"/>
                        </a:rPr>
                        <a:t>de género</a:t>
                      </a:r>
                      <a:r>
                        <a:rPr lang="es-ES" sz="1600" b="1" kern="1200" noProof="0" dirty="0">
                          <a:solidFill>
                            <a:schemeClr val="dk1"/>
                          </a:solidFill>
                          <a:effectLst/>
                          <a:latin typeface="+mn-lt"/>
                          <a:ea typeface="+mn-ea"/>
                          <a:cs typeface="+mn-cs"/>
                        </a:rPr>
                        <a:t> </a:t>
                      </a:r>
                      <a:r>
                        <a:rPr lang="es-ES" sz="1600" kern="1200" noProof="0" dirty="0">
                          <a:solidFill>
                            <a:schemeClr val="dk1"/>
                          </a:solidFill>
                          <a:effectLst/>
                          <a:latin typeface="+mn-lt"/>
                          <a:ea typeface="+mn-ea"/>
                          <a:cs typeface="+mn-cs"/>
                        </a:rPr>
                        <a:t>para el seguimiento de servicios y productos financieros inclusivos.</a:t>
                      </a:r>
                      <a:endParaRPr lang="es-ES" sz="1600" b="0" noProof="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12726141"/>
                  </a:ext>
                </a:extLst>
              </a:tr>
              <a:tr h="594462">
                <a:tc vMerge="1">
                  <a:txBody>
                    <a:bodyPr/>
                    <a:lstStyle/>
                    <a:p>
                      <a:endParaRPr lang="en-US" sz="18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noProof="0" dirty="0">
                          <a:solidFill>
                            <a:schemeClr val="tx1"/>
                          </a:solidFill>
                          <a:latin typeface="Calibri" panose="020F0502020204030204" pitchFamily="34" charset="0"/>
                          <a:cs typeface="Calibri" panose="020F0502020204030204" pitchFamily="34" charset="0"/>
                        </a:rPr>
                        <a:t>2.2 Sistema de medición del impacto</a:t>
                      </a:r>
                      <a:r>
                        <a:rPr lang="es-ES" sz="1600" b="0" noProof="0" dirty="0">
                          <a:solidFill>
                            <a:schemeClr val="tx1"/>
                          </a:solidFill>
                          <a:latin typeface="Calibri" panose="020F0502020204030204" pitchFamily="34" charset="0"/>
                          <a:cs typeface="Calibri" panose="020F0502020204030204" pitchFamily="34" charset="0"/>
                        </a:rPr>
                        <a:t> desarrollado y probado para hacer un seguimiento de la inclusión financiera de las mujeres.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94891794"/>
                  </a:ext>
                </a:extLst>
              </a:tr>
              <a:tr h="707105">
                <a:tc rowSpan="2">
                  <a:txBody>
                    <a:bodyPr/>
                    <a:lstStyle/>
                    <a:p>
                      <a:r>
                        <a:rPr lang="es-ES" sz="1600" b="1" kern="1200" noProof="0" dirty="0">
                          <a:solidFill>
                            <a:schemeClr val="dk1"/>
                          </a:solidFill>
                          <a:effectLst/>
                          <a:latin typeface="+mn-lt"/>
                          <a:ea typeface="+mn-ea"/>
                          <a:cs typeface="+mn-cs"/>
                        </a:rPr>
                        <a:t>Resultado 3: </a:t>
                      </a:r>
                      <a:r>
                        <a:rPr lang="es-ES" sz="1600" b="0" kern="1200" noProof="0" dirty="0">
                          <a:solidFill>
                            <a:schemeClr val="dk1"/>
                          </a:solidFill>
                          <a:effectLst/>
                          <a:latin typeface="+mn-lt"/>
                          <a:ea typeface="+mn-ea"/>
                          <a:cs typeface="+mn-cs"/>
                        </a:rPr>
                        <a:t>Se incrementa </a:t>
                      </a:r>
                      <a:r>
                        <a:rPr lang="es-ES" sz="1600" kern="1200" noProof="0" dirty="0">
                          <a:solidFill>
                            <a:schemeClr val="dk1"/>
                          </a:solidFill>
                          <a:effectLst/>
                          <a:latin typeface="+mn-lt"/>
                          <a:ea typeface="+mn-ea"/>
                          <a:cs typeface="+mn-cs"/>
                        </a:rPr>
                        <a:t>el acceso a las mujeres a productos y servicios financieros y su utilización mediante la promoción y asistencia técnica en prácticas innovadoras y modelos competitivos.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r>
                        <a:rPr lang="es-ES" sz="1600" b="1" kern="1200" noProof="0" dirty="0">
                          <a:solidFill>
                            <a:schemeClr val="dk1"/>
                          </a:solidFill>
                          <a:effectLst/>
                          <a:latin typeface="+mn-lt"/>
                          <a:ea typeface="+mn-ea"/>
                          <a:cs typeface="+mn-cs"/>
                        </a:rPr>
                        <a:t>3.1 Desarrollo de un Centro de Innovación y Tecnología</a:t>
                      </a:r>
                      <a:r>
                        <a:rPr lang="es-ES" sz="1600" kern="1200" noProof="0" dirty="0">
                          <a:solidFill>
                            <a:schemeClr val="dk1"/>
                          </a:solidFill>
                          <a:effectLst/>
                          <a:latin typeface="+mn-lt"/>
                          <a:ea typeface="+mn-ea"/>
                          <a:cs typeface="+mn-cs"/>
                        </a:rPr>
                        <a:t> para aumentar la salud financiera de las mujeres y sus oportunidades económicas. Mediante promoción y asistencia técnica.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62703118"/>
                  </a:ext>
                </a:extLst>
              </a:tr>
              <a:tr h="916618">
                <a:tc vMerge="1">
                  <a:txBody>
                    <a:bodyPr/>
                    <a:lstStyle/>
                    <a:p>
                      <a:endParaRPr lang="en-US" sz="18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s-ES" sz="1600" b="1" kern="1200" noProof="0" dirty="0">
                          <a:solidFill>
                            <a:schemeClr val="dk1"/>
                          </a:solidFill>
                          <a:effectLst/>
                          <a:latin typeface="+mn-lt"/>
                          <a:ea typeface="+mn-ea"/>
                          <a:cs typeface="+mn-cs"/>
                        </a:rPr>
                        <a:t>3.2</a:t>
                      </a:r>
                      <a:r>
                        <a:rPr lang="es-ES" sz="1600" kern="1200" noProof="0" dirty="0">
                          <a:solidFill>
                            <a:schemeClr val="dk1"/>
                          </a:solidFill>
                          <a:effectLst/>
                          <a:latin typeface="+mn-lt"/>
                          <a:ea typeface="+mn-ea"/>
                          <a:cs typeface="+mn-cs"/>
                        </a:rPr>
                        <a:t> </a:t>
                      </a:r>
                      <a:r>
                        <a:rPr lang="es-ES" sz="1600" b="1" kern="1200" noProof="0" dirty="0">
                          <a:solidFill>
                            <a:schemeClr val="dk1"/>
                          </a:solidFill>
                          <a:effectLst/>
                          <a:latin typeface="+mn-lt"/>
                          <a:ea typeface="+mn-ea"/>
                          <a:cs typeface="+mn-cs"/>
                        </a:rPr>
                        <a:t>Fortalecimiento de alianzas estratégicas</a:t>
                      </a:r>
                      <a:r>
                        <a:rPr lang="es-ES" sz="1600" kern="1200" noProof="0" dirty="0">
                          <a:solidFill>
                            <a:schemeClr val="dk1"/>
                          </a:solidFill>
                          <a:effectLst/>
                          <a:latin typeface="+mn-lt"/>
                          <a:ea typeface="+mn-ea"/>
                          <a:cs typeface="+mn-cs"/>
                        </a:rPr>
                        <a:t> dentro del ecosistema financiero mediante la </a:t>
                      </a:r>
                      <a:r>
                        <a:rPr lang="es-ES" sz="1600" b="1" kern="1200" noProof="0" dirty="0">
                          <a:solidFill>
                            <a:schemeClr val="dk1"/>
                          </a:solidFill>
                          <a:effectLst/>
                          <a:latin typeface="+mn-lt"/>
                          <a:ea typeface="+mn-ea"/>
                          <a:cs typeface="+mn-cs"/>
                        </a:rPr>
                        <a:t>creación y aplicación de incentivos </a:t>
                      </a:r>
                      <a:r>
                        <a:rPr lang="es-ES" sz="1600" kern="1200" noProof="0" dirty="0">
                          <a:solidFill>
                            <a:schemeClr val="dk1"/>
                          </a:solidFill>
                          <a:effectLst/>
                          <a:latin typeface="+mn-lt"/>
                          <a:ea typeface="+mn-ea"/>
                          <a:cs typeface="+mn-cs"/>
                        </a:rPr>
                        <a:t>a las IF y entidades que prestan servicios financieros para generar un mayor impacto.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47623257"/>
                  </a:ext>
                </a:extLst>
              </a:tr>
            </a:tbl>
          </a:graphicData>
        </a:graphic>
      </p:graphicFrame>
      <p:sp>
        <p:nvSpPr>
          <p:cNvPr id="15" name="Title 14">
            <a:extLst>
              <a:ext uri="{FF2B5EF4-FFF2-40B4-BE49-F238E27FC236}">
                <a16:creationId xmlns:a16="http://schemas.microsoft.com/office/drawing/2014/main" id="{683EDCCD-8B74-1478-B817-BB0F871D473B}"/>
              </a:ext>
            </a:extLst>
          </p:cNvPr>
          <p:cNvSpPr>
            <a:spLocks noGrp="1"/>
          </p:cNvSpPr>
          <p:nvPr>
            <p:ph type="title"/>
          </p:nvPr>
        </p:nvSpPr>
        <p:spPr>
          <a:xfrm>
            <a:off x="497631" y="365125"/>
            <a:ext cx="10856169" cy="819863"/>
          </a:xfrm>
        </p:spPr>
        <p:txBody>
          <a:bodyPr>
            <a:normAutofit/>
          </a:bodyPr>
          <a:lstStyle/>
          <a:p>
            <a:r>
              <a:rPr lang="es-419" sz="5000" b="1" dirty="0"/>
              <a:t>Matriz</a:t>
            </a:r>
            <a:r>
              <a:rPr lang="en-US" sz="5000" b="1" dirty="0"/>
              <a:t> de resultados </a:t>
            </a:r>
            <a:endParaRPr lang="es-419" sz="5000" b="1" dirty="0"/>
          </a:p>
        </p:txBody>
      </p:sp>
    </p:spTree>
    <p:extLst>
      <p:ext uri="{BB962C8B-B14F-4D97-AF65-F5344CB8AC3E}">
        <p14:creationId xmlns:p14="http://schemas.microsoft.com/office/powerpoint/2010/main" val="344477070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83EDCCD-8B74-1478-B817-BB0F871D473B}"/>
              </a:ext>
            </a:extLst>
          </p:cNvPr>
          <p:cNvSpPr>
            <a:spLocks noGrp="1"/>
          </p:cNvSpPr>
          <p:nvPr>
            <p:ph type="title"/>
          </p:nvPr>
        </p:nvSpPr>
        <p:spPr>
          <a:xfrm>
            <a:off x="497631" y="365125"/>
            <a:ext cx="10856169" cy="819863"/>
          </a:xfrm>
        </p:spPr>
        <p:txBody>
          <a:bodyPr>
            <a:normAutofit/>
          </a:bodyPr>
          <a:lstStyle/>
          <a:p>
            <a:r>
              <a:rPr lang="es-419" sz="5000" b="1" dirty="0"/>
              <a:t>3. Actividades:</a:t>
            </a:r>
            <a:r>
              <a:rPr lang="en-US" sz="5000" b="1" dirty="0"/>
              <a:t> </a:t>
            </a:r>
            <a:endParaRPr lang="es-419" sz="5000" b="1" dirty="0"/>
          </a:p>
        </p:txBody>
      </p:sp>
      <p:graphicFrame>
        <p:nvGraphicFramePr>
          <p:cNvPr id="2" name="Diagrama 1">
            <a:extLst>
              <a:ext uri="{FF2B5EF4-FFF2-40B4-BE49-F238E27FC236}">
                <a16:creationId xmlns:a16="http://schemas.microsoft.com/office/drawing/2014/main" id="{AA8C6721-D08B-5150-DF85-AE1A211D252D}"/>
              </a:ext>
            </a:extLst>
          </p:cNvPr>
          <p:cNvGraphicFramePr/>
          <p:nvPr>
            <p:extLst>
              <p:ext uri="{D42A27DB-BD31-4B8C-83A1-F6EECF244321}">
                <p14:modId xmlns:p14="http://schemas.microsoft.com/office/powerpoint/2010/main" val="2330768759"/>
              </p:ext>
            </p:extLst>
          </p:nvPr>
        </p:nvGraphicFramePr>
        <p:xfrm>
          <a:off x="1668379" y="1184988"/>
          <a:ext cx="8509942" cy="530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369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CDBF2A-B8FB-4FC5-85EB-A1FC1809FB35}"/>
              </a:ext>
            </a:extLst>
          </p:cNvPr>
          <p:cNvSpPr/>
          <p:nvPr/>
        </p:nvSpPr>
        <p:spPr>
          <a:xfrm>
            <a:off x="707202" y="19480"/>
            <a:ext cx="11692731" cy="6424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EDDDC2-F333-45C4-97B5-1EB39C7714EB}"/>
              </a:ext>
            </a:extLst>
          </p:cNvPr>
          <p:cNvSpPr/>
          <p:nvPr/>
        </p:nvSpPr>
        <p:spPr>
          <a:xfrm>
            <a:off x="249634" y="216694"/>
            <a:ext cx="11692731" cy="6424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98FC8-73E9-420C-B732-D7BC4FE34494}"/>
              </a:ext>
            </a:extLst>
          </p:cNvPr>
          <p:cNvSpPr>
            <a:spLocks noGrp="1"/>
          </p:cNvSpPr>
          <p:nvPr>
            <p:ph type="title"/>
          </p:nvPr>
        </p:nvSpPr>
        <p:spPr>
          <a:xfrm>
            <a:off x="511627" y="216694"/>
            <a:ext cx="10515600" cy="962634"/>
          </a:xfrm>
          <a:solidFill>
            <a:schemeClr val="bg1">
              <a:alpha val="68000"/>
            </a:schemeClr>
          </a:solidFill>
        </p:spPr>
        <p:txBody>
          <a:bodyPr vert="horz" lIns="91440" tIns="45720" rIns="91440" bIns="45720" rtlCol="0" anchor="ctr">
            <a:noAutofit/>
          </a:bodyPr>
          <a:lstStyle/>
          <a:p>
            <a:r>
              <a:rPr lang="es-ES" sz="4000" dirty="0">
                <a:solidFill>
                  <a:srgbClr val="800080"/>
                </a:solidFill>
                <a:latin typeface="Berlin Sans FB" panose="020E0602020502020306" pitchFamily="34" charset="0"/>
              </a:rPr>
              <a:t>4. Alianzas </a:t>
            </a:r>
            <a:r>
              <a:rPr lang="es-ES" sz="4000" dirty="0" err="1">
                <a:solidFill>
                  <a:srgbClr val="800080"/>
                </a:solidFill>
                <a:latin typeface="Berlin Sans FB" panose="020E0602020502020306" pitchFamily="34" charset="0"/>
              </a:rPr>
              <a:t>estratéticas</a:t>
            </a:r>
            <a:endParaRPr lang="es-ES" sz="4000" dirty="0">
              <a:solidFill>
                <a:srgbClr val="800080"/>
              </a:solidFill>
              <a:latin typeface="Berlin Sans FB" panose="020E0602020502020306" pitchFamily="34" charset="0"/>
            </a:endParaRPr>
          </a:p>
        </p:txBody>
      </p:sp>
      <p:sp>
        <p:nvSpPr>
          <p:cNvPr id="9" name="Oval 8">
            <a:extLst>
              <a:ext uri="{FF2B5EF4-FFF2-40B4-BE49-F238E27FC236}">
                <a16:creationId xmlns:a16="http://schemas.microsoft.com/office/drawing/2014/main" id="{B75AC0C3-7B16-4A90-9D57-DFFB903514A6}"/>
              </a:ext>
            </a:extLst>
          </p:cNvPr>
          <p:cNvSpPr/>
          <p:nvPr/>
        </p:nvSpPr>
        <p:spPr>
          <a:xfrm>
            <a:off x="2153038" y="1859897"/>
            <a:ext cx="7885919" cy="3691813"/>
          </a:xfrm>
          <a:prstGeom prst="ellips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419"/>
          </a:p>
        </p:txBody>
      </p:sp>
      <p:sp>
        <p:nvSpPr>
          <p:cNvPr id="10" name="Oval 9">
            <a:extLst>
              <a:ext uri="{FF2B5EF4-FFF2-40B4-BE49-F238E27FC236}">
                <a16:creationId xmlns:a16="http://schemas.microsoft.com/office/drawing/2014/main" id="{88076D0A-90FB-476E-9D30-E7A317AD6748}"/>
              </a:ext>
            </a:extLst>
          </p:cNvPr>
          <p:cNvSpPr/>
          <p:nvPr/>
        </p:nvSpPr>
        <p:spPr>
          <a:xfrm>
            <a:off x="3079102" y="2481941"/>
            <a:ext cx="6244510" cy="2447729"/>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4" name="TextBox 13">
            <a:extLst>
              <a:ext uri="{FF2B5EF4-FFF2-40B4-BE49-F238E27FC236}">
                <a16:creationId xmlns:a16="http://schemas.microsoft.com/office/drawing/2014/main" id="{2648B04E-5EF2-451C-8BB5-C2A6746FF0EA}"/>
              </a:ext>
            </a:extLst>
          </p:cNvPr>
          <p:cNvSpPr txBox="1"/>
          <p:nvPr/>
        </p:nvSpPr>
        <p:spPr>
          <a:xfrm>
            <a:off x="5377541" y="1968534"/>
            <a:ext cx="1436914" cy="369332"/>
          </a:xfrm>
          <a:prstGeom prst="rect">
            <a:avLst/>
          </a:prstGeom>
          <a:noFill/>
        </p:spPr>
        <p:txBody>
          <a:bodyPr wrap="square" rtlCol="0">
            <a:spAutoFit/>
          </a:bodyPr>
          <a:lstStyle/>
          <a:p>
            <a:pPr algn="ctr"/>
            <a:r>
              <a:rPr lang="es-419" b="1" dirty="0">
                <a:solidFill>
                  <a:schemeClr val="accent2">
                    <a:lumMod val="75000"/>
                  </a:schemeClr>
                </a:solidFill>
              </a:rPr>
              <a:t>Indirectos</a:t>
            </a:r>
          </a:p>
        </p:txBody>
      </p:sp>
      <p:sp>
        <p:nvSpPr>
          <p:cNvPr id="15" name="TextBox 14">
            <a:extLst>
              <a:ext uri="{FF2B5EF4-FFF2-40B4-BE49-F238E27FC236}">
                <a16:creationId xmlns:a16="http://schemas.microsoft.com/office/drawing/2014/main" id="{DE1B7ACE-6446-4673-91D6-7EA8319B2BF2}"/>
              </a:ext>
            </a:extLst>
          </p:cNvPr>
          <p:cNvSpPr txBox="1"/>
          <p:nvPr/>
        </p:nvSpPr>
        <p:spPr>
          <a:xfrm>
            <a:off x="5221741" y="2665132"/>
            <a:ext cx="1981032" cy="369332"/>
          </a:xfrm>
          <a:prstGeom prst="rect">
            <a:avLst/>
          </a:prstGeom>
          <a:noFill/>
        </p:spPr>
        <p:txBody>
          <a:bodyPr wrap="square" rtlCol="0">
            <a:spAutoFit/>
          </a:bodyPr>
          <a:lstStyle/>
          <a:p>
            <a:pPr algn="ctr"/>
            <a:r>
              <a:rPr lang="en-US" b="1" dirty="0">
                <a:solidFill>
                  <a:schemeClr val="accent2">
                    <a:lumMod val="75000"/>
                  </a:schemeClr>
                </a:solidFill>
              </a:rPr>
              <a:t>C</a:t>
            </a:r>
            <a:r>
              <a:rPr lang="es-419" b="1" dirty="0">
                <a:solidFill>
                  <a:schemeClr val="accent2">
                    <a:lumMod val="75000"/>
                  </a:schemeClr>
                </a:solidFill>
              </a:rPr>
              <a:t>lave - Directos</a:t>
            </a:r>
          </a:p>
        </p:txBody>
      </p:sp>
      <p:sp>
        <p:nvSpPr>
          <p:cNvPr id="16" name="TextBox 15">
            <a:extLst>
              <a:ext uri="{FF2B5EF4-FFF2-40B4-BE49-F238E27FC236}">
                <a16:creationId xmlns:a16="http://schemas.microsoft.com/office/drawing/2014/main" id="{B8236914-F8DF-4679-91D6-9301602926ED}"/>
              </a:ext>
            </a:extLst>
          </p:cNvPr>
          <p:cNvSpPr txBox="1"/>
          <p:nvPr/>
        </p:nvSpPr>
        <p:spPr>
          <a:xfrm>
            <a:off x="7399497" y="1587641"/>
            <a:ext cx="1759642" cy="338554"/>
          </a:xfrm>
          <a:prstGeom prst="rect">
            <a:avLst/>
          </a:prstGeom>
          <a:noFill/>
        </p:spPr>
        <p:txBody>
          <a:bodyPr wrap="square" rtlCol="0">
            <a:spAutoFit/>
          </a:bodyPr>
          <a:lstStyle/>
          <a:p>
            <a:pPr algn="ctr"/>
            <a:r>
              <a:rPr lang="es-419" sz="1600" b="1" dirty="0" err="1">
                <a:solidFill>
                  <a:schemeClr val="accent1">
                    <a:lumMod val="50000"/>
                  </a:schemeClr>
                </a:solidFill>
              </a:rPr>
              <a:t>Int</a:t>
            </a:r>
            <a:r>
              <a:rPr lang="es-419" sz="1600" b="1" dirty="0">
                <a:solidFill>
                  <a:schemeClr val="accent1">
                    <a:lumMod val="50000"/>
                  </a:schemeClr>
                </a:solidFill>
              </a:rPr>
              <a:t>. </a:t>
            </a:r>
            <a:r>
              <a:rPr lang="es-419" sz="1600" b="1" dirty="0" err="1">
                <a:solidFill>
                  <a:schemeClr val="accent1">
                    <a:lumMod val="50000"/>
                  </a:schemeClr>
                </a:solidFill>
              </a:rPr>
              <a:t>cooperation</a:t>
            </a:r>
            <a:endParaRPr lang="es-419" sz="1600" b="1" dirty="0">
              <a:solidFill>
                <a:schemeClr val="accent1">
                  <a:lumMod val="50000"/>
                </a:schemeClr>
              </a:solidFill>
            </a:endParaRPr>
          </a:p>
        </p:txBody>
      </p:sp>
      <p:sp>
        <p:nvSpPr>
          <p:cNvPr id="20" name="TextBox 19">
            <a:extLst>
              <a:ext uri="{FF2B5EF4-FFF2-40B4-BE49-F238E27FC236}">
                <a16:creationId xmlns:a16="http://schemas.microsoft.com/office/drawing/2014/main" id="{F595A6C5-209F-4756-9981-C4BC36204488}"/>
              </a:ext>
            </a:extLst>
          </p:cNvPr>
          <p:cNvSpPr txBox="1"/>
          <p:nvPr/>
        </p:nvSpPr>
        <p:spPr>
          <a:xfrm>
            <a:off x="1612557" y="4860597"/>
            <a:ext cx="1791193" cy="338554"/>
          </a:xfrm>
          <a:prstGeom prst="rect">
            <a:avLst/>
          </a:prstGeom>
          <a:noFill/>
        </p:spPr>
        <p:txBody>
          <a:bodyPr wrap="square" rtlCol="0">
            <a:spAutoFit/>
          </a:bodyPr>
          <a:lstStyle/>
          <a:p>
            <a:pPr algn="ctr"/>
            <a:r>
              <a:rPr lang="es-419" sz="1600" b="1" dirty="0">
                <a:solidFill>
                  <a:schemeClr val="accent1">
                    <a:lumMod val="50000"/>
                  </a:schemeClr>
                </a:solidFill>
              </a:rPr>
              <a:t>Agencias UN</a:t>
            </a:r>
          </a:p>
        </p:txBody>
      </p:sp>
      <p:sp>
        <p:nvSpPr>
          <p:cNvPr id="22" name="TextBox 21">
            <a:extLst>
              <a:ext uri="{FF2B5EF4-FFF2-40B4-BE49-F238E27FC236}">
                <a16:creationId xmlns:a16="http://schemas.microsoft.com/office/drawing/2014/main" id="{56C033C9-1F59-4A0A-9C71-5EBE0C992A0A}"/>
              </a:ext>
            </a:extLst>
          </p:cNvPr>
          <p:cNvSpPr txBox="1"/>
          <p:nvPr/>
        </p:nvSpPr>
        <p:spPr>
          <a:xfrm>
            <a:off x="2560594" y="1632092"/>
            <a:ext cx="1791193" cy="338554"/>
          </a:xfrm>
          <a:prstGeom prst="rect">
            <a:avLst/>
          </a:prstGeom>
          <a:noFill/>
        </p:spPr>
        <p:txBody>
          <a:bodyPr wrap="square" rtlCol="0">
            <a:spAutoFit/>
          </a:bodyPr>
          <a:lstStyle/>
          <a:p>
            <a:pPr algn="ctr"/>
            <a:r>
              <a:rPr lang="es-419" sz="1600" b="1" dirty="0">
                <a:solidFill>
                  <a:schemeClr val="accent1">
                    <a:lumMod val="50000"/>
                  </a:schemeClr>
                </a:solidFill>
              </a:rPr>
              <a:t>Bancos Regionales</a:t>
            </a:r>
          </a:p>
        </p:txBody>
      </p:sp>
      <p:sp>
        <p:nvSpPr>
          <p:cNvPr id="24" name="TextBox 23">
            <a:extLst>
              <a:ext uri="{FF2B5EF4-FFF2-40B4-BE49-F238E27FC236}">
                <a16:creationId xmlns:a16="http://schemas.microsoft.com/office/drawing/2014/main" id="{29BA29CB-A2B1-4D9B-8EEA-27C59518AE6F}"/>
              </a:ext>
            </a:extLst>
          </p:cNvPr>
          <p:cNvSpPr txBox="1"/>
          <p:nvPr/>
        </p:nvSpPr>
        <p:spPr>
          <a:xfrm>
            <a:off x="1800335" y="3231786"/>
            <a:ext cx="1791193" cy="338554"/>
          </a:xfrm>
          <a:prstGeom prst="rect">
            <a:avLst/>
          </a:prstGeom>
          <a:noFill/>
        </p:spPr>
        <p:txBody>
          <a:bodyPr wrap="square" rtlCol="0">
            <a:spAutoFit/>
          </a:bodyPr>
          <a:lstStyle/>
          <a:p>
            <a:pPr algn="ctr"/>
            <a:r>
              <a:rPr lang="es-419" sz="1600" b="1" dirty="0">
                <a:solidFill>
                  <a:schemeClr val="accent1">
                    <a:lumMod val="50000"/>
                  </a:schemeClr>
                </a:solidFill>
              </a:rPr>
              <a:t>Sector Privado</a:t>
            </a:r>
          </a:p>
        </p:txBody>
      </p:sp>
      <p:sp>
        <p:nvSpPr>
          <p:cNvPr id="25" name="TextBox 24">
            <a:extLst>
              <a:ext uri="{FF2B5EF4-FFF2-40B4-BE49-F238E27FC236}">
                <a16:creationId xmlns:a16="http://schemas.microsoft.com/office/drawing/2014/main" id="{1B5F6291-9CE8-45F0-A250-66E1CA8ED8BA}"/>
              </a:ext>
            </a:extLst>
          </p:cNvPr>
          <p:cNvSpPr txBox="1"/>
          <p:nvPr/>
        </p:nvSpPr>
        <p:spPr>
          <a:xfrm>
            <a:off x="2312761" y="4413447"/>
            <a:ext cx="1791193" cy="338554"/>
          </a:xfrm>
          <a:prstGeom prst="rect">
            <a:avLst/>
          </a:prstGeom>
          <a:noFill/>
        </p:spPr>
        <p:txBody>
          <a:bodyPr wrap="square" rtlCol="0">
            <a:spAutoFit/>
          </a:bodyPr>
          <a:lstStyle/>
          <a:p>
            <a:pPr algn="ctr"/>
            <a:r>
              <a:rPr lang="es-419" sz="1600" b="1" dirty="0">
                <a:solidFill>
                  <a:schemeClr val="accent1">
                    <a:lumMod val="50000"/>
                  </a:schemeClr>
                </a:solidFill>
              </a:rPr>
              <a:t>Gobiernos</a:t>
            </a:r>
          </a:p>
        </p:txBody>
      </p:sp>
      <p:sp>
        <p:nvSpPr>
          <p:cNvPr id="27" name="TextBox 26">
            <a:extLst>
              <a:ext uri="{FF2B5EF4-FFF2-40B4-BE49-F238E27FC236}">
                <a16:creationId xmlns:a16="http://schemas.microsoft.com/office/drawing/2014/main" id="{BE21B83A-B9D2-44DC-A812-3F415EA34F0B}"/>
              </a:ext>
            </a:extLst>
          </p:cNvPr>
          <p:cNvSpPr txBox="1"/>
          <p:nvPr/>
        </p:nvSpPr>
        <p:spPr>
          <a:xfrm>
            <a:off x="8196591" y="4426684"/>
            <a:ext cx="1791193" cy="338554"/>
          </a:xfrm>
          <a:prstGeom prst="rect">
            <a:avLst/>
          </a:prstGeom>
          <a:noFill/>
        </p:spPr>
        <p:txBody>
          <a:bodyPr wrap="square" rtlCol="0">
            <a:spAutoFit/>
          </a:bodyPr>
          <a:lstStyle/>
          <a:p>
            <a:pPr algn="ctr"/>
            <a:r>
              <a:rPr lang="es-419" sz="1600" b="1" dirty="0">
                <a:solidFill>
                  <a:schemeClr val="accent1">
                    <a:lumMod val="50000"/>
                  </a:schemeClr>
                </a:solidFill>
              </a:rPr>
              <a:t>Incubadoras</a:t>
            </a:r>
          </a:p>
        </p:txBody>
      </p:sp>
      <p:sp>
        <p:nvSpPr>
          <p:cNvPr id="30" name="TextBox 29">
            <a:extLst>
              <a:ext uri="{FF2B5EF4-FFF2-40B4-BE49-F238E27FC236}">
                <a16:creationId xmlns:a16="http://schemas.microsoft.com/office/drawing/2014/main" id="{AC09FB19-6B4F-4A09-AC34-56F5F071AC50}"/>
              </a:ext>
            </a:extLst>
          </p:cNvPr>
          <p:cNvSpPr txBox="1"/>
          <p:nvPr/>
        </p:nvSpPr>
        <p:spPr>
          <a:xfrm>
            <a:off x="3237875" y="3334890"/>
            <a:ext cx="3184700" cy="830997"/>
          </a:xfrm>
          <a:prstGeom prst="rect">
            <a:avLst/>
          </a:prstGeom>
          <a:noFill/>
        </p:spPr>
        <p:txBody>
          <a:bodyPr wrap="square" rtlCol="0">
            <a:spAutoFit/>
          </a:bodyPr>
          <a:lstStyle/>
          <a:p>
            <a:pPr algn="ctr"/>
            <a:r>
              <a:rPr lang="es-419" sz="1600" b="1" dirty="0">
                <a:solidFill>
                  <a:schemeClr val="accent1">
                    <a:lumMod val="50000"/>
                  </a:schemeClr>
                </a:solidFill>
              </a:rPr>
              <a:t>Instituciones Reguladoras:</a:t>
            </a:r>
          </a:p>
          <a:p>
            <a:pPr algn="ctr"/>
            <a:r>
              <a:rPr lang="es-419" sz="1600" b="1" dirty="0">
                <a:solidFill>
                  <a:schemeClr val="accent1">
                    <a:lumMod val="50000"/>
                  </a:schemeClr>
                </a:solidFill>
              </a:rPr>
              <a:t>Banco Central y Superintendencia de Bancos</a:t>
            </a:r>
          </a:p>
        </p:txBody>
      </p:sp>
      <p:sp>
        <p:nvSpPr>
          <p:cNvPr id="32" name="TextBox 31">
            <a:extLst>
              <a:ext uri="{FF2B5EF4-FFF2-40B4-BE49-F238E27FC236}">
                <a16:creationId xmlns:a16="http://schemas.microsoft.com/office/drawing/2014/main" id="{C66F4632-1CF6-4616-A779-B4288ED5F358}"/>
              </a:ext>
            </a:extLst>
          </p:cNvPr>
          <p:cNvSpPr txBox="1"/>
          <p:nvPr/>
        </p:nvSpPr>
        <p:spPr>
          <a:xfrm>
            <a:off x="7532419" y="2299181"/>
            <a:ext cx="1791193" cy="338554"/>
          </a:xfrm>
          <a:prstGeom prst="rect">
            <a:avLst/>
          </a:prstGeom>
          <a:noFill/>
        </p:spPr>
        <p:txBody>
          <a:bodyPr wrap="square" rtlCol="0">
            <a:spAutoFit/>
          </a:bodyPr>
          <a:lstStyle/>
          <a:p>
            <a:pPr algn="ctr"/>
            <a:r>
              <a:rPr lang="es-419" sz="1600" b="1" dirty="0">
                <a:solidFill>
                  <a:schemeClr val="accent1">
                    <a:lumMod val="50000"/>
                  </a:schemeClr>
                </a:solidFill>
              </a:rPr>
              <a:t>Gobiernos Locales</a:t>
            </a:r>
          </a:p>
        </p:txBody>
      </p:sp>
      <p:sp>
        <p:nvSpPr>
          <p:cNvPr id="33" name="TextBox 32">
            <a:extLst>
              <a:ext uri="{FF2B5EF4-FFF2-40B4-BE49-F238E27FC236}">
                <a16:creationId xmlns:a16="http://schemas.microsoft.com/office/drawing/2014/main" id="{533130EF-D2C6-46B9-AC0B-84ACF51EC0DE}"/>
              </a:ext>
            </a:extLst>
          </p:cNvPr>
          <p:cNvSpPr txBox="1"/>
          <p:nvPr/>
        </p:nvSpPr>
        <p:spPr>
          <a:xfrm>
            <a:off x="2560595" y="2248295"/>
            <a:ext cx="2760842" cy="584775"/>
          </a:xfrm>
          <a:prstGeom prst="rect">
            <a:avLst/>
          </a:prstGeom>
          <a:noFill/>
        </p:spPr>
        <p:txBody>
          <a:bodyPr wrap="square" rtlCol="0">
            <a:spAutoFit/>
          </a:bodyPr>
          <a:lstStyle/>
          <a:p>
            <a:pPr algn="ctr"/>
            <a:r>
              <a:rPr lang="es-419" sz="1600" b="1" dirty="0">
                <a:solidFill>
                  <a:schemeClr val="accent1">
                    <a:lumMod val="50000"/>
                  </a:schemeClr>
                </a:solidFill>
              </a:rPr>
              <a:t>Proveedores de Servicios No Financieros</a:t>
            </a:r>
          </a:p>
        </p:txBody>
      </p:sp>
      <p:sp>
        <p:nvSpPr>
          <p:cNvPr id="7" name="TextBox 25">
            <a:extLst>
              <a:ext uri="{FF2B5EF4-FFF2-40B4-BE49-F238E27FC236}">
                <a16:creationId xmlns:a16="http://schemas.microsoft.com/office/drawing/2014/main" id="{69307AB0-85AA-FE4D-F878-C3B442CAC839}"/>
              </a:ext>
            </a:extLst>
          </p:cNvPr>
          <p:cNvSpPr txBox="1"/>
          <p:nvPr/>
        </p:nvSpPr>
        <p:spPr>
          <a:xfrm>
            <a:off x="6775278" y="3408625"/>
            <a:ext cx="2058771" cy="584775"/>
          </a:xfrm>
          <a:prstGeom prst="rect">
            <a:avLst/>
          </a:prstGeom>
          <a:noFill/>
        </p:spPr>
        <p:txBody>
          <a:bodyPr wrap="square" rtlCol="0">
            <a:spAutoFit/>
          </a:bodyPr>
          <a:lstStyle/>
          <a:p>
            <a:pPr algn="ctr"/>
            <a:r>
              <a:rPr lang="es-419" sz="1600" b="1" dirty="0">
                <a:solidFill>
                  <a:schemeClr val="accent1">
                    <a:lumMod val="50000"/>
                  </a:schemeClr>
                </a:solidFill>
              </a:rPr>
              <a:t>Proveedores de Servicios Financieros</a:t>
            </a:r>
          </a:p>
        </p:txBody>
      </p:sp>
      <p:sp>
        <p:nvSpPr>
          <p:cNvPr id="8" name="TextBox 28">
            <a:extLst>
              <a:ext uri="{FF2B5EF4-FFF2-40B4-BE49-F238E27FC236}">
                <a16:creationId xmlns:a16="http://schemas.microsoft.com/office/drawing/2014/main" id="{C1ECF0E1-99A1-E36E-9594-0F59298673D6}"/>
              </a:ext>
            </a:extLst>
          </p:cNvPr>
          <p:cNvSpPr txBox="1"/>
          <p:nvPr/>
        </p:nvSpPr>
        <p:spPr>
          <a:xfrm>
            <a:off x="5053226" y="5011443"/>
            <a:ext cx="2351640" cy="584775"/>
          </a:xfrm>
          <a:prstGeom prst="rect">
            <a:avLst/>
          </a:prstGeom>
          <a:noFill/>
        </p:spPr>
        <p:txBody>
          <a:bodyPr wrap="square" rtlCol="0">
            <a:spAutoFit/>
          </a:bodyPr>
          <a:lstStyle/>
          <a:p>
            <a:pPr algn="ctr"/>
            <a:r>
              <a:rPr lang="es-419" sz="1600" b="1" dirty="0">
                <a:solidFill>
                  <a:schemeClr val="accent1">
                    <a:lumMod val="50000"/>
                  </a:schemeClr>
                </a:solidFill>
              </a:rPr>
              <a:t>Redes de Mujeres Emprendedoras</a:t>
            </a:r>
          </a:p>
        </p:txBody>
      </p:sp>
      <p:pic>
        <p:nvPicPr>
          <p:cNvPr id="12" name="Imagen 11">
            <a:extLst>
              <a:ext uri="{FF2B5EF4-FFF2-40B4-BE49-F238E27FC236}">
                <a16:creationId xmlns:a16="http://schemas.microsoft.com/office/drawing/2014/main" id="{B14B4033-45D0-E8BC-424B-32038B2BCAA8}"/>
              </a:ext>
            </a:extLst>
          </p:cNvPr>
          <p:cNvPicPr>
            <a:picLocks noChangeAspect="1"/>
          </p:cNvPicPr>
          <p:nvPr/>
        </p:nvPicPr>
        <p:blipFill>
          <a:blip r:embed="rId3"/>
          <a:stretch>
            <a:fillRect/>
          </a:stretch>
        </p:blipFill>
        <p:spPr>
          <a:xfrm>
            <a:off x="9227260" y="216694"/>
            <a:ext cx="2715104" cy="1006024"/>
          </a:xfrm>
          <a:prstGeom prst="rect">
            <a:avLst/>
          </a:prstGeom>
        </p:spPr>
      </p:pic>
      <p:sp>
        <p:nvSpPr>
          <p:cNvPr id="3" name="TextBox 21">
            <a:extLst>
              <a:ext uri="{FF2B5EF4-FFF2-40B4-BE49-F238E27FC236}">
                <a16:creationId xmlns:a16="http://schemas.microsoft.com/office/drawing/2014/main" id="{B9B29E7F-38A8-ACB0-7B4B-71F1E7DD68B4}"/>
              </a:ext>
            </a:extLst>
          </p:cNvPr>
          <p:cNvSpPr txBox="1"/>
          <p:nvPr/>
        </p:nvSpPr>
        <p:spPr>
          <a:xfrm>
            <a:off x="7687317" y="5435069"/>
            <a:ext cx="2351640" cy="584775"/>
          </a:xfrm>
          <a:prstGeom prst="rect">
            <a:avLst/>
          </a:prstGeom>
          <a:noFill/>
        </p:spPr>
        <p:txBody>
          <a:bodyPr wrap="square" rtlCol="0">
            <a:spAutoFit/>
          </a:bodyPr>
          <a:lstStyle/>
          <a:p>
            <a:pPr algn="ctr"/>
            <a:r>
              <a:rPr lang="es-419" sz="1600" b="1" dirty="0">
                <a:solidFill>
                  <a:schemeClr val="accent1">
                    <a:lumMod val="50000"/>
                  </a:schemeClr>
                </a:solidFill>
              </a:rPr>
              <a:t>Bancos Multilaterales</a:t>
            </a:r>
          </a:p>
          <a:p>
            <a:pPr algn="ctr"/>
            <a:r>
              <a:rPr lang="es-419" sz="1600" b="1" dirty="0">
                <a:solidFill>
                  <a:schemeClr val="accent1">
                    <a:lumMod val="50000"/>
                  </a:schemeClr>
                </a:solidFill>
              </a:rPr>
              <a:t>Fondos de Inversión</a:t>
            </a:r>
          </a:p>
        </p:txBody>
      </p:sp>
    </p:spTree>
    <p:extLst>
      <p:ext uri="{BB962C8B-B14F-4D97-AF65-F5344CB8AC3E}">
        <p14:creationId xmlns:p14="http://schemas.microsoft.com/office/powerpoint/2010/main" val="296206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6435DEBC-EB8A-32B7-D91E-04A0D12AA700}"/>
              </a:ext>
            </a:extLst>
          </p:cNvPr>
          <p:cNvSpPr/>
          <p:nvPr/>
        </p:nvSpPr>
        <p:spPr>
          <a:xfrm>
            <a:off x="8463283" y="1623534"/>
            <a:ext cx="3324299" cy="3999562"/>
          </a:xfrm>
          <a:prstGeom prst="roundRect">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solidFill>
                  <a:schemeClr val="bg1"/>
                </a:solidFill>
              </a:rPr>
              <a:t>Otros</a:t>
            </a:r>
            <a:r>
              <a:rPr lang="en-US" sz="2000" dirty="0">
                <a:solidFill>
                  <a:schemeClr val="bg1"/>
                </a:solidFill>
              </a:rPr>
              <a:t> </a:t>
            </a:r>
            <a:r>
              <a:rPr lang="en-US" sz="2000" dirty="0" err="1">
                <a:solidFill>
                  <a:schemeClr val="bg1"/>
                </a:solidFill>
              </a:rPr>
              <a:t>actores</a:t>
            </a:r>
            <a:r>
              <a:rPr lang="en-US" sz="2000" dirty="0">
                <a:solidFill>
                  <a:schemeClr val="bg1"/>
                </a:solidFill>
              </a:rPr>
              <a:t>:</a:t>
            </a:r>
          </a:p>
          <a:p>
            <a:pPr algn="ctr"/>
            <a:endParaRPr lang="en-US" sz="2000" dirty="0">
              <a:solidFill>
                <a:schemeClr val="bg1"/>
              </a:solidFill>
            </a:endParaRPr>
          </a:p>
          <a:p>
            <a:pPr algn="ctr"/>
            <a:r>
              <a:rPr lang="en-US" sz="2000" dirty="0">
                <a:solidFill>
                  <a:schemeClr val="bg1"/>
                </a:solidFill>
              </a:rPr>
              <a:t>Academia </a:t>
            </a:r>
          </a:p>
          <a:p>
            <a:pPr algn="ctr"/>
            <a:r>
              <a:rPr lang="en-US" sz="2000" dirty="0" err="1">
                <a:solidFill>
                  <a:schemeClr val="bg1"/>
                </a:solidFill>
              </a:rPr>
              <a:t>Prestadores</a:t>
            </a:r>
            <a:r>
              <a:rPr lang="en-US" sz="2000" dirty="0">
                <a:solidFill>
                  <a:schemeClr val="bg1"/>
                </a:solidFill>
              </a:rPr>
              <a:t> de </a:t>
            </a:r>
            <a:r>
              <a:rPr lang="en-US" sz="2000" dirty="0" err="1">
                <a:solidFill>
                  <a:schemeClr val="bg1"/>
                </a:solidFill>
              </a:rPr>
              <a:t>Servicios</a:t>
            </a:r>
            <a:r>
              <a:rPr lang="en-US" sz="2000" dirty="0">
                <a:solidFill>
                  <a:schemeClr val="bg1"/>
                </a:solidFill>
              </a:rPr>
              <a:t> No </a:t>
            </a:r>
            <a:r>
              <a:rPr lang="en-US" sz="2000" dirty="0" err="1">
                <a:solidFill>
                  <a:schemeClr val="bg1"/>
                </a:solidFill>
              </a:rPr>
              <a:t>Financieros</a:t>
            </a:r>
            <a:r>
              <a:rPr lang="en-US" sz="2000" dirty="0">
                <a:solidFill>
                  <a:schemeClr val="bg1"/>
                </a:solidFill>
              </a:rPr>
              <a:t>  </a:t>
            </a:r>
          </a:p>
          <a:p>
            <a:pPr algn="ctr"/>
            <a:r>
              <a:rPr lang="en-US" sz="2000" dirty="0" err="1">
                <a:solidFill>
                  <a:schemeClr val="bg1"/>
                </a:solidFill>
              </a:rPr>
              <a:t>Actores</a:t>
            </a:r>
            <a:r>
              <a:rPr lang="en-US" sz="2000" dirty="0">
                <a:solidFill>
                  <a:schemeClr val="bg1"/>
                </a:solidFill>
              </a:rPr>
              <a:t> locales</a:t>
            </a:r>
            <a:endParaRPr lang="es-419" sz="2000" dirty="0">
              <a:solidFill>
                <a:schemeClr val="bg1"/>
              </a:solidFill>
            </a:endParaRPr>
          </a:p>
          <a:p>
            <a:pPr algn="ctr"/>
            <a:endParaRPr lang="en-US" sz="2000" dirty="0">
              <a:solidFill>
                <a:schemeClr val="bg1"/>
              </a:solidFill>
            </a:endParaRPr>
          </a:p>
        </p:txBody>
      </p:sp>
      <p:sp>
        <p:nvSpPr>
          <p:cNvPr id="4" name="Rectangle: Rounded Corners 3">
            <a:extLst>
              <a:ext uri="{FF2B5EF4-FFF2-40B4-BE49-F238E27FC236}">
                <a16:creationId xmlns:a16="http://schemas.microsoft.com/office/drawing/2014/main" id="{D1857142-F736-941D-D6BF-6C2C2F543427}"/>
              </a:ext>
            </a:extLst>
          </p:cNvPr>
          <p:cNvSpPr/>
          <p:nvPr/>
        </p:nvSpPr>
        <p:spPr>
          <a:xfrm>
            <a:off x="838198" y="1561995"/>
            <a:ext cx="3472543" cy="4073695"/>
          </a:xfrm>
          <a:prstGeom prst="roundRect">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419" sz="2000" dirty="0">
                <a:solidFill>
                  <a:schemeClr val="bg1"/>
                </a:solidFill>
              </a:rPr>
              <a:t>Entidades reguladoras:</a:t>
            </a:r>
          </a:p>
          <a:p>
            <a:pPr algn="ctr"/>
            <a:r>
              <a:rPr lang="es-419" sz="2000" dirty="0">
                <a:solidFill>
                  <a:schemeClr val="bg1"/>
                </a:solidFill>
              </a:rPr>
              <a:t>Banco Central </a:t>
            </a:r>
          </a:p>
          <a:p>
            <a:pPr algn="ctr"/>
            <a:r>
              <a:rPr lang="es-419" sz="2000" dirty="0">
                <a:solidFill>
                  <a:schemeClr val="bg1"/>
                </a:solidFill>
              </a:rPr>
              <a:t>Superintendencia de Bancos</a:t>
            </a:r>
          </a:p>
          <a:p>
            <a:pPr algn="ctr"/>
            <a:r>
              <a:rPr lang="es-419" sz="2000" dirty="0">
                <a:solidFill>
                  <a:schemeClr val="bg1"/>
                </a:solidFill>
              </a:rPr>
              <a:t>Mesas técnicas de la ENIF</a:t>
            </a:r>
          </a:p>
          <a:p>
            <a:pPr algn="ctr"/>
            <a:r>
              <a:rPr lang="es-419" sz="2000" dirty="0">
                <a:solidFill>
                  <a:schemeClr val="bg1"/>
                </a:solidFill>
              </a:rPr>
              <a:t>MINECO</a:t>
            </a:r>
          </a:p>
          <a:p>
            <a:pPr algn="ctr"/>
            <a:endParaRPr lang="es-419" sz="2000" dirty="0">
              <a:solidFill>
                <a:schemeClr val="bg1"/>
              </a:solidFill>
            </a:endParaRPr>
          </a:p>
        </p:txBody>
      </p:sp>
      <p:sp>
        <p:nvSpPr>
          <p:cNvPr id="5" name="Rectangle: Rounded Corners 4">
            <a:extLst>
              <a:ext uri="{FF2B5EF4-FFF2-40B4-BE49-F238E27FC236}">
                <a16:creationId xmlns:a16="http://schemas.microsoft.com/office/drawing/2014/main" id="{E8AC1A9E-CAD1-C7A8-0BC6-3D94BBC74E4A}"/>
              </a:ext>
            </a:extLst>
          </p:cNvPr>
          <p:cNvSpPr/>
          <p:nvPr/>
        </p:nvSpPr>
        <p:spPr>
          <a:xfrm>
            <a:off x="4458985" y="1518167"/>
            <a:ext cx="3856054" cy="4073696"/>
          </a:xfrm>
          <a:prstGeom prst="roundRect">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419" sz="2000" dirty="0">
                <a:solidFill>
                  <a:schemeClr val="bg1"/>
                </a:solidFill>
              </a:rPr>
              <a:t>Entidades financieras:</a:t>
            </a:r>
          </a:p>
          <a:p>
            <a:pPr algn="ctr"/>
            <a:endParaRPr lang="es-419" sz="2000" dirty="0">
              <a:solidFill>
                <a:schemeClr val="bg1"/>
              </a:solidFill>
            </a:endParaRPr>
          </a:p>
          <a:p>
            <a:pPr algn="ctr"/>
            <a:r>
              <a:rPr lang="en-US" sz="2000" dirty="0">
                <a:solidFill>
                  <a:schemeClr val="bg1"/>
                </a:solidFill>
              </a:rPr>
              <a:t>ABG - EBG</a:t>
            </a:r>
          </a:p>
          <a:p>
            <a:pPr algn="ctr"/>
            <a:r>
              <a:rPr lang="es-419" sz="2000" dirty="0">
                <a:solidFill>
                  <a:schemeClr val="bg1"/>
                </a:solidFill>
              </a:rPr>
              <a:t>Bancos del sistema</a:t>
            </a:r>
          </a:p>
          <a:p>
            <a:pPr algn="ctr"/>
            <a:r>
              <a:rPr lang="es-419" sz="2000" dirty="0">
                <a:solidFill>
                  <a:schemeClr val="bg1"/>
                </a:solidFill>
              </a:rPr>
              <a:t>MICOOPE</a:t>
            </a:r>
          </a:p>
          <a:p>
            <a:pPr algn="ctr"/>
            <a:r>
              <a:rPr lang="es-419" sz="2000" dirty="0">
                <a:solidFill>
                  <a:schemeClr val="bg1"/>
                </a:solidFill>
              </a:rPr>
              <a:t>REDCAMIF – REDIMIF</a:t>
            </a:r>
          </a:p>
          <a:p>
            <a:pPr algn="ctr"/>
            <a:r>
              <a:rPr lang="es-419" sz="2000" dirty="0">
                <a:solidFill>
                  <a:schemeClr val="bg1"/>
                </a:solidFill>
              </a:rPr>
              <a:t>Cooperativas</a:t>
            </a:r>
          </a:p>
          <a:p>
            <a:pPr algn="ctr"/>
            <a:r>
              <a:rPr lang="es-419" sz="2000" dirty="0">
                <a:solidFill>
                  <a:schemeClr val="bg1"/>
                </a:solidFill>
              </a:rPr>
              <a:t>Microfinancieras</a:t>
            </a:r>
          </a:p>
          <a:p>
            <a:pPr algn="ctr"/>
            <a:r>
              <a:rPr lang="en-US" sz="2000" dirty="0">
                <a:solidFill>
                  <a:schemeClr val="bg1"/>
                </a:solidFill>
              </a:rPr>
              <a:t>ASOC. Fintech</a:t>
            </a:r>
          </a:p>
          <a:p>
            <a:pPr algn="ctr"/>
            <a:r>
              <a:rPr lang="en-US" sz="2000" dirty="0" err="1">
                <a:solidFill>
                  <a:schemeClr val="bg1"/>
                </a:solidFill>
              </a:rPr>
              <a:t>Medios</a:t>
            </a:r>
            <a:r>
              <a:rPr lang="en-US" sz="2000" dirty="0">
                <a:solidFill>
                  <a:schemeClr val="bg1"/>
                </a:solidFill>
              </a:rPr>
              <a:t> de </a:t>
            </a:r>
            <a:r>
              <a:rPr lang="en-US" sz="2000" dirty="0" err="1">
                <a:solidFill>
                  <a:schemeClr val="bg1"/>
                </a:solidFill>
              </a:rPr>
              <a:t>pago</a:t>
            </a:r>
            <a:endParaRPr lang="en-US" sz="2000" dirty="0">
              <a:solidFill>
                <a:schemeClr val="bg1"/>
              </a:solidFill>
            </a:endParaRPr>
          </a:p>
          <a:p>
            <a:pPr algn="ctr"/>
            <a:r>
              <a:rPr lang="en-US" sz="2000" dirty="0" err="1">
                <a:solidFill>
                  <a:schemeClr val="bg1"/>
                </a:solidFill>
              </a:rPr>
              <a:t>Comunidad</a:t>
            </a:r>
            <a:r>
              <a:rPr lang="en-US" sz="2000" dirty="0">
                <a:solidFill>
                  <a:schemeClr val="bg1"/>
                </a:solidFill>
              </a:rPr>
              <a:t> de </a:t>
            </a:r>
            <a:r>
              <a:rPr lang="en-US" sz="2000" dirty="0" err="1">
                <a:solidFill>
                  <a:schemeClr val="bg1"/>
                </a:solidFill>
              </a:rPr>
              <a:t>Práctica</a:t>
            </a:r>
            <a:endParaRPr lang="es-419" sz="2000" dirty="0">
              <a:solidFill>
                <a:schemeClr val="bg1"/>
              </a:solidFill>
            </a:endParaRPr>
          </a:p>
          <a:p>
            <a:pPr algn="ctr"/>
            <a:endParaRPr lang="en-US" sz="2000" dirty="0">
              <a:solidFill>
                <a:schemeClr val="bg1"/>
              </a:solidFill>
            </a:endParaRPr>
          </a:p>
        </p:txBody>
      </p:sp>
      <p:sp>
        <p:nvSpPr>
          <p:cNvPr id="6" name="Rectangle: Rounded Corners 5">
            <a:extLst>
              <a:ext uri="{FF2B5EF4-FFF2-40B4-BE49-F238E27FC236}">
                <a16:creationId xmlns:a16="http://schemas.microsoft.com/office/drawing/2014/main" id="{BB47C67B-A9B6-4A70-605C-3C0480CA8430}"/>
              </a:ext>
            </a:extLst>
          </p:cNvPr>
          <p:cNvSpPr/>
          <p:nvPr/>
        </p:nvSpPr>
        <p:spPr>
          <a:xfrm>
            <a:off x="1425819" y="5656502"/>
            <a:ext cx="9340362" cy="7604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419" sz="2000" b="1" dirty="0">
                <a:solidFill>
                  <a:schemeClr val="tx1"/>
                </a:solidFill>
              </a:rPr>
              <a:t>Sistema Financiero Inclusivo para </a:t>
            </a:r>
          </a:p>
          <a:p>
            <a:pPr algn="ctr"/>
            <a:r>
              <a:rPr lang="es-419" sz="2000" b="1" dirty="0">
                <a:solidFill>
                  <a:schemeClr val="tx1"/>
                </a:solidFill>
              </a:rPr>
              <a:t>Mujeres </a:t>
            </a:r>
          </a:p>
        </p:txBody>
      </p:sp>
      <p:sp>
        <p:nvSpPr>
          <p:cNvPr id="7" name="Title 6">
            <a:extLst>
              <a:ext uri="{FF2B5EF4-FFF2-40B4-BE49-F238E27FC236}">
                <a16:creationId xmlns:a16="http://schemas.microsoft.com/office/drawing/2014/main" id="{7F29777A-354F-A6B2-76CD-43F33FE6A263}"/>
              </a:ext>
            </a:extLst>
          </p:cNvPr>
          <p:cNvSpPr>
            <a:spLocks noGrp="1"/>
          </p:cNvSpPr>
          <p:nvPr>
            <p:ph type="title"/>
          </p:nvPr>
        </p:nvSpPr>
        <p:spPr>
          <a:xfrm>
            <a:off x="531844" y="127966"/>
            <a:ext cx="10515600" cy="1325563"/>
          </a:xfrm>
        </p:spPr>
        <p:txBody>
          <a:bodyPr>
            <a:normAutofit/>
          </a:bodyPr>
          <a:lstStyle/>
          <a:p>
            <a:r>
              <a:rPr lang="en-US" b="1" dirty="0"/>
              <a:t>5. </a:t>
            </a:r>
            <a:r>
              <a:rPr lang="en-US" b="1" dirty="0" err="1"/>
              <a:t>Actores</a:t>
            </a:r>
            <a:r>
              <a:rPr lang="en-US" b="1" dirty="0"/>
              <a:t> clave del </a:t>
            </a:r>
            <a:r>
              <a:rPr lang="en-US" b="1" dirty="0" err="1"/>
              <a:t>Ecosistema</a:t>
            </a:r>
            <a:r>
              <a:rPr lang="en-US" b="1" dirty="0"/>
              <a:t> </a:t>
            </a:r>
            <a:r>
              <a:rPr lang="en-US" b="1" dirty="0" err="1"/>
              <a:t>Financiero</a:t>
            </a:r>
            <a:endParaRPr lang="es-419" b="1" dirty="0"/>
          </a:p>
        </p:txBody>
      </p:sp>
    </p:spTree>
    <p:extLst>
      <p:ext uri="{BB962C8B-B14F-4D97-AF65-F5344CB8AC3E}">
        <p14:creationId xmlns:p14="http://schemas.microsoft.com/office/powerpoint/2010/main" val="74050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90D6770-57A2-AF86-9E26-054D142A91A6}"/>
              </a:ext>
            </a:extLst>
          </p:cNvPr>
          <p:cNvPicPr>
            <a:picLocks noChangeAspect="1"/>
          </p:cNvPicPr>
          <p:nvPr/>
        </p:nvPicPr>
        <p:blipFill>
          <a:blip r:embed="rId4"/>
          <a:stretch>
            <a:fillRect/>
          </a:stretch>
        </p:blipFill>
        <p:spPr>
          <a:xfrm>
            <a:off x="402948" y="2437998"/>
            <a:ext cx="11386104" cy="1575202"/>
          </a:xfrm>
          <a:prstGeom prst="rect">
            <a:avLst/>
          </a:prstGeom>
        </p:spPr>
      </p:pic>
      <p:sp>
        <p:nvSpPr>
          <p:cNvPr id="9" name="CuadroTexto 8">
            <a:extLst>
              <a:ext uri="{FF2B5EF4-FFF2-40B4-BE49-F238E27FC236}">
                <a16:creationId xmlns:a16="http://schemas.microsoft.com/office/drawing/2014/main" id="{1AA38E96-17C2-2BBF-348D-77BFEEC46C94}"/>
              </a:ext>
            </a:extLst>
          </p:cNvPr>
          <p:cNvSpPr txBox="1"/>
          <p:nvPr/>
        </p:nvSpPr>
        <p:spPr>
          <a:xfrm>
            <a:off x="5415280" y="4789979"/>
            <a:ext cx="6096000" cy="1200329"/>
          </a:xfrm>
          <a:prstGeom prst="rect">
            <a:avLst/>
          </a:prstGeom>
          <a:noFill/>
        </p:spPr>
        <p:txBody>
          <a:bodyPr wrap="square" rtlCol="0">
            <a:spAutoFit/>
          </a:bodyPr>
          <a:lstStyle/>
          <a:p>
            <a:pPr algn="r"/>
            <a:r>
              <a:rPr lang="es-ES" sz="7200" dirty="0">
                <a:solidFill>
                  <a:schemeClr val="bg1"/>
                </a:solidFill>
              </a:rPr>
              <a:t>Gracias</a:t>
            </a:r>
          </a:p>
        </p:txBody>
      </p:sp>
    </p:spTree>
    <p:extLst>
      <p:ext uri="{BB962C8B-B14F-4D97-AF65-F5344CB8AC3E}">
        <p14:creationId xmlns:p14="http://schemas.microsoft.com/office/powerpoint/2010/main" val="171052633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1F558F2-E8CC-696A-A326-EAA95681CD38}"/>
              </a:ext>
            </a:extLst>
          </p:cNvPr>
          <p:cNvSpPr txBox="1"/>
          <p:nvPr/>
        </p:nvSpPr>
        <p:spPr>
          <a:xfrm>
            <a:off x="1051961" y="1183559"/>
            <a:ext cx="9127958" cy="523220"/>
          </a:xfrm>
          <a:prstGeom prst="rect">
            <a:avLst/>
          </a:prstGeom>
          <a:solidFill>
            <a:schemeClr val="accent6">
              <a:lumMod val="75000"/>
            </a:schemeClr>
          </a:solidFill>
          <a:ln w="57150">
            <a:solidFill>
              <a:srgbClr val="70AD47"/>
            </a:solidFill>
          </a:ln>
        </p:spPr>
        <p:txBody>
          <a:bodyPr wrap="square" rtlCol="0">
            <a:spAutoFit/>
          </a:bodyPr>
          <a:lstStyle/>
          <a:p>
            <a:r>
              <a:rPr lang="es-MX" sz="2800" b="1" dirty="0">
                <a:solidFill>
                  <a:schemeClr val="bg1"/>
                </a:solidFill>
              </a:rPr>
              <a:t>CONTENIDO </a:t>
            </a:r>
            <a:endParaRPr lang="es-GT" sz="2800" b="1" dirty="0">
              <a:solidFill>
                <a:schemeClr val="bg1"/>
              </a:solidFill>
            </a:endParaRPr>
          </a:p>
        </p:txBody>
      </p:sp>
      <p:sp>
        <p:nvSpPr>
          <p:cNvPr id="2" name="CuadroTexto 1">
            <a:extLst>
              <a:ext uri="{FF2B5EF4-FFF2-40B4-BE49-F238E27FC236}">
                <a16:creationId xmlns:a16="http://schemas.microsoft.com/office/drawing/2014/main" id="{DC1E825E-F585-065B-65AE-B21DE315067C}"/>
              </a:ext>
            </a:extLst>
          </p:cNvPr>
          <p:cNvSpPr txBox="1"/>
          <p:nvPr/>
        </p:nvSpPr>
        <p:spPr>
          <a:xfrm>
            <a:off x="1277057" y="2434191"/>
            <a:ext cx="4988832" cy="3913059"/>
          </a:xfrm>
          <a:prstGeom prst="rect">
            <a:avLst/>
          </a:prstGeom>
          <a:noFill/>
          <a:ln w="38100">
            <a:solidFill>
              <a:schemeClr val="bg1"/>
            </a:solidFill>
          </a:ln>
        </p:spPr>
        <p:txBody>
          <a:bodyPr wrap="square" rtlCol="0">
            <a:spAutoFit/>
          </a:bodyPr>
          <a:lstStyle/>
          <a:p>
            <a:pPr marL="457200" indent="-457200">
              <a:lnSpc>
                <a:spcPct val="150000"/>
              </a:lnSpc>
              <a:buFont typeface="+mj-lt"/>
              <a:buAutoNum type="arabicPeriod"/>
            </a:pPr>
            <a:r>
              <a:rPr lang="es-GT" sz="2400" dirty="0">
                <a:effectLst>
                  <a:outerShdw blurRad="38100" dist="38100" dir="2700000" algn="tl">
                    <a:srgbClr val="000000">
                      <a:alpha val="43137"/>
                    </a:srgbClr>
                  </a:outerShdw>
                </a:effectLst>
              </a:rPr>
              <a:t>Alcance del Programa EFI</a:t>
            </a:r>
          </a:p>
          <a:p>
            <a:pPr marL="457200" indent="-457200">
              <a:lnSpc>
                <a:spcPct val="150000"/>
              </a:lnSpc>
              <a:buFont typeface="+mj-lt"/>
              <a:buAutoNum type="arabicPeriod"/>
            </a:pPr>
            <a:r>
              <a:rPr lang="es-GT" sz="2400" dirty="0">
                <a:effectLst>
                  <a:outerShdw blurRad="38100" dist="38100" dir="2700000" algn="tl">
                    <a:srgbClr val="000000">
                      <a:alpha val="43137"/>
                    </a:srgbClr>
                  </a:outerShdw>
                </a:effectLst>
              </a:rPr>
              <a:t>Datos de contexto</a:t>
            </a:r>
          </a:p>
          <a:p>
            <a:pPr marL="457200" indent="-457200">
              <a:lnSpc>
                <a:spcPct val="150000"/>
              </a:lnSpc>
              <a:buFont typeface="+mj-lt"/>
              <a:buAutoNum type="arabicPeriod"/>
            </a:pPr>
            <a:r>
              <a:rPr lang="es-GT" sz="2400" dirty="0">
                <a:effectLst>
                  <a:outerShdw blurRad="38100" dist="38100" dir="2700000" algn="tl">
                    <a:srgbClr val="000000">
                      <a:alpha val="43137"/>
                    </a:srgbClr>
                  </a:outerShdw>
                </a:effectLst>
              </a:rPr>
              <a:t>Objetivo del Programa</a:t>
            </a:r>
          </a:p>
          <a:p>
            <a:pPr marL="457200" indent="-457200">
              <a:lnSpc>
                <a:spcPct val="150000"/>
              </a:lnSpc>
              <a:buFont typeface="+mj-lt"/>
              <a:buAutoNum type="arabicPeriod"/>
            </a:pPr>
            <a:r>
              <a:rPr lang="es-GT" sz="2400" dirty="0">
                <a:effectLst>
                  <a:outerShdw blurRad="38100" dist="38100" dir="2700000" algn="tl">
                    <a:srgbClr val="000000">
                      <a:alpha val="43137"/>
                    </a:srgbClr>
                  </a:outerShdw>
                </a:effectLst>
              </a:rPr>
              <a:t>Resultados esperados</a:t>
            </a:r>
          </a:p>
          <a:p>
            <a:pPr marL="457200" indent="-457200">
              <a:lnSpc>
                <a:spcPct val="150000"/>
              </a:lnSpc>
              <a:buFont typeface="+mj-lt"/>
              <a:buAutoNum type="arabicPeriod"/>
            </a:pPr>
            <a:r>
              <a:rPr lang="es-GT" sz="2400" dirty="0">
                <a:effectLst>
                  <a:outerShdw blurRad="38100" dist="38100" dir="2700000" algn="tl">
                    <a:srgbClr val="000000">
                      <a:alpha val="43137"/>
                    </a:srgbClr>
                  </a:outerShdw>
                </a:effectLst>
              </a:rPr>
              <a:t>Actividades</a:t>
            </a:r>
          </a:p>
          <a:p>
            <a:pPr marL="457200" indent="-457200">
              <a:lnSpc>
                <a:spcPct val="150000"/>
              </a:lnSpc>
              <a:buFont typeface="+mj-lt"/>
              <a:buAutoNum type="arabicPeriod"/>
            </a:pPr>
            <a:r>
              <a:rPr lang="es-GT" sz="2400" dirty="0">
                <a:effectLst>
                  <a:outerShdw blurRad="38100" dist="38100" dir="2700000" algn="tl">
                    <a:srgbClr val="000000">
                      <a:alpha val="43137"/>
                    </a:srgbClr>
                  </a:outerShdw>
                </a:effectLst>
              </a:rPr>
              <a:t>Aliados estratégicos</a:t>
            </a:r>
          </a:p>
          <a:p>
            <a:pPr marL="457200" indent="-457200">
              <a:lnSpc>
                <a:spcPct val="150000"/>
              </a:lnSpc>
              <a:buFont typeface="+mj-lt"/>
              <a:buAutoNum type="arabicPeriod"/>
            </a:pPr>
            <a:r>
              <a:rPr lang="es-GT" sz="2400" dirty="0">
                <a:effectLst>
                  <a:outerShdw blurRad="38100" dist="38100" dir="2700000" algn="tl">
                    <a:srgbClr val="000000">
                      <a:alpha val="43137"/>
                    </a:srgbClr>
                  </a:outerShdw>
                </a:effectLst>
              </a:rPr>
              <a:t>Actores claves del Ecosistema</a:t>
            </a:r>
          </a:p>
        </p:txBody>
      </p:sp>
    </p:spTree>
    <p:extLst>
      <p:ext uri="{BB962C8B-B14F-4D97-AF65-F5344CB8AC3E}">
        <p14:creationId xmlns:p14="http://schemas.microsoft.com/office/powerpoint/2010/main" val="142915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1F558F2-E8CC-696A-A326-EAA95681CD38}"/>
              </a:ext>
            </a:extLst>
          </p:cNvPr>
          <p:cNvSpPr txBox="1"/>
          <p:nvPr/>
        </p:nvSpPr>
        <p:spPr>
          <a:xfrm>
            <a:off x="1051961" y="1183559"/>
            <a:ext cx="9127958" cy="523220"/>
          </a:xfrm>
          <a:prstGeom prst="rect">
            <a:avLst/>
          </a:prstGeom>
          <a:solidFill>
            <a:schemeClr val="accent6">
              <a:lumMod val="75000"/>
            </a:schemeClr>
          </a:solidFill>
          <a:ln w="57150">
            <a:solidFill>
              <a:srgbClr val="70AD47"/>
            </a:solidFill>
          </a:ln>
        </p:spPr>
        <p:txBody>
          <a:bodyPr wrap="square" rtlCol="0">
            <a:spAutoFit/>
          </a:bodyPr>
          <a:lstStyle/>
          <a:p>
            <a:r>
              <a:rPr lang="es-MX" sz="2800" b="1" dirty="0">
                <a:solidFill>
                  <a:schemeClr val="bg1"/>
                </a:solidFill>
              </a:rPr>
              <a:t>1. ALCANCE DEL PROGRAMA</a:t>
            </a:r>
            <a:endParaRPr lang="es-GT" sz="2800" b="1" dirty="0">
              <a:solidFill>
                <a:schemeClr val="bg1"/>
              </a:solidFill>
            </a:endParaRPr>
          </a:p>
        </p:txBody>
      </p:sp>
      <p:pic>
        <p:nvPicPr>
          <p:cNvPr id="3" name="Picture 2" descr="El Departamento de Trabajo de EE. UU. renueva su colaboración en materia de  derechos laborales con los gobiernos de El Salvador, Guatemala y Honduras –  La Prensa de Minnesota">
            <a:extLst>
              <a:ext uri="{FF2B5EF4-FFF2-40B4-BE49-F238E27FC236}">
                <a16:creationId xmlns:a16="http://schemas.microsoft.com/office/drawing/2014/main" id="{2BF563E7-DDA9-A3F3-5F81-B69743CA67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5073" y="2241969"/>
            <a:ext cx="6516647" cy="3661526"/>
          </a:xfrm>
          <a:prstGeom prst="rect">
            <a:avLst/>
          </a:prstGeom>
          <a:solidFill>
            <a:schemeClr val="accent6">
              <a:lumMod val="75000"/>
            </a:schemeClr>
          </a:solidFill>
        </p:spPr>
      </p:pic>
      <p:sp>
        <p:nvSpPr>
          <p:cNvPr id="4" name="CuadroTexto 3">
            <a:extLst>
              <a:ext uri="{FF2B5EF4-FFF2-40B4-BE49-F238E27FC236}">
                <a16:creationId xmlns:a16="http://schemas.microsoft.com/office/drawing/2014/main" id="{3ADB75B0-C35C-2311-90A5-D8AD975CF0CE}"/>
              </a:ext>
            </a:extLst>
          </p:cNvPr>
          <p:cNvSpPr txBox="1"/>
          <p:nvPr/>
        </p:nvSpPr>
        <p:spPr>
          <a:xfrm>
            <a:off x="4539916" y="6037268"/>
            <a:ext cx="2582779" cy="461665"/>
          </a:xfrm>
          <a:prstGeom prst="rect">
            <a:avLst/>
          </a:prstGeom>
          <a:noFill/>
        </p:spPr>
        <p:txBody>
          <a:bodyPr wrap="square" rtlCol="0">
            <a:spAutoFit/>
          </a:bodyPr>
          <a:lstStyle/>
          <a:p>
            <a:r>
              <a:rPr lang="es-GT" sz="2400" b="1" dirty="0">
                <a:solidFill>
                  <a:schemeClr val="accent6">
                    <a:lumMod val="50000"/>
                  </a:schemeClr>
                </a:solidFill>
              </a:rPr>
              <a:t>De 2023 a 2025</a:t>
            </a:r>
          </a:p>
        </p:txBody>
      </p:sp>
    </p:spTree>
    <p:extLst>
      <p:ext uri="{BB962C8B-B14F-4D97-AF65-F5344CB8AC3E}">
        <p14:creationId xmlns:p14="http://schemas.microsoft.com/office/powerpoint/2010/main" val="182380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CC58F530-5BDC-AE29-E43F-40A6E336382C}"/>
              </a:ext>
            </a:extLst>
          </p:cNvPr>
          <p:cNvGraphicFramePr/>
          <p:nvPr>
            <p:extLst>
              <p:ext uri="{D42A27DB-BD31-4B8C-83A1-F6EECF244321}">
                <p14:modId xmlns:p14="http://schemas.microsoft.com/office/powerpoint/2010/main" val="1797037380"/>
              </p:ext>
            </p:extLst>
          </p:nvPr>
        </p:nvGraphicFramePr>
        <p:xfrm>
          <a:off x="5565790" y="1190659"/>
          <a:ext cx="7080456" cy="51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D7B35D9D-D255-F558-B1F8-29CCA1E1FAD2}"/>
              </a:ext>
            </a:extLst>
          </p:cNvPr>
          <p:cNvGrpSpPr/>
          <p:nvPr/>
        </p:nvGrpSpPr>
        <p:grpSpPr>
          <a:xfrm>
            <a:off x="668594" y="1291777"/>
            <a:ext cx="5178006" cy="4694030"/>
            <a:chOff x="1437792" y="1291777"/>
            <a:chExt cx="4408808" cy="4694030"/>
          </a:xfrm>
        </p:grpSpPr>
        <p:sp>
          <p:nvSpPr>
            <p:cNvPr id="3" name="Freeform: Shape 2">
              <a:extLst>
                <a:ext uri="{FF2B5EF4-FFF2-40B4-BE49-F238E27FC236}">
                  <a16:creationId xmlns:a16="http://schemas.microsoft.com/office/drawing/2014/main" id="{69230FEC-B6B3-6E42-5D56-409D90150728}"/>
                </a:ext>
              </a:extLst>
            </p:cNvPr>
            <p:cNvSpPr/>
            <p:nvPr/>
          </p:nvSpPr>
          <p:spPr>
            <a:xfrm>
              <a:off x="1437792" y="1291777"/>
              <a:ext cx="4091068" cy="371915"/>
            </a:xfrm>
            <a:custGeom>
              <a:avLst/>
              <a:gdLst>
                <a:gd name="connsiteX0" fmla="*/ 0 w 4091068"/>
                <a:gd name="connsiteY0" fmla="*/ 0 h 371915"/>
                <a:gd name="connsiteX1" fmla="*/ 4091068 w 4091068"/>
                <a:gd name="connsiteY1" fmla="*/ 0 h 371915"/>
                <a:gd name="connsiteX2" fmla="*/ 4091068 w 4091068"/>
                <a:gd name="connsiteY2" fmla="*/ 371915 h 371915"/>
                <a:gd name="connsiteX3" fmla="*/ 0 w 4091068"/>
                <a:gd name="connsiteY3" fmla="*/ 371915 h 371915"/>
                <a:gd name="connsiteX4" fmla="*/ 0 w 4091068"/>
                <a:gd name="connsiteY4" fmla="*/ 0 h 37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068" h="371915">
                  <a:moveTo>
                    <a:pt x="0" y="0"/>
                  </a:moveTo>
                  <a:lnTo>
                    <a:pt x="4091068" y="0"/>
                  </a:lnTo>
                  <a:lnTo>
                    <a:pt x="4091068" y="371915"/>
                  </a:lnTo>
                  <a:lnTo>
                    <a:pt x="0" y="37191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s-GT" kern="1200" dirty="0">
                  <a:solidFill>
                    <a:sysClr val="window" lastClr="FFFFFF">
                      <a:hueOff val="0"/>
                      <a:satOff val="0"/>
                      <a:lumOff val="0"/>
                      <a:alphaOff val="0"/>
                    </a:sysClr>
                  </a:solidFill>
                  <a:latin typeface="Century Gothic" panose="020B0502020202020204"/>
                  <a:ea typeface="+mn-ea"/>
                  <a:cs typeface="+mn-cs"/>
                </a:rPr>
                <a:t>AÑO 2022</a:t>
              </a:r>
            </a:p>
          </p:txBody>
        </p:sp>
        <p:sp>
          <p:nvSpPr>
            <p:cNvPr id="4" name="Arrow: Chevron 3">
              <a:extLst>
                <a:ext uri="{FF2B5EF4-FFF2-40B4-BE49-F238E27FC236}">
                  <a16:creationId xmlns:a16="http://schemas.microsoft.com/office/drawing/2014/main" id="{CC8C6217-879E-D4D7-CE79-9E9CB80A7267}"/>
                </a:ext>
              </a:extLst>
            </p:cNvPr>
            <p:cNvSpPr/>
            <p:nvPr/>
          </p:nvSpPr>
          <p:spPr>
            <a:xfrm>
              <a:off x="1437792" y="1663692"/>
              <a:ext cx="957310" cy="757605"/>
            </a:xfrm>
            <a:prstGeom prst="chevron">
              <a:avLst>
                <a:gd name="adj" fmla="val 70610"/>
              </a:avLst>
            </a:prstGeom>
            <a:solidFill>
              <a:srgbClr val="14967C">
                <a:hueOff val="0"/>
                <a:satOff val="0"/>
                <a:lumOff val="0"/>
                <a:alphaOff val="0"/>
              </a:srgbClr>
            </a:solidFill>
            <a:ln w="15875" cap="rnd" cmpd="sng" algn="ctr">
              <a:solidFill>
                <a:srgbClr val="14967C">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5" name="Arrow: Chevron 4">
              <a:extLst>
                <a:ext uri="{FF2B5EF4-FFF2-40B4-BE49-F238E27FC236}">
                  <a16:creationId xmlns:a16="http://schemas.microsoft.com/office/drawing/2014/main" id="{44C5B941-0BC4-ADE1-FC96-2874B0815A42}"/>
                </a:ext>
              </a:extLst>
            </p:cNvPr>
            <p:cNvSpPr/>
            <p:nvPr/>
          </p:nvSpPr>
          <p:spPr>
            <a:xfrm>
              <a:off x="2012814" y="1663692"/>
              <a:ext cx="957310" cy="757605"/>
            </a:xfrm>
            <a:prstGeom prst="chevron">
              <a:avLst>
                <a:gd name="adj" fmla="val 70610"/>
              </a:avLst>
            </a:prstGeom>
            <a:solidFill>
              <a:srgbClr val="14967C">
                <a:hueOff val="-185408"/>
                <a:satOff val="-343"/>
                <a:lumOff val="138"/>
                <a:alphaOff val="0"/>
              </a:srgbClr>
            </a:solidFill>
            <a:ln w="15875" cap="rnd" cmpd="sng" algn="ctr">
              <a:solidFill>
                <a:srgbClr val="14967C">
                  <a:hueOff val="-185408"/>
                  <a:satOff val="-343"/>
                  <a:lumOff val="138"/>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6" name="Arrow: Chevron 5">
              <a:extLst>
                <a:ext uri="{FF2B5EF4-FFF2-40B4-BE49-F238E27FC236}">
                  <a16:creationId xmlns:a16="http://schemas.microsoft.com/office/drawing/2014/main" id="{147C90F2-9684-FD62-84DE-AD11C11CFCBE}"/>
                </a:ext>
              </a:extLst>
            </p:cNvPr>
            <p:cNvSpPr/>
            <p:nvPr/>
          </p:nvSpPr>
          <p:spPr>
            <a:xfrm>
              <a:off x="2588291" y="1663692"/>
              <a:ext cx="957310" cy="757605"/>
            </a:xfrm>
            <a:prstGeom prst="chevron">
              <a:avLst>
                <a:gd name="adj" fmla="val 70610"/>
              </a:avLst>
            </a:prstGeom>
            <a:solidFill>
              <a:srgbClr val="14967C">
                <a:hueOff val="-370816"/>
                <a:satOff val="-686"/>
                <a:lumOff val="276"/>
                <a:alphaOff val="0"/>
              </a:srgbClr>
            </a:solidFill>
            <a:ln w="15875" cap="rnd" cmpd="sng" algn="ctr">
              <a:solidFill>
                <a:srgbClr val="14967C">
                  <a:hueOff val="-370816"/>
                  <a:satOff val="-686"/>
                  <a:lumOff val="276"/>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7" name="Arrow: Chevron 6">
              <a:extLst>
                <a:ext uri="{FF2B5EF4-FFF2-40B4-BE49-F238E27FC236}">
                  <a16:creationId xmlns:a16="http://schemas.microsoft.com/office/drawing/2014/main" id="{CFC8AA8A-3663-E622-AAA5-F7CEB14DC9EC}"/>
                </a:ext>
              </a:extLst>
            </p:cNvPr>
            <p:cNvSpPr/>
            <p:nvPr/>
          </p:nvSpPr>
          <p:spPr>
            <a:xfrm>
              <a:off x="3163314" y="1663692"/>
              <a:ext cx="957310" cy="757605"/>
            </a:xfrm>
            <a:prstGeom prst="chevron">
              <a:avLst>
                <a:gd name="adj" fmla="val 70610"/>
              </a:avLst>
            </a:prstGeom>
            <a:solidFill>
              <a:srgbClr val="14967C">
                <a:hueOff val="-556224"/>
                <a:satOff val="-1029"/>
                <a:lumOff val="414"/>
                <a:alphaOff val="0"/>
              </a:srgbClr>
            </a:solidFill>
            <a:ln w="15875" cap="rnd" cmpd="sng" algn="ctr">
              <a:solidFill>
                <a:srgbClr val="14967C">
                  <a:hueOff val="-556224"/>
                  <a:satOff val="-1029"/>
                  <a:lumOff val="414"/>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11">
              <a:extLst>
                <a:ext uri="{FF2B5EF4-FFF2-40B4-BE49-F238E27FC236}">
                  <a16:creationId xmlns:a16="http://schemas.microsoft.com/office/drawing/2014/main" id="{22582CAA-9D33-5B10-1D5F-0CB59B6A4A1C}"/>
                </a:ext>
              </a:extLst>
            </p:cNvPr>
            <p:cNvSpPr/>
            <p:nvPr/>
          </p:nvSpPr>
          <p:spPr>
            <a:xfrm>
              <a:off x="3738791" y="1663692"/>
              <a:ext cx="957310" cy="757605"/>
            </a:xfrm>
            <a:prstGeom prst="chevron">
              <a:avLst>
                <a:gd name="adj" fmla="val 70610"/>
              </a:avLst>
            </a:prstGeom>
            <a:solidFill>
              <a:srgbClr val="14967C">
                <a:hueOff val="-741631"/>
                <a:satOff val="-1372"/>
                <a:lumOff val="552"/>
                <a:alphaOff val="0"/>
              </a:srgbClr>
            </a:solidFill>
            <a:ln w="15875" cap="rnd" cmpd="sng" algn="ctr">
              <a:solidFill>
                <a:srgbClr val="14967C">
                  <a:hueOff val="-741631"/>
                  <a:satOff val="-1372"/>
                  <a:lumOff val="552"/>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4" name="Arrow: Chevron 13">
              <a:extLst>
                <a:ext uri="{FF2B5EF4-FFF2-40B4-BE49-F238E27FC236}">
                  <a16:creationId xmlns:a16="http://schemas.microsoft.com/office/drawing/2014/main" id="{F67B86A0-CC54-EA73-C17B-01BC9024084E}"/>
                </a:ext>
              </a:extLst>
            </p:cNvPr>
            <p:cNvSpPr/>
            <p:nvPr/>
          </p:nvSpPr>
          <p:spPr>
            <a:xfrm>
              <a:off x="4313813" y="1663692"/>
              <a:ext cx="957310" cy="757605"/>
            </a:xfrm>
            <a:prstGeom prst="chevron">
              <a:avLst>
                <a:gd name="adj" fmla="val 70610"/>
              </a:avLst>
            </a:prstGeom>
            <a:solidFill>
              <a:srgbClr val="14967C">
                <a:hueOff val="-927039"/>
                <a:satOff val="-1715"/>
                <a:lumOff val="689"/>
                <a:alphaOff val="0"/>
              </a:srgbClr>
            </a:solidFill>
            <a:ln w="15875" cap="rnd" cmpd="sng" algn="ctr">
              <a:solidFill>
                <a:srgbClr val="14967C">
                  <a:hueOff val="-927039"/>
                  <a:satOff val="-1715"/>
                  <a:lumOff val="689"/>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6" name="Arrow: Chevron 15">
              <a:extLst>
                <a:ext uri="{FF2B5EF4-FFF2-40B4-BE49-F238E27FC236}">
                  <a16:creationId xmlns:a16="http://schemas.microsoft.com/office/drawing/2014/main" id="{F1D74AE6-A2D5-4811-D14A-0BD782122CA5}"/>
                </a:ext>
              </a:extLst>
            </p:cNvPr>
            <p:cNvSpPr/>
            <p:nvPr/>
          </p:nvSpPr>
          <p:spPr>
            <a:xfrm>
              <a:off x="4889290" y="1663692"/>
              <a:ext cx="957310" cy="757605"/>
            </a:xfrm>
            <a:prstGeom prst="chevron">
              <a:avLst>
                <a:gd name="adj" fmla="val 70610"/>
              </a:avLst>
            </a:prstGeom>
            <a:solidFill>
              <a:srgbClr val="14967C">
                <a:hueOff val="-1112447"/>
                <a:satOff val="-2058"/>
                <a:lumOff val="827"/>
                <a:alphaOff val="0"/>
              </a:srgbClr>
            </a:solidFill>
            <a:ln w="15875" cap="rnd" cmpd="sng" algn="ctr">
              <a:solidFill>
                <a:srgbClr val="14967C">
                  <a:hueOff val="-1112447"/>
                  <a:satOff val="-2058"/>
                  <a:lumOff val="827"/>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7" name="Freeform: Shape 16">
              <a:extLst>
                <a:ext uri="{FF2B5EF4-FFF2-40B4-BE49-F238E27FC236}">
                  <a16:creationId xmlns:a16="http://schemas.microsoft.com/office/drawing/2014/main" id="{87EBAE89-B35C-06BA-07A6-7B91C724E792}"/>
                </a:ext>
              </a:extLst>
            </p:cNvPr>
            <p:cNvSpPr/>
            <p:nvPr/>
          </p:nvSpPr>
          <p:spPr>
            <a:xfrm>
              <a:off x="1473475" y="1763921"/>
              <a:ext cx="4144252" cy="606084"/>
            </a:xfrm>
            <a:custGeom>
              <a:avLst/>
              <a:gdLst>
                <a:gd name="connsiteX0" fmla="*/ 0 w 4144252"/>
                <a:gd name="connsiteY0" fmla="*/ 0 h 606084"/>
                <a:gd name="connsiteX1" fmla="*/ 4144252 w 4144252"/>
                <a:gd name="connsiteY1" fmla="*/ 0 h 606084"/>
                <a:gd name="connsiteX2" fmla="*/ 4144252 w 4144252"/>
                <a:gd name="connsiteY2" fmla="*/ 606084 h 606084"/>
                <a:gd name="connsiteX3" fmla="*/ 0 w 4144252"/>
                <a:gd name="connsiteY3" fmla="*/ 606084 h 606084"/>
                <a:gd name="connsiteX4" fmla="*/ 0 w 4144252"/>
                <a:gd name="connsiteY4" fmla="*/ 0 h 60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252" h="606084">
                  <a:moveTo>
                    <a:pt x="0" y="0"/>
                  </a:moveTo>
                  <a:lnTo>
                    <a:pt x="4144252" y="0"/>
                  </a:lnTo>
                  <a:lnTo>
                    <a:pt x="4144252" y="606084"/>
                  </a:lnTo>
                  <a:lnTo>
                    <a:pt x="0" y="606084"/>
                  </a:lnTo>
                  <a:lnTo>
                    <a:pt x="0" y="0"/>
                  </a:lnTo>
                  <a:close/>
                </a:path>
              </a:pathLst>
            </a:custGeom>
            <a:solidFill>
              <a:sysClr val="window" lastClr="FFFFFF">
                <a:hueOff val="0"/>
                <a:satOff val="0"/>
                <a:lumOff val="0"/>
                <a:alphaOff val="0"/>
              </a:sysClr>
            </a:solidFill>
            <a:ln w="15875" cap="rnd" cmpd="sng" algn="ctr">
              <a:solidFill>
                <a:srgbClr val="14967C">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s-GT" sz="1400" kern="1200" dirty="0">
                  <a:solidFill>
                    <a:sysClr val="windowText" lastClr="000000">
                      <a:hueOff val="0"/>
                      <a:satOff val="0"/>
                      <a:lumOff val="0"/>
                      <a:alphaOff val="0"/>
                    </a:sysClr>
                  </a:solidFill>
                  <a:latin typeface="Century Gothic" panose="020B0502020202020204"/>
                  <a:ea typeface="+mn-ea"/>
                  <a:cs typeface="+mn-cs"/>
                </a:rPr>
                <a:t>Población estimada: 17,602,431</a:t>
              </a:r>
            </a:p>
            <a:p>
              <a:pPr marL="0" lvl="0" indent="0" algn="l" defTabSz="533400">
                <a:lnSpc>
                  <a:spcPct val="90000"/>
                </a:lnSpc>
                <a:spcBef>
                  <a:spcPct val="0"/>
                </a:spcBef>
                <a:spcAft>
                  <a:spcPct val="35000"/>
                </a:spcAft>
                <a:buNone/>
              </a:pPr>
              <a:r>
                <a:rPr lang="es-GT" sz="1400" kern="1200" dirty="0">
                  <a:solidFill>
                    <a:sysClr val="windowText" lastClr="000000">
                      <a:hueOff val="0"/>
                      <a:satOff val="0"/>
                      <a:lumOff val="0"/>
                      <a:alphaOff val="0"/>
                    </a:sysClr>
                  </a:solidFill>
                  <a:latin typeface="Century Gothic" panose="020B0502020202020204"/>
                  <a:ea typeface="+mn-ea"/>
                  <a:cs typeface="+mn-cs"/>
                </a:rPr>
                <a:t>Población adulta estimada: 11,016,363</a:t>
              </a:r>
            </a:p>
          </p:txBody>
        </p:sp>
        <p:sp>
          <p:nvSpPr>
            <p:cNvPr id="18" name="Freeform: Shape 17">
              <a:extLst>
                <a:ext uri="{FF2B5EF4-FFF2-40B4-BE49-F238E27FC236}">
                  <a16:creationId xmlns:a16="http://schemas.microsoft.com/office/drawing/2014/main" id="{8C1B932F-9BBA-D86A-1D5B-EB048A80456B}"/>
                </a:ext>
              </a:extLst>
            </p:cNvPr>
            <p:cNvSpPr/>
            <p:nvPr/>
          </p:nvSpPr>
          <p:spPr>
            <a:xfrm>
              <a:off x="1437792" y="2479947"/>
              <a:ext cx="3950704" cy="371915"/>
            </a:xfrm>
            <a:custGeom>
              <a:avLst/>
              <a:gdLst>
                <a:gd name="connsiteX0" fmla="*/ 0 w 3950704"/>
                <a:gd name="connsiteY0" fmla="*/ 0 h 371915"/>
                <a:gd name="connsiteX1" fmla="*/ 3950704 w 3950704"/>
                <a:gd name="connsiteY1" fmla="*/ 0 h 371915"/>
                <a:gd name="connsiteX2" fmla="*/ 3950704 w 3950704"/>
                <a:gd name="connsiteY2" fmla="*/ 371915 h 371915"/>
                <a:gd name="connsiteX3" fmla="*/ 0 w 3950704"/>
                <a:gd name="connsiteY3" fmla="*/ 371915 h 371915"/>
                <a:gd name="connsiteX4" fmla="*/ 0 w 3950704"/>
                <a:gd name="connsiteY4" fmla="*/ 0 h 37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704" h="371915">
                  <a:moveTo>
                    <a:pt x="0" y="0"/>
                  </a:moveTo>
                  <a:lnTo>
                    <a:pt x="3950704" y="0"/>
                  </a:lnTo>
                  <a:lnTo>
                    <a:pt x="3950704" y="371915"/>
                  </a:lnTo>
                  <a:lnTo>
                    <a:pt x="0" y="37191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endParaRPr lang="es-GT" kern="1200" dirty="0">
                <a:solidFill>
                  <a:sysClr val="window" lastClr="FFFFFF">
                    <a:hueOff val="0"/>
                    <a:satOff val="0"/>
                    <a:lumOff val="0"/>
                    <a:alphaOff val="0"/>
                  </a:sysClr>
                </a:solidFill>
                <a:latin typeface="Century Gothic" panose="020B0502020202020204"/>
                <a:ea typeface="+mn-ea"/>
                <a:cs typeface="+mn-cs"/>
              </a:endParaRPr>
            </a:p>
          </p:txBody>
        </p:sp>
        <p:sp>
          <p:nvSpPr>
            <p:cNvPr id="19" name="Arrow: Chevron 18">
              <a:extLst>
                <a:ext uri="{FF2B5EF4-FFF2-40B4-BE49-F238E27FC236}">
                  <a16:creationId xmlns:a16="http://schemas.microsoft.com/office/drawing/2014/main" id="{E79B26A3-E7D1-008E-D3E1-2750622DE7EB}"/>
                </a:ext>
              </a:extLst>
            </p:cNvPr>
            <p:cNvSpPr/>
            <p:nvPr/>
          </p:nvSpPr>
          <p:spPr>
            <a:xfrm>
              <a:off x="1437792" y="2851862"/>
              <a:ext cx="957310" cy="757605"/>
            </a:xfrm>
            <a:prstGeom prst="chevron">
              <a:avLst>
                <a:gd name="adj" fmla="val 70610"/>
              </a:avLst>
            </a:prstGeom>
            <a:solidFill>
              <a:srgbClr val="14967C">
                <a:hueOff val="-1297855"/>
                <a:satOff val="-2402"/>
                <a:lumOff val="965"/>
                <a:alphaOff val="0"/>
              </a:srgbClr>
            </a:solidFill>
            <a:ln w="15875" cap="rnd" cmpd="sng" algn="ctr">
              <a:solidFill>
                <a:srgbClr val="14967C">
                  <a:hueOff val="-1297855"/>
                  <a:satOff val="-2402"/>
                  <a:lumOff val="965"/>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0" name="Arrow: Chevron 19">
              <a:extLst>
                <a:ext uri="{FF2B5EF4-FFF2-40B4-BE49-F238E27FC236}">
                  <a16:creationId xmlns:a16="http://schemas.microsoft.com/office/drawing/2014/main" id="{1CEF07F9-71B3-08D1-59B9-6F6BB5FDEC84}"/>
                </a:ext>
              </a:extLst>
            </p:cNvPr>
            <p:cNvSpPr/>
            <p:nvPr/>
          </p:nvSpPr>
          <p:spPr>
            <a:xfrm>
              <a:off x="2012814" y="2851862"/>
              <a:ext cx="957310" cy="757605"/>
            </a:xfrm>
            <a:prstGeom prst="chevron">
              <a:avLst>
                <a:gd name="adj" fmla="val 70610"/>
              </a:avLst>
            </a:prstGeom>
            <a:solidFill>
              <a:srgbClr val="14967C">
                <a:hueOff val="-1483263"/>
                <a:satOff val="-2745"/>
                <a:lumOff val="1103"/>
                <a:alphaOff val="0"/>
              </a:srgbClr>
            </a:solidFill>
            <a:ln w="15875" cap="rnd" cmpd="sng" algn="ctr">
              <a:solidFill>
                <a:srgbClr val="14967C">
                  <a:hueOff val="-1483263"/>
                  <a:satOff val="-2745"/>
                  <a:lumOff val="1103"/>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1" name="Arrow: Chevron 20">
              <a:extLst>
                <a:ext uri="{FF2B5EF4-FFF2-40B4-BE49-F238E27FC236}">
                  <a16:creationId xmlns:a16="http://schemas.microsoft.com/office/drawing/2014/main" id="{B154E23B-A6A7-F3D0-B1D6-1EE5C1B92421}"/>
                </a:ext>
              </a:extLst>
            </p:cNvPr>
            <p:cNvSpPr/>
            <p:nvPr/>
          </p:nvSpPr>
          <p:spPr>
            <a:xfrm>
              <a:off x="2588291" y="2851862"/>
              <a:ext cx="957310" cy="757605"/>
            </a:xfrm>
            <a:prstGeom prst="chevron">
              <a:avLst>
                <a:gd name="adj" fmla="val 70610"/>
              </a:avLst>
            </a:prstGeom>
            <a:solidFill>
              <a:srgbClr val="14967C">
                <a:hueOff val="-1668671"/>
                <a:satOff val="-3088"/>
                <a:lumOff val="1241"/>
                <a:alphaOff val="0"/>
              </a:srgbClr>
            </a:solidFill>
            <a:ln w="15875" cap="rnd" cmpd="sng" algn="ctr">
              <a:solidFill>
                <a:srgbClr val="14967C">
                  <a:hueOff val="-1668671"/>
                  <a:satOff val="-3088"/>
                  <a:lumOff val="1241"/>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21">
              <a:extLst>
                <a:ext uri="{FF2B5EF4-FFF2-40B4-BE49-F238E27FC236}">
                  <a16:creationId xmlns:a16="http://schemas.microsoft.com/office/drawing/2014/main" id="{C73CE73B-C270-CA21-6A4A-FD2D797CD40D}"/>
                </a:ext>
              </a:extLst>
            </p:cNvPr>
            <p:cNvSpPr/>
            <p:nvPr/>
          </p:nvSpPr>
          <p:spPr>
            <a:xfrm>
              <a:off x="3163314" y="2851862"/>
              <a:ext cx="957310" cy="757605"/>
            </a:xfrm>
            <a:prstGeom prst="chevron">
              <a:avLst>
                <a:gd name="adj" fmla="val 70610"/>
              </a:avLst>
            </a:prstGeom>
            <a:solidFill>
              <a:srgbClr val="14967C">
                <a:hueOff val="-1854079"/>
                <a:satOff val="-3431"/>
                <a:lumOff val="1379"/>
                <a:alphaOff val="0"/>
              </a:srgbClr>
            </a:solidFill>
            <a:ln w="15875" cap="rnd" cmpd="sng" algn="ctr">
              <a:solidFill>
                <a:srgbClr val="14967C">
                  <a:hueOff val="-1854079"/>
                  <a:satOff val="-3431"/>
                  <a:lumOff val="1379"/>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3" name="Arrow: Chevron 22">
              <a:extLst>
                <a:ext uri="{FF2B5EF4-FFF2-40B4-BE49-F238E27FC236}">
                  <a16:creationId xmlns:a16="http://schemas.microsoft.com/office/drawing/2014/main" id="{A7B49B79-4D65-8397-EBAB-47E63A388D3D}"/>
                </a:ext>
              </a:extLst>
            </p:cNvPr>
            <p:cNvSpPr/>
            <p:nvPr/>
          </p:nvSpPr>
          <p:spPr>
            <a:xfrm>
              <a:off x="3738791" y="2851862"/>
              <a:ext cx="957310" cy="757605"/>
            </a:xfrm>
            <a:prstGeom prst="chevron">
              <a:avLst>
                <a:gd name="adj" fmla="val 70610"/>
              </a:avLst>
            </a:prstGeom>
            <a:solidFill>
              <a:srgbClr val="14967C">
                <a:hueOff val="-2039487"/>
                <a:satOff val="-3774"/>
                <a:lumOff val="1517"/>
                <a:alphaOff val="0"/>
              </a:srgbClr>
            </a:solidFill>
            <a:ln w="15875" cap="rnd" cmpd="sng" algn="ctr">
              <a:solidFill>
                <a:srgbClr val="14967C">
                  <a:hueOff val="-2039487"/>
                  <a:satOff val="-3774"/>
                  <a:lumOff val="1517"/>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4" name="Arrow: Chevron 23">
              <a:extLst>
                <a:ext uri="{FF2B5EF4-FFF2-40B4-BE49-F238E27FC236}">
                  <a16:creationId xmlns:a16="http://schemas.microsoft.com/office/drawing/2014/main" id="{5F54D632-47F0-24CB-5615-96325F1625D5}"/>
                </a:ext>
              </a:extLst>
            </p:cNvPr>
            <p:cNvSpPr/>
            <p:nvPr/>
          </p:nvSpPr>
          <p:spPr>
            <a:xfrm>
              <a:off x="4313813" y="2851862"/>
              <a:ext cx="957310" cy="757605"/>
            </a:xfrm>
            <a:prstGeom prst="chevron">
              <a:avLst>
                <a:gd name="adj" fmla="val 70610"/>
              </a:avLst>
            </a:prstGeom>
            <a:solidFill>
              <a:srgbClr val="14967C">
                <a:hueOff val="-2224894"/>
                <a:satOff val="-4117"/>
                <a:lumOff val="1655"/>
                <a:alphaOff val="0"/>
              </a:srgbClr>
            </a:solidFill>
            <a:ln w="15875" cap="rnd" cmpd="sng" algn="ctr">
              <a:solidFill>
                <a:srgbClr val="14967C">
                  <a:hueOff val="-2224894"/>
                  <a:satOff val="-4117"/>
                  <a:lumOff val="1655"/>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5" name="Arrow: Chevron 24">
              <a:extLst>
                <a:ext uri="{FF2B5EF4-FFF2-40B4-BE49-F238E27FC236}">
                  <a16:creationId xmlns:a16="http://schemas.microsoft.com/office/drawing/2014/main" id="{E457C42D-5E86-7812-2B95-F84732FF8E2F}"/>
                </a:ext>
              </a:extLst>
            </p:cNvPr>
            <p:cNvSpPr/>
            <p:nvPr/>
          </p:nvSpPr>
          <p:spPr>
            <a:xfrm>
              <a:off x="4889290" y="2851862"/>
              <a:ext cx="957310" cy="757605"/>
            </a:xfrm>
            <a:prstGeom prst="chevron">
              <a:avLst>
                <a:gd name="adj" fmla="val 70610"/>
              </a:avLst>
            </a:prstGeom>
            <a:solidFill>
              <a:srgbClr val="14967C">
                <a:hueOff val="-2410302"/>
                <a:satOff val="-4460"/>
                <a:lumOff val="1793"/>
                <a:alphaOff val="0"/>
              </a:srgbClr>
            </a:solidFill>
            <a:ln w="15875" cap="rnd" cmpd="sng" algn="ctr">
              <a:solidFill>
                <a:srgbClr val="14967C">
                  <a:hueOff val="-2410302"/>
                  <a:satOff val="-4460"/>
                  <a:lumOff val="1793"/>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6" name="Freeform: Shape 25">
              <a:extLst>
                <a:ext uri="{FF2B5EF4-FFF2-40B4-BE49-F238E27FC236}">
                  <a16:creationId xmlns:a16="http://schemas.microsoft.com/office/drawing/2014/main" id="{2A293DAB-07C1-CDFD-8D6F-28804158BD82}"/>
                </a:ext>
              </a:extLst>
            </p:cNvPr>
            <p:cNvSpPr/>
            <p:nvPr/>
          </p:nvSpPr>
          <p:spPr>
            <a:xfrm>
              <a:off x="1446619" y="2950405"/>
              <a:ext cx="4144252" cy="606084"/>
            </a:xfrm>
            <a:custGeom>
              <a:avLst/>
              <a:gdLst>
                <a:gd name="connsiteX0" fmla="*/ 0 w 4144252"/>
                <a:gd name="connsiteY0" fmla="*/ 0 h 606084"/>
                <a:gd name="connsiteX1" fmla="*/ 4144252 w 4144252"/>
                <a:gd name="connsiteY1" fmla="*/ 0 h 606084"/>
                <a:gd name="connsiteX2" fmla="*/ 4144252 w 4144252"/>
                <a:gd name="connsiteY2" fmla="*/ 606084 h 606084"/>
                <a:gd name="connsiteX3" fmla="*/ 0 w 4144252"/>
                <a:gd name="connsiteY3" fmla="*/ 606084 h 606084"/>
                <a:gd name="connsiteX4" fmla="*/ 0 w 4144252"/>
                <a:gd name="connsiteY4" fmla="*/ 0 h 60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252" h="606084">
                  <a:moveTo>
                    <a:pt x="0" y="0"/>
                  </a:moveTo>
                  <a:lnTo>
                    <a:pt x="4144252" y="0"/>
                  </a:lnTo>
                  <a:lnTo>
                    <a:pt x="4144252" y="606084"/>
                  </a:lnTo>
                  <a:lnTo>
                    <a:pt x="0" y="606084"/>
                  </a:lnTo>
                  <a:lnTo>
                    <a:pt x="0" y="0"/>
                  </a:lnTo>
                  <a:close/>
                </a:path>
              </a:pathLst>
            </a:custGeom>
            <a:solidFill>
              <a:sysClr val="window" lastClr="FFFFFF">
                <a:hueOff val="0"/>
                <a:satOff val="0"/>
                <a:lumOff val="0"/>
                <a:alphaOff val="0"/>
              </a:sysClr>
            </a:solidFill>
            <a:ln w="15875" cap="rnd" cmpd="sng" algn="ctr">
              <a:solidFill>
                <a:srgbClr val="14967C">
                  <a:hueOff val="-1668671"/>
                  <a:satOff val="-3088"/>
                  <a:lumOff val="1241"/>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s-GT" sz="1400" kern="1200" dirty="0">
                  <a:solidFill>
                    <a:sysClr val="windowText" lastClr="000000">
                      <a:hueOff val="0"/>
                      <a:satOff val="0"/>
                      <a:lumOff val="0"/>
                      <a:alphaOff val="0"/>
                    </a:sysClr>
                  </a:solidFill>
                  <a:latin typeface="Century Gothic" panose="020B0502020202020204"/>
                  <a:ea typeface="+mn-ea"/>
                  <a:cs typeface="+mn-cs"/>
                </a:rPr>
                <a:t>Mujeres adultas 5,716,188</a:t>
              </a:r>
            </a:p>
            <a:p>
              <a:pPr marL="0" lvl="0" indent="0" algn="l" defTabSz="533400">
                <a:lnSpc>
                  <a:spcPct val="90000"/>
                </a:lnSpc>
                <a:spcBef>
                  <a:spcPct val="0"/>
                </a:spcBef>
                <a:spcAft>
                  <a:spcPct val="35000"/>
                </a:spcAft>
                <a:buNone/>
              </a:pPr>
              <a:r>
                <a:rPr lang="es-GT" sz="1400" kern="1200" dirty="0">
                  <a:solidFill>
                    <a:sysClr val="windowText" lastClr="000000">
                      <a:hueOff val="0"/>
                      <a:satOff val="0"/>
                      <a:lumOff val="0"/>
                      <a:alphaOff val="0"/>
                    </a:sysClr>
                  </a:solidFill>
                  <a:latin typeface="Century Gothic" panose="020B0502020202020204"/>
                  <a:ea typeface="+mn-ea"/>
                  <a:cs typeface="+mn-cs"/>
                </a:rPr>
                <a:t>Hombres adultos: </a:t>
              </a:r>
              <a:r>
                <a:rPr lang="es-GT" sz="1400" dirty="0">
                  <a:solidFill>
                    <a:sysClr val="windowText" lastClr="000000">
                      <a:hueOff val="0"/>
                      <a:satOff val="0"/>
                      <a:lumOff val="0"/>
                      <a:alphaOff val="0"/>
                    </a:sysClr>
                  </a:solidFill>
                  <a:latin typeface="Century Gothic" panose="020B0502020202020204"/>
                </a:rPr>
                <a:t>5,300,175</a:t>
              </a:r>
              <a:r>
                <a:rPr lang="es-GT" sz="1400" kern="1200" dirty="0">
                  <a:solidFill>
                    <a:sysClr val="windowText" lastClr="000000">
                      <a:hueOff val="0"/>
                      <a:satOff val="0"/>
                      <a:lumOff val="0"/>
                      <a:alphaOff val="0"/>
                    </a:sysClr>
                  </a:solidFill>
                  <a:latin typeface="Century Gothic" panose="020B0502020202020204"/>
                  <a:ea typeface="+mn-ea"/>
                  <a:cs typeface="+mn-cs"/>
                </a:rPr>
                <a:t> </a:t>
              </a:r>
            </a:p>
          </p:txBody>
        </p:sp>
        <p:sp>
          <p:nvSpPr>
            <p:cNvPr id="27" name="Freeform: Shape 26">
              <a:extLst>
                <a:ext uri="{FF2B5EF4-FFF2-40B4-BE49-F238E27FC236}">
                  <a16:creationId xmlns:a16="http://schemas.microsoft.com/office/drawing/2014/main" id="{C5BB1613-F6B8-C666-8007-CDFA780AFDF7}"/>
                </a:ext>
              </a:extLst>
            </p:cNvPr>
            <p:cNvSpPr/>
            <p:nvPr/>
          </p:nvSpPr>
          <p:spPr>
            <a:xfrm>
              <a:off x="1437792" y="3668117"/>
              <a:ext cx="4091068" cy="371915"/>
            </a:xfrm>
            <a:custGeom>
              <a:avLst/>
              <a:gdLst>
                <a:gd name="connsiteX0" fmla="*/ 0 w 4091068"/>
                <a:gd name="connsiteY0" fmla="*/ 0 h 371915"/>
                <a:gd name="connsiteX1" fmla="*/ 4091068 w 4091068"/>
                <a:gd name="connsiteY1" fmla="*/ 0 h 371915"/>
                <a:gd name="connsiteX2" fmla="*/ 4091068 w 4091068"/>
                <a:gd name="connsiteY2" fmla="*/ 371915 h 371915"/>
                <a:gd name="connsiteX3" fmla="*/ 0 w 4091068"/>
                <a:gd name="connsiteY3" fmla="*/ 371915 h 371915"/>
                <a:gd name="connsiteX4" fmla="*/ 0 w 4091068"/>
                <a:gd name="connsiteY4" fmla="*/ 0 h 37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068" h="371915">
                  <a:moveTo>
                    <a:pt x="0" y="0"/>
                  </a:moveTo>
                  <a:lnTo>
                    <a:pt x="4091068" y="0"/>
                  </a:lnTo>
                  <a:lnTo>
                    <a:pt x="4091068" y="371915"/>
                  </a:lnTo>
                  <a:lnTo>
                    <a:pt x="0" y="37191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endParaRPr lang="es-GT" kern="1200" dirty="0">
                <a:solidFill>
                  <a:sysClr val="window" lastClr="FFFFFF">
                    <a:hueOff val="0"/>
                    <a:satOff val="0"/>
                    <a:lumOff val="0"/>
                    <a:alphaOff val="0"/>
                  </a:sysClr>
                </a:solidFill>
                <a:latin typeface="Century Gothic" panose="020B0502020202020204"/>
                <a:ea typeface="+mn-ea"/>
                <a:cs typeface="+mn-cs"/>
              </a:endParaRPr>
            </a:p>
          </p:txBody>
        </p:sp>
        <p:sp>
          <p:nvSpPr>
            <p:cNvPr id="28" name="Arrow: Chevron 27">
              <a:extLst>
                <a:ext uri="{FF2B5EF4-FFF2-40B4-BE49-F238E27FC236}">
                  <a16:creationId xmlns:a16="http://schemas.microsoft.com/office/drawing/2014/main" id="{EE6F4A40-E421-25C1-28D8-4ED0D35B9EEE}"/>
                </a:ext>
              </a:extLst>
            </p:cNvPr>
            <p:cNvSpPr/>
            <p:nvPr/>
          </p:nvSpPr>
          <p:spPr>
            <a:xfrm>
              <a:off x="1437792" y="4040032"/>
              <a:ext cx="957310" cy="757605"/>
            </a:xfrm>
            <a:prstGeom prst="chevron">
              <a:avLst>
                <a:gd name="adj" fmla="val 70610"/>
              </a:avLst>
            </a:prstGeom>
            <a:solidFill>
              <a:srgbClr val="14967C">
                <a:hueOff val="-2595710"/>
                <a:satOff val="-4803"/>
                <a:lumOff val="1930"/>
                <a:alphaOff val="0"/>
              </a:srgbClr>
            </a:solidFill>
            <a:ln w="15875" cap="rnd" cmpd="sng" algn="ctr">
              <a:solidFill>
                <a:srgbClr val="14967C">
                  <a:hueOff val="-2595710"/>
                  <a:satOff val="-4803"/>
                  <a:lumOff val="193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9" name="Arrow: Chevron 28">
              <a:extLst>
                <a:ext uri="{FF2B5EF4-FFF2-40B4-BE49-F238E27FC236}">
                  <a16:creationId xmlns:a16="http://schemas.microsoft.com/office/drawing/2014/main" id="{DE694740-855F-64A8-35AC-EAFBC2B40BDA}"/>
                </a:ext>
              </a:extLst>
            </p:cNvPr>
            <p:cNvSpPr/>
            <p:nvPr/>
          </p:nvSpPr>
          <p:spPr>
            <a:xfrm>
              <a:off x="2012814" y="4040032"/>
              <a:ext cx="957310" cy="757605"/>
            </a:xfrm>
            <a:prstGeom prst="chevron">
              <a:avLst>
                <a:gd name="adj" fmla="val 70610"/>
              </a:avLst>
            </a:prstGeom>
            <a:solidFill>
              <a:srgbClr val="14967C">
                <a:hueOff val="-2781118"/>
                <a:satOff val="-5146"/>
                <a:lumOff val="2068"/>
                <a:alphaOff val="0"/>
              </a:srgbClr>
            </a:solidFill>
            <a:ln w="15875" cap="rnd" cmpd="sng" algn="ctr">
              <a:solidFill>
                <a:srgbClr val="14967C">
                  <a:hueOff val="-2781118"/>
                  <a:satOff val="-5146"/>
                  <a:lumOff val="2068"/>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0" name="Arrow: Chevron 29">
              <a:extLst>
                <a:ext uri="{FF2B5EF4-FFF2-40B4-BE49-F238E27FC236}">
                  <a16:creationId xmlns:a16="http://schemas.microsoft.com/office/drawing/2014/main" id="{321879E6-E111-0F0C-5E96-60F9D0076833}"/>
                </a:ext>
              </a:extLst>
            </p:cNvPr>
            <p:cNvSpPr/>
            <p:nvPr/>
          </p:nvSpPr>
          <p:spPr>
            <a:xfrm>
              <a:off x="2588291" y="4040032"/>
              <a:ext cx="957310" cy="757605"/>
            </a:xfrm>
            <a:prstGeom prst="chevron">
              <a:avLst>
                <a:gd name="adj" fmla="val 70610"/>
              </a:avLst>
            </a:prstGeom>
            <a:solidFill>
              <a:srgbClr val="14967C">
                <a:hueOff val="-2966526"/>
                <a:satOff val="-5489"/>
                <a:lumOff val="2206"/>
                <a:alphaOff val="0"/>
              </a:srgbClr>
            </a:solidFill>
            <a:ln w="15875" cap="rnd" cmpd="sng" algn="ctr">
              <a:solidFill>
                <a:srgbClr val="14967C">
                  <a:hueOff val="-2966526"/>
                  <a:satOff val="-5489"/>
                  <a:lumOff val="2206"/>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1" name="Arrow: Chevron 30">
              <a:extLst>
                <a:ext uri="{FF2B5EF4-FFF2-40B4-BE49-F238E27FC236}">
                  <a16:creationId xmlns:a16="http://schemas.microsoft.com/office/drawing/2014/main" id="{C16664E8-3D3E-D6A8-7A9C-35B00A4DF6C3}"/>
                </a:ext>
              </a:extLst>
            </p:cNvPr>
            <p:cNvSpPr/>
            <p:nvPr/>
          </p:nvSpPr>
          <p:spPr>
            <a:xfrm>
              <a:off x="3163314" y="4040032"/>
              <a:ext cx="957310" cy="757605"/>
            </a:xfrm>
            <a:prstGeom prst="chevron">
              <a:avLst>
                <a:gd name="adj" fmla="val 70610"/>
              </a:avLst>
            </a:prstGeom>
            <a:solidFill>
              <a:srgbClr val="14967C">
                <a:hueOff val="-3151934"/>
                <a:satOff val="-5832"/>
                <a:lumOff val="2344"/>
                <a:alphaOff val="0"/>
              </a:srgbClr>
            </a:solidFill>
            <a:ln w="15875" cap="rnd" cmpd="sng" algn="ctr">
              <a:solidFill>
                <a:srgbClr val="14967C">
                  <a:hueOff val="-3151934"/>
                  <a:satOff val="-5832"/>
                  <a:lumOff val="2344"/>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2" name="Arrow: Chevron 31">
              <a:extLst>
                <a:ext uri="{FF2B5EF4-FFF2-40B4-BE49-F238E27FC236}">
                  <a16:creationId xmlns:a16="http://schemas.microsoft.com/office/drawing/2014/main" id="{AC56E267-408B-29C7-9997-54D881EEE64F}"/>
                </a:ext>
              </a:extLst>
            </p:cNvPr>
            <p:cNvSpPr/>
            <p:nvPr/>
          </p:nvSpPr>
          <p:spPr>
            <a:xfrm>
              <a:off x="3738791" y="4040032"/>
              <a:ext cx="957310" cy="757605"/>
            </a:xfrm>
            <a:prstGeom prst="chevron">
              <a:avLst>
                <a:gd name="adj" fmla="val 70610"/>
              </a:avLst>
            </a:prstGeom>
            <a:solidFill>
              <a:srgbClr val="14967C">
                <a:hueOff val="-3337342"/>
                <a:satOff val="-6175"/>
                <a:lumOff val="2482"/>
                <a:alphaOff val="0"/>
              </a:srgbClr>
            </a:solidFill>
            <a:ln w="15875" cap="rnd" cmpd="sng" algn="ctr">
              <a:solidFill>
                <a:srgbClr val="14967C">
                  <a:hueOff val="-3337342"/>
                  <a:satOff val="-6175"/>
                  <a:lumOff val="2482"/>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3" name="Arrow: Chevron 32">
              <a:extLst>
                <a:ext uri="{FF2B5EF4-FFF2-40B4-BE49-F238E27FC236}">
                  <a16:creationId xmlns:a16="http://schemas.microsoft.com/office/drawing/2014/main" id="{B4E3576F-CB73-EC45-5E5A-BA3A4CDF6B23}"/>
                </a:ext>
              </a:extLst>
            </p:cNvPr>
            <p:cNvSpPr/>
            <p:nvPr/>
          </p:nvSpPr>
          <p:spPr>
            <a:xfrm>
              <a:off x="4313813" y="4040032"/>
              <a:ext cx="957310" cy="757605"/>
            </a:xfrm>
            <a:prstGeom prst="chevron">
              <a:avLst>
                <a:gd name="adj" fmla="val 70610"/>
              </a:avLst>
            </a:prstGeom>
            <a:solidFill>
              <a:srgbClr val="14967C">
                <a:hueOff val="-3522749"/>
                <a:satOff val="-6518"/>
                <a:lumOff val="2620"/>
                <a:alphaOff val="0"/>
              </a:srgbClr>
            </a:solidFill>
            <a:ln w="15875" cap="rnd" cmpd="sng" algn="ctr">
              <a:solidFill>
                <a:srgbClr val="14967C">
                  <a:hueOff val="-3522749"/>
                  <a:satOff val="-6518"/>
                  <a:lumOff val="262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4" name="Arrow: Chevron 33">
              <a:extLst>
                <a:ext uri="{FF2B5EF4-FFF2-40B4-BE49-F238E27FC236}">
                  <a16:creationId xmlns:a16="http://schemas.microsoft.com/office/drawing/2014/main" id="{BB7EA58C-4491-D151-FB93-C7A2527B0A67}"/>
                </a:ext>
              </a:extLst>
            </p:cNvPr>
            <p:cNvSpPr/>
            <p:nvPr/>
          </p:nvSpPr>
          <p:spPr>
            <a:xfrm>
              <a:off x="4889290" y="4040032"/>
              <a:ext cx="957310" cy="757605"/>
            </a:xfrm>
            <a:prstGeom prst="chevron">
              <a:avLst>
                <a:gd name="adj" fmla="val 70610"/>
              </a:avLst>
            </a:prstGeom>
            <a:solidFill>
              <a:srgbClr val="14967C">
                <a:hueOff val="-3708157"/>
                <a:satOff val="-6861"/>
                <a:lumOff val="2758"/>
                <a:alphaOff val="0"/>
              </a:srgbClr>
            </a:solidFill>
            <a:ln w="15875" cap="rnd" cmpd="sng" algn="ctr">
              <a:solidFill>
                <a:srgbClr val="14967C">
                  <a:hueOff val="-3708157"/>
                  <a:satOff val="-6861"/>
                  <a:lumOff val="2758"/>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5" name="Freeform: Shape 34">
              <a:extLst>
                <a:ext uri="{FF2B5EF4-FFF2-40B4-BE49-F238E27FC236}">
                  <a16:creationId xmlns:a16="http://schemas.microsoft.com/office/drawing/2014/main" id="{C62FAAFC-34D5-4DAF-EA6B-136126A97DFC}"/>
                </a:ext>
              </a:extLst>
            </p:cNvPr>
            <p:cNvSpPr/>
            <p:nvPr/>
          </p:nvSpPr>
          <p:spPr>
            <a:xfrm>
              <a:off x="1437792" y="4115792"/>
              <a:ext cx="4144252" cy="606084"/>
            </a:xfrm>
            <a:custGeom>
              <a:avLst/>
              <a:gdLst>
                <a:gd name="connsiteX0" fmla="*/ 0 w 4144252"/>
                <a:gd name="connsiteY0" fmla="*/ 0 h 606084"/>
                <a:gd name="connsiteX1" fmla="*/ 4144252 w 4144252"/>
                <a:gd name="connsiteY1" fmla="*/ 0 h 606084"/>
                <a:gd name="connsiteX2" fmla="*/ 4144252 w 4144252"/>
                <a:gd name="connsiteY2" fmla="*/ 606084 h 606084"/>
                <a:gd name="connsiteX3" fmla="*/ 0 w 4144252"/>
                <a:gd name="connsiteY3" fmla="*/ 606084 h 606084"/>
                <a:gd name="connsiteX4" fmla="*/ 0 w 4144252"/>
                <a:gd name="connsiteY4" fmla="*/ 0 h 60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252" h="606084">
                  <a:moveTo>
                    <a:pt x="0" y="0"/>
                  </a:moveTo>
                  <a:lnTo>
                    <a:pt x="4144252" y="0"/>
                  </a:lnTo>
                  <a:lnTo>
                    <a:pt x="4144252" y="606084"/>
                  </a:lnTo>
                  <a:lnTo>
                    <a:pt x="0" y="606084"/>
                  </a:lnTo>
                  <a:lnTo>
                    <a:pt x="0" y="0"/>
                  </a:lnTo>
                  <a:close/>
                </a:path>
              </a:pathLst>
            </a:custGeom>
            <a:solidFill>
              <a:sysClr val="window" lastClr="FFFFFF">
                <a:hueOff val="0"/>
                <a:satOff val="0"/>
                <a:lumOff val="0"/>
                <a:alphaOff val="0"/>
              </a:sysClr>
            </a:solidFill>
            <a:ln w="15875" cap="rnd" cmpd="sng" algn="ctr">
              <a:solidFill>
                <a:srgbClr val="14967C">
                  <a:hueOff val="-3337342"/>
                  <a:satOff val="-6175"/>
                  <a:lumOff val="2482"/>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s-GT" sz="1400" kern="1200" dirty="0">
                  <a:solidFill>
                    <a:sysClr val="windowText" lastClr="000000">
                      <a:hueOff val="0"/>
                      <a:satOff val="0"/>
                      <a:lumOff val="0"/>
                      <a:alphaOff val="0"/>
                    </a:sysClr>
                  </a:solidFill>
                  <a:latin typeface="Century Gothic" panose="020B0502020202020204"/>
                  <a:ea typeface="+mn-ea"/>
                  <a:cs typeface="+mn-cs"/>
                </a:rPr>
                <a:t>Cuentas de depósito por cada 10,00 adultos: 13,692</a:t>
              </a:r>
            </a:p>
            <a:p>
              <a:pPr marL="0" lvl="0" indent="0" algn="l" defTabSz="533400">
                <a:lnSpc>
                  <a:spcPct val="90000"/>
                </a:lnSpc>
                <a:spcBef>
                  <a:spcPct val="0"/>
                </a:spcBef>
                <a:spcAft>
                  <a:spcPct val="35000"/>
                </a:spcAft>
                <a:buNone/>
              </a:pPr>
              <a:r>
                <a:rPr lang="es-GT" sz="1400" kern="1200" dirty="0">
                  <a:solidFill>
                    <a:sysClr val="windowText" lastClr="000000">
                      <a:hueOff val="0"/>
                      <a:satOff val="0"/>
                      <a:lumOff val="0"/>
                      <a:alphaOff val="0"/>
                    </a:sysClr>
                  </a:solidFill>
                  <a:latin typeface="Century Gothic" panose="020B0502020202020204"/>
                  <a:ea typeface="+mn-ea"/>
                  <a:cs typeface="+mn-cs"/>
                </a:rPr>
                <a:t>Total: 15,083,979</a:t>
              </a:r>
            </a:p>
          </p:txBody>
        </p:sp>
        <p:sp>
          <p:nvSpPr>
            <p:cNvPr id="36" name="Freeform: Shape 35">
              <a:extLst>
                <a:ext uri="{FF2B5EF4-FFF2-40B4-BE49-F238E27FC236}">
                  <a16:creationId xmlns:a16="http://schemas.microsoft.com/office/drawing/2014/main" id="{66AF525A-323D-9693-CAC0-3C6430EE63D3}"/>
                </a:ext>
              </a:extLst>
            </p:cNvPr>
            <p:cNvSpPr/>
            <p:nvPr/>
          </p:nvSpPr>
          <p:spPr>
            <a:xfrm>
              <a:off x="1437792" y="4856286"/>
              <a:ext cx="4091068" cy="371915"/>
            </a:xfrm>
            <a:custGeom>
              <a:avLst/>
              <a:gdLst>
                <a:gd name="connsiteX0" fmla="*/ 0 w 4091068"/>
                <a:gd name="connsiteY0" fmla="*/ 0 h 371915"/>
                <a:gd name="connsiteX1" fmla="*/ 4091068 w 4091068"/>
                <a:gd name="connsiteY1" fmla="*/ 0 h 371915"/>
                <a:gd name="connsiteX2" fmla="*/ 4091068 w 4091068"/>
                <a:gd name="connsiteY2" fmla="*/ 371915 h 371915"/>
                <a:gd name="connsiteX3" fmla="*/ 0 w 4091068"/>
                <a:gd name="connsiteY3" fmla="*/ 371915 h 371915"/>
                <a:gd name="connsiteX4" fmla="*/ 0 w 4091068"/>
                <a:gd name="connsiteY4" fmla="*/ 0 h 37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068" h="371915">
                  <a:moveTo>
                    <a:pt x="0" y="0"/>
                  </a:moveTo>
                  <a:lnTo>
                    <a:pt x="4091068" y="0"/>
                  </a:lnTo>
                  <a:lnTo>
                    <a:pt x="4091068" y="371915"/>
                  </a:lnTo>
                  <a:lnTo>
                    <a:pt x="0" y="37191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endParaRPr lang="es-GT" kern="1200" dirty="0">
                <a:solidFill>
                  <a:sysClr val="window" lastClr="FFFFFF">
                    <a:hueOff val="0"/>
                    <a:satOff val="0"/>
                    <a:lumOff val="0"/>
                    <a:alphaOff val="0"/>
                  </a:sysClr>
                </a:solidFill>
                <a:latin typeface="Century Gothic" panose="020B0502020202020204"/>
                <a:ea typeface="+mn-ea"/>
                <a:cs typeface="+mn-cs"/>
              </a:endParaRPr>
            </a:p>
          </p:txBody>
        </p:sp>
        <p:sp>
          <p:nvSpPr>
            <p:cNvPr id="37" name="Arrow: Chevron 36">
              <a:extLst>
                <a:ext uri="{FF2B5EF4-FFF2-40B4-BE49-F238E27FC236}">
                  <a16:creationId xmlns:a16="http://schemas.microsoft.com/office/drawing/2014/main" id="{FF04D010-AD59-7D44-3578-1C0DC473CA9F}"/>
                </a:ext>
              </a:extLst>
            </p:cNvPr>
            <p:cNvSpPr/>
            <p:nvPr/>
          </p:nvSpPr>
          <p:spPr>
            <a:xfrm>
              <a:off x="1437792" y="5228202"/>
              <a:ext cx="957310" cy="757605"/>
            </a:xfrm>
            <a:prstGeom prst="chevron">
              <a:avLst>
                <a:gd name="adj" fmla="val 70610"/>
              </a:avLst>
            </a:prstGeom>
            <a:solidFill>
              <a:srgbClr val="14967C">
                <a:hueOff val="-3893565"/>
                <a:satOff val="-7205"/>
                <a:lumOff val="2896"/>
                <a:alphaOff val="0"/>
              </a:srgbClr>
            </a:solidFill>
            <a:ln w="15875" cap="rnd" cmpd="sng" algn="ctr">
              <a:solidFill>
                <a:srgbClr val="14967C">
                  <a:hueOff val="-3893565"/>
                  <a:satOff val="-7205"/>
                  <a:lumOff val="2896"/>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8" name="Arrow: Chevron 37">
              <a:extLst>
                <a:ext uri="{FF2B5EF4-FFF2-40B4-BE49-F238E27FC236}">
                  <a16:creationId xmlns:a16="http://schemas.microsoft.com/office/drawing/2014/main" id="{CC21C615-1C93-211A-424E-FBBF2CB7A653}"/>
                </a:ext>
              </a:extLst>
            </p:cNvPr>
            <p:cNvSpPr/>
            <p:nvPr/>
          </p:nvSpPr>
          <p:spPr>
            <a:xfrm>
              <a:off x="2012814" y="5228202"/>
              <a:ext cx="957310" cy="757605"/>
            </a:xfrm>
            <a:prstGeom prst="chevron">
              <a:avLst>
                <a:gd name="adj" fmla="val 70610"/>
              </a:avLst>
            </a:prstGeom>
            <a:solidFill>
              <a:srgbClr val="14967C">
                <a:hueOff val="-4078973"/>
                <a:satOff val="-7548"/>
                <a:lumOff val="3034"/>
                <a:alphaOff val="0"/>
              </a:srgbClr>
            </a:solidFill>
            <a:ln w="15875" cap="rnd" cmpd="sng" algn="ctr">
              <a:solidFill>
                <a:srgbClr val="14967C">
                  <a:hueOff val="-4078973"/>
                  <a:satOff val="-7548"/>
                  <a:lumOff val="3034"/>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9" name="Arrow: Chevron 38">
              <a:extLst>
                <a:ext uri="{FF2B5EF4-FFF2-40B4-BE49-F238E27FC236}">
                  <a16:creationId xmlns:a16="http://schemas.microsoft.com/office/drawing/2014/main" id="{6824AFBD-F323-7A54-91C3-E5541D441D48}"/>
                </a:ext>
              </a:extLst>
            </p:cNvPr>
            <p:cNvSpPr/>
            <p:nvPr/>
          </p:nvSpPr>
          <p:spPr>
            <a:xfrm>
              <a:off x="2588291" y="5228202"/>
              <a:ext cx="957310" cy="757605"/>
            </a:xfrm>
            <a:prstGeom prst="chevron">
              <a:avLst>
                <a:gd name="adj" fmla="val 70610"/>
              </a:avLst>
            </a:prstGeom>
            <a:solidFill>
              <a:srgbClr val="14967C">
                <a:hueOff val="-4264381"/>
                <a:satOff val="-7891"/>
                <a:lumOff val="3171"/>
                <a:alphaOff val="0"/>
              </a:srgbClr>
            </a:solidFill>
            <a:ln w="15875" cap="rnd" cmpd="sng" algn="ctr">
              <a:solidFill>
                <a:srgbClr val="14967C">
                  <a:hueOff val="-4264381"/>
                  <a:satOff val="-7891"/>
                  <a:lumOff val="3171"/>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0" name="Arrow: Chevron 39">
              <a:extLst>
                <a:ext uri="{FF2B5EF4-FFF2-40B4-BE49-F238E27FC236}">
                  <a16:creationId xmlns:a16="http://schemas.microsoft.com/office/drawing/2014/main" id="{82757452-9440-CA21-740B-05E96103D029}"/>
                </a:ext>
              </a:extLst>
            </p:cNvPr>
            <p:cNvSpPr/>
            <p:nvPr/>
          </p:nvSpPr>
          <p:spPr>
            <a:xfrm>
              <a:off x="3163314" y="5228202"/>
              <a:ext cx="957310" cy="757605"/>
            </a:xfrm>
            <a:prstGeom prst="chevron">
              <a:avLst>
                <a:gd name="adj" fmla="val 70610"/>
              </a:avLst>
            </a:prstGeom>
            <a:solidFill>
              <a:srgbClr val="14967C">
                <a:hueOff val="-4449789"/>
                <a:satOff val="-8234"/>
                <a:lumOff val="3309"/>
                <a:alphaOff val="0"/>
              </a:srgbClr>
            </a:solidFill>
            <a:ln w="15875" cap="rnd" cmpd="sng" algn="ctr">
              <a:solidFill>
                <a:srgbClr val="14967C">
                  <a:hueOff val="-4449789"/>
                  <a:satOff val="-8234"/>
                  <a:lumOff val="3309"/>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1" name="Arrow: Chevron 40">
              <a:extLst>
                <a:ext uri="{FF2B5EF4-FFF2-40B4-BE49-F238E27FC236}">
                  <a16:creationId xmlns:a16="http://schemas.microsoft.com/office/drawing/2014/main" id="{4215F504-4619-0BEE-F0BF-443CF6A655DD}"/>
                </a:ext>
              </a:extLst>
            </p:cNvPr>
            <p:cNvSpPr/>
            <p:nvPr/>
          </p:nvSpPr>
          <p:spPr>
            <a:xfrm>
              <a:off x="3738791" y="5228202"/>
              <a:ext cx="957310" cy="757605"/>
            </a:xfrm>
            <a:prstGeom prst="chevron">
              <a:avLst>
                <a:gd name="adj" fmla="val 70610"/>
              </a:avLst>
            </a:prstGeom>
            <a:solidFill>
              <a:srgbClr val="14967C">
                <a:hueOff val="-4635196"/>
                <a:satOff val="-8577"/>
                <a:lumOff val="3447"/>
                <a:alphaOff val="0"/>
              </a:srgbClr>
            </a:solidFill>
            <a:ln w="15875" cap="rnd" cmpd="sng" algn="ctr">
              <a:solidFill>
                <a:srgbClr val="14967C">
                  <a:hueOff val="-4635196"/>
                  <a:satOff val="-8577"/>
                  <a:lumOff val="3447"/>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2" name="Arrow: Chevron 41">
              <a:extLst>
                <a:ext uri="{FF2B5EF4-FFF2-40B4-BE49-F238E27FC236}">
                  <a16:creationId xmlns:a16="http://schemas.microsoft.com/office/drawing/2014/main" id="{A7C36BEB-940B-FE4D-01D8-4ACD5E7376D5}"/>
                </a:ext>
              </a:extLst>
            </p:cNvPr>
            <p:cNvSpPr/>
            <p:nvPr/>
          </p:nvSpPr>
          <p:spPr>
            <a:xfrm>
              <a:off x="4313813" y="5228202"/>
              <a:ext cx="957310" cy="757605"/>
            </a:xfrm>
            <a:prstGeom prst="chevron">
              <a:avLst>
                <a:gd name="adj" fmla="val 70610"/>
              </a:avLst>
            </a:prstGeom>
            <a:solidFill>
              <a:srgbClr val="14967C">
                <a:hueOff val="-4820605"/>
                <a:satOff val="-8920"/>
                <a:lumOff val="3585"/>
                <a:alphaOff val="0"/>
              </a:srgbClr>
            </a:solidFill>
            <a:ln w="15875" cap="rnd" cmpd="sng" algn="ctr">
              <a:solidFill>
                <a:srgbClr val="14967C">
                  <a:hueOff val="-4820605"/>
                  <a:satOff val="-8920"/>
                  <a:lumOff val="3585"/>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3" name="Arrow: Chevron 42">
              <a:extLst>
                <a:ext uri="{FF2B5EF4-FFF2-40B4-BE49-F238E27FC236}">
                  <a16:creationId xmlns:a16="http://schemas.microsoft.com/office/drawing/2014/main" id="{97F55A88-279B-6CD1-8DD4-557AF5FBB0AB}"/>
                </a:ext>
              </a:extLst>
            </p:cNvPr>
            <p:cNvSpPr/>
            <p:nvPr/>
          </p:nvSpPr>
          <p:spPr>
            <a:xfrm>
              <a:off x="4889290" y="5228202"/>
              <a:ext cx="957310" cy="757605"/>
            </a:xfrm>
            <a:prstGeom prst="chevron">
              <a:avLst>
                <a:gd name="adj" fmla="val 70610"/>
              </a:avLst>
            </a:prstGeom>
            <a:solidFill>
              <a:srgbClr val="14967C">
                <a:hueOff val="-5006012"/>
                <a:satOff val="-9263"/>
                <a:lumOff val="3723"/>
                <a:alphaOff val="0"/>
              </a:srgbClr>
            </a:solidFill>
            <a:ln w="15875" cap="rnd" cmpd="sng" algn="ctr">
              <a:solidFill>
                <a:srgbClr val="14967C">
                  <a:hueOff val="-5006012"/>
                  <a:satOff val="-9263"/>
                  <a:lumOff val="3723"/>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4" name="Freeform: Shape 43">
              <a:extLst>
                <a:ext uri="{FF2B5EF4-FFF2-40B4-BE49-F238E27FC236}">
                  <a16:creationId xmlns:a16="http://schemas.microsoft.com/office/drawing/2014/main" id="{376BF71B-2127-83DB-0A00-9F08A33CF503}"/>
                </a:ext>
              </a:extLst>
            </p:cNvPr>
            <p:cNvSpPr/>
            <p:nvPr/>
          </p:nvSpPr>
          <p:spPr>
            <a:xfrm>
              <a:off x="1437792" y="5303962"/>
              <a:ext cx="4144252" cy="606084"/>
            </a:xfrm>
            <a:custGeom>
              <a:avLst/>
              <a:gdLst>
                <a:gd name="connsiteX0" fmla="*/ 0 w 4144252"/>
                <a:gd name="connsiteY0" fmla="*/ 0 h 606084"/>
                <a:gd name="connsiteX1" fmla="*/ 4144252 w 4144252"/>
                <a:gd name="connsiteY1" fmla="*/ 0 h 606084"/>
                <a:gd name="connsiteX2" fmla="*/ 4144252 w 4144252"/>
                <a:gd name="connsiteY2" fmla="*/ 606084 h 606084"/>
                <a:gd name="connsiteX3" fmla="*/ 0 w 4144252"/>
                <a:gd name="connsiteY3" fmla="*/ 606084 h 606084"/>
                <a:gd name="connsiteX4" fmla="*/ 0 w 4144252"/>
                <a:gd name="connsiteY4" fmla="*/ 0 h 60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252" h="606084">
                  <a:moveTo>
                    <a:pt x="0" y="0"/>
                  </a:moveTo>
                  <a:lnTo>
                    <a:pt x="4144252" y="0"/>
                  </a:lnTo>
                  <a:lnTo>
                    <a:pt x="4144252" y="606084"/>
                  </a:lnTo>
                  <a:lnTo>
                    <a:pt x="0" y="606084"/>
                  </a:lnTo>
                  <a:lnTo>
                    <a:pt x="0" y="0"/>
                  </a:lnTo>
                  <a:close/>
                </a:path>
              </a:pathLst>
            </a:custGeom>
            <a:solidFill>
              <a:sysClr val="window" lastClr="FFFFFF">
                <a:hueOff val="0"/>
                <a:satOff val="0"/>
                <a:lumOff val="0"/>
                <a:alphaOff val="0"/>
              </a:sysClr>
            </a:solidFill>
            <a:ln w="15875" cap="rnd" cmpd="sng" algn="ctr">
              <a:solidFill>
                <a:srgbClr val="14967C">
                  <a:hueOff val="-5006012"/>
                  <a:satOff val="-9263"/>
                  <a:lumOff val="3723"/>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s-GT" sz="1400" kern="1200" dirty="0">
                  <a:solidFill>
                    <a:sysClr val="windowText" lastClr="000000">
                      <a:hueOff val="0"/>
                      <a:satOff val="0"/>
                      <a:lumOff val="0"/>
                      <a:alphaOff val="0"/>
                    </a:sysClr>
                  </a:solidFill>
                  <a:latin typeface="Century Gothic" panose="020B0502020202020204"/>
                  <a:ea typeface="+mn-ea"/>
                  <a:cs typeface="+mn-cs"/>
                </a:rPr>
                <a:t>Los informes y/o boletines de inclusión financiera no cuentan con datos desagregados por sexo en cuentas de depósito y ahorro</a:t>
              </a:r>
            </a:p>
          </p:txBody>
        </p:sp>
      </p:grpSp>
      <p:sp>
        <p:nvSpPr>
          <p:cNvPr id="10" name="Rectángulo 9">
            <a:extLst>
              <a:ext uri="{FF2B5EF4-FFF2-40B4-BE49-F238E27FC236}">
                <a16:creationId xmlns:a16="http://schemas.microsoft.com/office/drawing/2014/main" id="{AA421BE3-4605-C7E5-6A25-B75451815B1F}"/>
              </a:ext>
            </a:extLst>
          </p:cNvPr>
          <p:cNvSpPr/>
          <p:nvPr/>
        </p:nvSpPr>
        <p:spPr>
          <a:xfrm>
            <a:off x="930602" y="375293"/>
            <a:ext cx="9368270" cy="707886"/>
          </a:xfrm>
          <a:prstGeom prst="rect">
            <a:avLst/>
          </a:prstGeom>
          <a:noFill/>
        </p:spPr>
        <p:txBody>
          <a:bodyPr wrap="none" lIns="91440" tIns="45720" rIns="91440" bIns="45720">
            <a:spAutoFit/>
          </a:bodyPr>
          <a:lstStyle/>
          <a:p>
            <a:pPr algn="ctr" defTabSz="457200"/>
            <a:r>
              <a:rPr lang="es-ES" sz="4000" dirty="0">
                <a:ln w="0"/>
                <a:solidFill>
                  <a:srgbClr val="052F61"/>
                </a:solidFill>
                <a:effectLst>
                  <a:outerShdw blurRad="38100" dist="38100" dir="2700000" algn="tl">
                    <a:srgbClr val="000000">
                      <a:alpha val="43137"/>
                    </a:srgbClr>
                  </a:outerShdw>
                </a:effectLst>
                <a:latin typeface="Century Gothic" panose="020B0502020202020204"/>
              </a:rPr>
              <a:t>2. Inclusión financiera en Guatemala</a:t>
            </a:r>
            <a:endParaRPr lang="es-ES" sz="5400" dirty="0">
              <a:ln w="0"/>
              <a:solidFill>
                <a:srgbClr val="052F61"/>
              </a:solidFill>
              <a:effectLst>
                <a:outerShdw blurRad="38100" dist="38100" dir="2700000" algn="tl">
                  <a:srgbClr val="000000">
                    <a:alpha val="43137"/>
                  </a:srgbClr>
                </a:outerShdw>
              </a:effectLst>
              <a:latin typeface="Century Gothic" panose="020B0502020202020204"/>
            </a:endParaRPr>
          </a:p>
        </p:txBody>
      </p:sp>
      <p:sp>
        <p:nvSpPr>
          <p:cNvPr id="11" name="CuadroTexto 10">
            <a:extLst>
              <a:ext uri="{FF2B5EF4-FFF2-40B4-BE49-F238E27FC236}">
                <a16:creationId xmlns:a16="http://schemas.microsoft.com/office/drawing/2014/main" id="{96BD59BA-EC38-1D3E-008A-BA4116CB69E4}"/>
              </a:ext>
            </a:extLst>
          </p:cNvPr>
          <p:cNvSpPr txBox="1"/>
          <p:nvPr/>
        </p:nvSpPr>
        <p:spPr>
          <a:xfrm>
            <a:off x="0" y="6453125"/>
            <a:ext cx="7284393" cy="338554"/>
          </a:xfrm>
          <a:prstGeom prst="rect">
            <a:avLst/>
          </a:prstGeom>
          <a:noFill/>
        </p:spPr>
        <p:txBody>
          <a:bodyPr wrap="square" rtlCol="0">
            <a:spAutoFit/>
          </a:bodyPr>
          <a:lstStyle/>
          <a:p>
            <a:pPr defTabSz="457200"/>
            <a:r>
              <a:rPr lang="es-GT" sz="1100" dirty="0">
                <a:solidFill>
                  <a:prstClr val="white"/>
                </a:solidFill>
                <a:latin typeface="Century Gothic" panose="020B0502020202020204"/>
              </a:rPr>
              <a:t>Fuente: Boletín semestral de Estadísticas de Inclusión financiera por género, junio 2023</a:t>
            </a:r>
            <a:r>
              <a:rPr lang="es-GT" sz="1600" dirty="0">
                <a:solidFill>
                  <a:prstClr val="white"/>
                </a:solidFill>
                <a:latin typeface="Century Gothic" panose="020B0502020202020204"/>
              </a:rPr>
              <a:t> </a:t>
            </a:r>
          </a:p>
        </p:txBody>
      </p:sp>
      <p:pic>
        <p:nvPicPr>
          <p:cNvPr id="13" name="Gráfico 12" descr="Mujer con relleno sólido">
            <a:extLst>
              <a:ext uri="{FF2B5EF4-FFF2-40B4-BE49-F238E27FC236}">
                <a16:creationId xmlns:a16="http://schemas.microsoft.com/office/drawing/2014/main" id="{7030630B-2852-AC00-C638-540A229E80B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946844" y="1206492"/>
            <a:ext cx="914400" cy="914400"/>
          </a:xfrm>
          <a:prstGeom prst="rect">
            <a:avLst/>
          </a:prstGeom>
        </p:spPr>
      </p:pic>
      <p:pic>
        <p:nvPicPr>
          <p:cNvPr id="15" name="Gráfico 14" descr="Hombre con relleno sólido">
            <a:extLst>
              <a:ext uri="{FF2B5EF4-FFF2-40B4-BE49-F238E27FC236}">
                <a16:creationId xmlns:a16="http://schemas.microsoft.com/office/drawing/2014/main" id="{7D491C03-8E95-2FAB-FE4D-70F0E0A9F63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021403" y="1224105"/>
            <a:ext cx="914400" cy="914400"/>
          </a:xfrm>
          <a:prstGeom prst="rect">
            <a:avLst/>
          </a:prstGeom>
        </p:spPr>
      </p:pic>
      <p:sp>
        <p:nvSpPr>
          <p:cNvPr id="9" name="CuadroTexto 8">
            <a:extLst>
              <a:ext uri="{FF2B5EF4-FFF2-40B4-BE49-F238E27FC236}">
                <a16:creationId xmlns:a16="http://schemas.microsoft.com/office/drawing/2014/main" id="{85AA8A33-7A7A-1E32-7DE6-89820198DA7A}"/>
              </a:ext>
            </a:extLst>
          </p:cNvPr>
          <p:cNvSpPr txBox="1"/>
          <p:nvPr/>
        </p:nvSpPr>
        <p:spPr>
          <a:xfrm>
            <a:off x="6760564" y="6175948"/>
            <a:ext cx="1948721" cy="369332"/>
          </a:xfrm>
          <a:prstGeom prst="rect">
            <a:avLst/>
          </a:prstGeom>
          <a:solidFill>
            <a:schemeClr val="accent6">
              <a:lumMod val="60000"/>
              <a:lumOff val="40000"/>
            </a:schemeClr>
          </a:solidFill>
        </p:spPr>
        <p:txBody>
          <a:bodyPr wrap="square" rtlCol="0">
            <a:spAutoFit/>
          </a:bodyPr>
          <a:lstStyle/>
          <a:p>
            <a:r>
              <a:rPr lang="es-GT" dirty="0"/>
              <a:t>Morosidad 1.8%</a:t>
            </a:r>
          </a:p>
        </p:txBody>
      </p:sp>
      <p:sp>
        <p:nvSpPr>
          <p:cNvPr id="45" name="CuadroTexto 44">
            <a:extLst>
              <a:ext uri="{FF2B5EF4-FFF2-40B4-BE49-F238E27FC236}">
                <a16:creationId xmlns:a16="http://schemas.microsoft.com/office/drawing/2014/main" id="{F81597FE-E52C-B5EB-6200-A9A488A04156}"/>
              </a:ext>
            </a:extLst>
          </p:cNvPr>
          <p:cNvSpPr txBox="1"/>
          <p:nvPr/>
        </p:nvSpPr>
        <p:spPr>
          <a:xfrm>
            <a:off x="9576516" y="6156173"/>
            <a:ext cx="1948721" cy="369332"/>
          </a:xfrm>
          <a:prstGeom prst="rect">
            <a:avLst/>
          </a:prstGeom>
          <a:solidFill>
            <a:schemeClr val="accent6"/>
          </a:solidFill>
        </p:spPr>
        <p:txBody>
          <a:bodyPr wrap="square" rtlCol="0">
            <a:spAutoFit/>
          </a:bodyPr>
          <a:lstStyle/>
          <a:p>
            <a:r>
              <a:rPr lang="es-GT" dirty="0"/>
              <a:t>Morosidad 2.4%</a:t>
            </a:r>
          </a:p>
        </p:txBody>
      </p:sp>
    </p:spTree>
    <p:extLst>
      <p:ext uri="{BB962C8B-B14F-4D97-AF65-F5344CB8AC3E}">
        <p14:creationId xmlns:p14="http://schemas.microsoft.com/office/powerpoint/2010/main" val="222201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9DCB8C55-082D-A111-8BF0-CCA6E30EF4C5}"/>
              </a:ext>
            </a:extLst>
          </p:cNvPr>
          <p:cNvSpPr txBox="1"/>
          <p:nvPr/>
        </p:nvSpPr>
        <p:spPr>
          <a:xfrm>
            <a:off x="845820" y="6488668"/>
            <a:ext cx="6217920" cy="276999"/>
          </a:xfrm>
          <a:prstGeom prst="rect">
            <a:avLst/>
          </a:prstGeom>
          <a:noFill/>
        </p:spPr>
        <p:txBody>
          <a:bodyPr wrap="square" rtlCol="0">
            <a:spAutoFit/>
          </a:bodyPr>
          <a:lstStyle/>
          <a:p>
            <a:r>
              <a:rPr lang="es-GT" sz="1200" dirty="0"/>
              <a:t>Fuente: Global </a:t>
            </a:r>
            <a:r>
              <a:rPr lang="es-GT" sz="1200" dirty="0" err="1"/>
              <a:t>Entreprenuership</a:t>
            </a:r>
            <a:r>
              <a:rPr lang="es-GT" sz="1200" dirty="0"/>
              <a:t> Monitor, 2021/2022</a:t>
            </a:r>
          </a:p>
        </p:txBody>
      </p:sp>
      <p:pic>
        <p:nvPicPr>
          <p:cNvPr id="10" name="Gráfico 9" descr="Perfil de mujer contorno">
            <a:extLst>
              <a:ext uri="{FF2B5EF4-FFF2-40B4-BE49-F238E27FC236}">
                <a16:creationId xmlns:a16="http://schemas.microsoft.com/office/drawing/2014/main" id="{A46A1389-60F9-C777-24DF-4F2BB4AB32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605724" y="1591247"/>
            <a:ext cx="1361174" cy="1361174"/>
          </a:xfrm>
          <a:prstGeom prst="rect">
            <a:avLst/>
          </a:prstGeom>
        </p:spPr>
      </p:pic>
      <p:sp>
        <p:nvSpPr>
          <p:cNvPr id="2" name="CuadroTexto 1">
            <a:extLst>
              <a:ext uri="{FF2B5EF4-FFF2-40B4-BE49-F238E27FC236}">
                <a16:creationId xmlns:a16="http://schemas.microsoft.com/office/drawing/2014/main" id="{50D0A376-6DAA-DC7A-C92D-61045B2610CE}"/>
              </a:ext>
            </a:extLst>
          </p:cNvPr>
          <p:cNvSpPr txBox="1"/>
          <p:nvPr/>
        </p:nvSpPr>
        <p:spPr>
          <a:xfrm>
            <a:off x="1551940" y="748713"/>
            <a:ext cx="7752080" cy="523220"/>
          </a:xfrm>
          <a:prstGeom prst="rect">
            <a:avLst/>
          </a:prstGeom>
          <a:noFill/>
        </p:spPr>
        <p:txBody>
          <a:bodyPr wrap="square" rtlCol="0">
            <a:spAutoFit/>
          </a:bodyPr>
          <a:lstStyle/>
          <a:p>
            <a:r>
              <a:rPr lang="es-MX" sz="2800" b="1" dirty="0"/>
              <a:t>Las mujeres como fuerza impulsora de la economía</a:t>
            </a:r>
            <a:endParaRPr lang="es-GT" sz="2800" b="1" dirty="0"/>
          </a:p>
        </p:txBody>
      </p:sp>
      <p:graphicFrame>
        <p:nvGraphicFramePr>
          <p:cNvPr id="3" name="Tabla 2">
            <a:extLst>
              <a:ext uri="{FF2B5EF4-FFF2-40B4-BE49-F238E27FC236}">
                <a16:creationId xmlns:a16="http://schemas.microsoft.com/office/drawing/2014/main" id="{F96715D7-301D-B0E9-5EF5-C1638EFF6F85}"/>
              </a:ext>
            </a:extLst>
          </p:cNvPr>
          <p:cNvGraphicFramePr>
            <a:graphicFrameLocks noGrp="1"/>
          </p:cNvGraphicFramePr>
          <p:nvPr>
            <p:extLst>
              <p:ext uri="{D42A27DB-BD31-4B8C-83A1-F6EECF244321}">
                <p14:modId xmlns:p14="http://schemas.microsoft.com/office/powerpoint/2010/main" val="2009429043"/>
              </p:ext>
            </p:extLst>
          </p:nvPr>
        </p:nvGraphicFramePr>
        <p:xfrm>
          <a:off x="2398412" y="2340045"/>
          <a:ext cx="8554586" cy="2380499"/>
        </p:xfrm>
        <a:graphic>
          <a:graphicData uri="http://schemas.openxmlformats.org/drawingml/2006/table">
            <a:tbl>
              <a:tblPr firstRow="1" bandRow="1">
                <a:tableStyleId>{912C8C85-51F0-491E-9774-3900AFEF0FD7}</a:tableStyleId>
              </a:tblPr>
              <a:tblGrid>
                <a:gridCol w="8554586">
                  <a:extLst>
                    <a:ext uri="{9D8B030D-6E8A-4147-A177-3AD203B41FA5}">
                      <a16:colId xmlns:a16="http://schemas.microsoft.com/office/drawing/2014/main" val="660153960"/>
                    </a:ext>
                  </a:extLst>
                </a:gridCol>
              </a:tblGrid>
              <a:tr h="144821">
                <a:tc>
                  <a:txBody>
                    <a:bodyPr/>
                    <a:lstStyle/>
                    <a:p>
                      <a:pPr algn="ctr"/>
                      <a:r>
                        <a:rPr lang="es-GT" sz="1600" dirty="0"/>
                        <a:t>Efecto</a:t>
                      </a:r>
                      <a:r>
                        <a:rPr lang="es-GT" sz="1400" dirty="0"/>
                        <a:t> multiplicador al apoyar a empresas lideradas por mujeres con financiamiento</a:t>
                      </a:r>
                    </a:p>
                  </a:txBody>
                  <a:tcPr/>
                </a:tc>
                <a:extLst>
                  <a:ext uri="{0D108BD9-81ED-4DB2-BD59-A6C34878D82A}">
                    <a16:rowId xmlns:a16="http://schemas.microsoft.com/office/drawing/2014/main" val="3859551962"/>
                  </a:ext>
                </a:extLst>
              </a:tr>
              <a:tr h="284367">
                <a:tc>
                  <a:txBody>
                    <a:bodyPr/>
                    <a:lstStyle/>
                    <a:p>
                      <a:pPr marL="285750" indent="-285750">
                        <a:buFont typeface="Wingdings" panose="05000000000000000000" pitchFamily="2" charset="2"/>
                        <a:buChar char="Ø"/>
                      </a:pPr>
                      <a:r>
                        <a:rPr lang="es-GT" sz="1600" dirty="0"/>
                        <a:t>Generan fuentes de trabajo</a:t>
                      </a:r>
                    </a:p>
                  </a:txBody>
                  <a:tcPr/>
                </a:tc>
                <a:extLst>
                  <a:ext uri="{0D108BD9-81ED-4DB2-BD59-A6C34878D82A}">
                    <a16:rowId xmlns:a16="http://schemas.microsoft.com/office/drawing/2014/main" val="112037936"/>
                  </a:ext>
                </a:extLst>
              </a:tr>
              <a:tr h="325123">
                <a:tc>
                  <a:txBody>
                    <a:bodyPr/>
                    <a:lstStyle/>
                    <a:p>
                      <a:pPr marL="285750" indent="-285750">
                        <a:buFont typeface="Wingdings" panose="05000000000000000000" pitchFamily="2" charset="2"/>
                        <a:buChar char="Ø"/>
                      </a:pPr>
                      <a:r>
                        <a:rPr lang="es-GT" sz="1600" dirty="0"/>
                        <a:t>Se fomenta la participación en procesos de contratación públicas y privadas</a:t>
                      </a:r>
                    </a:p>
                  </a:txBody>
                  <a:tcPr/>
                </a:tc>
                <a:extLst>
                  <a:ext uri="{0D108BD9-81ED-4DB2-BD59-A6C34878D82A}">
                    <a16:rowId xmlns:a16="http://schemas.microsoft.com/office/drawing/2014/main" val="659321120"/>
                  </a:ext>
                </a:extLst>
              </a:tr>
              <a:tr h="284367">
                <a:tc>
                  <a:txBody>
                    <a:bodyPr/>
                    <a:lstStyle/>
                    <a:p>
                      <a:pPr marL="285750" indent="-285750">
                        <a:buFont typeface="Wingdings" panose="05000000000000000000" pitchFamily="2" charset="2"/>
                        <a:buChar char="Ø"/>
                      </a:pPr>
                      <a:r>
                        <a:rPr lang="es-GT" sz="1600" dirty="0"/>
                        <a:t>Incremento en el ingreso por intereses por préstamos</a:t>
                      </a:r>
                    </a:p>
                  </a:txBody>
                  <a:tcPr/>
                </a:tc>
                <a:extLst>
                  <a:ext uri="{0D108BD9-81ED-4DB2-BD59-A6C34878D82A}">
                    <a16:rowId xmlns:a16="http://schemas.microsoft.com/office/drawing/2014/main" val="49359885"/>
                  </a:ext>
                </a:extLst>
              </a:tr>
              <a:tr h="505979">
                <a:tc>
                  <a:txBody>
                    <a:bodyPr/>
                    <a:lstStyle/>
                    <a:p>
                      <a:pPr marL="285750" indent="-285750">
                        <a:buFont typeface="Wingdings" panose="05000000000000000000" pitchFamily="2" charset="2"/>
                        <a:buChar char="Ø"/>
                      </a:pPr>
                      <a:r>
                        <a:rPr lang="es-GT" sz="1600" dirty="0"/>
                        <a:t>Se incrementa el tamaño medio de los préstamos en un 18% en pymes de mujeres respecto a los hombres</a:t>
                      </a:r>
                    </a:p>
                  </a:txBody>
                  <a:tcPr marB="0"/>
                </a:tc>
                <a:extLst>
                  <a:ext uri="{0D108BD9-81ED-4DB2-BD59-A6C34878D82A}">
                    <a16:rowId xmlns:a16="http://schemas.microsoft.com/office/drawing/2014/main" val="2285522185"/>
                  </a:ext>
                </a:extLst>
              </a:tr>
              <a:tr h="50597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GT" sz="1600" dirty="0"/>
                        <a:t>Las Fintech incursionan cada vez en el subsegmento del mercado femenino</a:t>
                      </a:r>
                    </a:p>
                  </a:txBody>
                  <a:tcPr marB="0"/>
                </a:tc>
                <a:extLst>
                  <a:ext uri="{0D108BD9-81ED-4DB2-BD59-A6C34878D82A}">
                    <a16:rowId xmlns:a16="http://schemas.microsoft.com/office/drawing/2014/main" val="3532155422"/>
                  </a:ext>
                </a:extLst>
              </a:tr>
            </a:tbl>
          </a:graphicData>
        </a:graphic>
      </p:graphicFrame>
    </p:spTree>
    <p:extLst>
      <p:ext uri="{BB962C8B-B14F-4D97-AF65-F5344CB8AC3E}">
        <p14:creationId xmlns:p14="http://schemas.microsoft.com/office/powerpoint/2010/main" val="95787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62A221CE-0927-6DB4-EA6E-6DCF8E27F160}"/>
              </a:ext>
            </a:extLst>
          </p:cNvPr>
          <p:cNvSpPr/>
          <p:nvPr/>
        </p:nvSpPr>
        <p:spPr>
          <a:xfrm>
            <a:off x="644013" y="1179939"/>
            <a:ext cx="4762091" cy="979056"/>
          </a:xfrm>
          <a:custGeom>
            <a:avLst/>
            <a:gdLst>
              <a:gd name="connsiteX0" fmla="*/ 0 w 8128000"/>
              <a:gd name="connsiteY0" fmla="*/ 78002 h 468000"/>
              <a:gd name="connsiteX1" fmla="*/ 78002 w 8128000"/>
              <a:gd name="connsiteY1" fmla="*/ 0 h 468000"/>
              <a:gd name="connsiteX2" fmla="*/ 8049998 w 8128000"/>
              <a:gd name="connsiteY2" fmla="*/ 0 h 468000"/>
              <a:gd name="connsiteX3" fmla="*/ 8128000 w 8128000"/>
              <a:gd name="connsiteY3" fmla="*/ 78002 h 468000"/>
              <a:gd name="connsiteX4" fmla="*/ 8128000 w 8128000"/>
              <a:gd name="connsiteY4" fmla="*/ 389998 h 468000"/>
              <a:gd name="connsiteX5" fmla="*/ 8049998 w 8128000"/>
              <a:gd name="connsiteY5" fmla="*/ 468000 h 468000"/>
              <a:gd name="connsiteX6" fmla="*/ 78002 w 8128000"/>
              <a:gd name="connsiteY6" fmla="*/ 468000 h 468000"/>
              <a:gd name="connsiteX7" fmla="*/ 0 w 8128000"/>
              <a:gd name="connsiteY7" fmla="*/ 389998 h 468000"/>
              <a:gd name="connsiteX8" fmla="*/ 0 w 8128000"/>
              <a:gd name="connsiteY8" fmla="*/ 78002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468000">
                <a:moveTo>
                  <a:pt x="0" y="78002"/>
                </a:moveTo>
                <a:cubicBezTo>
                  <a:pt x="0" y="34923"/>
                  <a:pt x="34923" y="0"/>
                  <a:pt x="78002" y="0"/>
                </a:cubicBezTo>
                <a:lnTo>
                  <a:pt x="8049998" y="0"/>
                </a:lnTo>
                <a:cubicBezTo>
                  <a:pt x="8093077" y="0"/>
                  <a:pt x="8128000" y="34923"/>
                  <a:pt x="8128000" y="78002"/>
                </a:cubicBezTo>
                <a:lnTo>
                  <a:pt x="8128000" y="389998"/>
                </a:lnTo>
                <a:cubicBezTo>
                  <a:pt x="8128000" y="433077"/>
                  <a:pt x="8093077" y="468000"/>
                  <a:pt x="8049998" y="468000"/>
                </a:cubicBezTo>
                <a:lnTo>
                  <a:pt x="78002" y="468000"/>
                </a:lnTo>
                <a:cubicBezTo>
                  <a:pt x="34923" y="468000"/>
                  <a:pt x="0" y="433077"/>
                  <a:pt x="0" y="389998"/>
                </a:cubicBezTo>
                <a:lnTo>
                  <a:pt x="0" y="78002"/>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66" tIns="68566" rIns="68566" bIns="68566"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GT" kern="1200" dirty="0">
                <a:latin typeface="Century Gothic" panose="020B0502020202020204"/>
                <a:ea typeface="+mn-ea"/>
                <a:cs typeface="+mn-cs"/>
              </a:rPr>
              <a:t>Mujeres en la base de la pirámide atendidas principalmente por instituciones de microfinanzas</a:t>
            </a:r>
          </a:p>
        </p:txBody>
      </p:sp>
      <p:sp>
        <p:nvSpPr>
          <p:cNvPr id="6" name="Freeform: Shape 5">
            <a:extLst>
              <a:ext uri="{FF2B5EF4-FFF2-40B4-BE49-F238E27FC236}">
                <a16:creationId xmlns:a16="http://schemas.microsoft.com/office/drawing/2014/main" id="{460C71E7-63D8-BA86-2FF2-163453D303C4}"/>
              </a:ext>
            </a:extLst>
          </p:cNvPr>
          <p:cNvSpPr/>
          <p:nvPr/>
        </p:nvSpPr>
        <p:spPr>
          <a:xfrm>
            <a:off x="644012" y="2184549"/>
            <a:ext cx="4762091" cy="979056"/>
          </a:xfrm>
          <a:custGeom>
            <a:avLst/>
            <a:gdLst>
              <a:gd name="connsiteX0" fmla="*/ 0 w 8128000"/>
              <a:gd name="connsiteY0" fmla="*/ 78002 h 468000"/>
              <a:gd name="connsiteX1" fmla="*/ 78002 w 8128000"/>
              <a:gd name="connsiteY1" fmla="*/ 0 h 468000"/>
              <a:gd name="connsiteX2" fmla="*/ 8049998 w 8128000"/>
              <a:gd name="connsiteY2" fmla="*/ 0 h 468000"/>
              <a:gd name="connsiteX3" fmla="*/ 8128000 w 8128000"/>
              <a:gd name="connsiteY3" fmla="*/ 78002 h 468000"/>
              <a:gd name="connsiteX4" fmla="*/ 8128000 w 8128000"/>
              <a:gd name="connsiteY4" fmla="*/ 389998 h 468000"/>
              <a:gd name="connsiteX5" fmla="*/ 8049998 w 8128000"/>
              <a:gd name="connsiteY5" fmla="*/ 468000 h 468000"/>
              <a:gd name="connsiteX6" fmla="*/ 78002 w 8128000"/>
              <a:gd name="connsiteY6" fmla="*/ 468000 h 468000"/>
              <a:gd name="connsiteX7" fmla="*/ 0 w 8128000"/>
              <a:gd name="connsiteY7" fmla="*/ 389998 h 468000"/>
              <a:gd name="connsiteX8" fmla="*/ 0 w 8128000"/>
              <a:gd name="connsiteY8" fmla="*/ 78002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468000">
                <a:moveTo>
                  <a:pt x="0" y="78002"/>
                </a:moveTo>
                <a:cubicBezTo>
                  <a:pt x="0" y="34923"/>
                  <a:pt x="34923" y="0"/>
                  <a:pt x="78002" y="0"/>
                </a:cubicBezTo>
                <a:lnTo>
                  <a:pt x="8049998" y="0"/>
                </a:lnTo>
                <a:cubicBezTo>
                  <a:pt x="8093077" y="0"/>
                  <a:pt x="8128000" y="34923"/>
                  <a:pt x="8128000" y="78002"/>
                </a:cubicBezTo>
                <a:lnTo>
                  <a:pt x="8128000" y="389998"/>
                </a:lnTo>
                <a:cubicBezTo>
                  <a:pt x="8128000" y="433077"/>
                  <a:pt x="8093077" y="468000"/>
                  <a:pt x="8049998" y="468000"/>
                </a:cubicBezTo>
                <a:lnTo>
                  <a:pt x="78002" y="468000"/>
                </a:lnTo>
                <a:cubicBezTo>
                  <a:pt x="34923" y="468000"/>
                  <a:pt x="0" y="433077"/>
                  <a:pt x="0" y="389998"/>
                </a:cubicBezTo>
                <a:lnTo>
                  <a:pt x="0" y="78002"/>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66" tIns="68566" rIns="68566" bIns="68566" numCol="1" spcCol="1270" anchor="ctr" anchorCtr="0">
            <a:noAutofit/>
          </a:bodyPr>
          <a:lstStyle/>
          <a:p>
            <a:pPr marL="0" lvl="0" indent="0" algn="ctr" defTabSz="533400">
              <a:lnSpc>
                <a:spcPct val="90000"/>
              </a:lnSpc>
              <a:spcBef>
                <a:spcPct val="0"/>
              </a:spcBef>
              <a:spcAft>
                <a:spcPct val="35000"/>
              </a:spcAft>
              <a:buNone/>
            </a:pPr>
            <a:r>
              <a:rPr lang="es-GT" kern="1200" dirty="0">
                <a:latin typeface="Century Gothic" panose="020B0502020202020204"/>
                <a:ea typeface="+mn-ea"/>
                <a:cs typeface="+mn-cs"/>
              </a:rPr>
              <a:t>Sesgos de género implícitos: nivel de ingresos, recursos y garantías</a:t>
            </a:r>
          </a:p>
        </p:txBody>
      </p:sp>
      <p:sp>
        <p:nvSpPr>
          <p:cNvPr id="7" name="Freeform: Shape 6">
            <a:extLst>
              <a:ext uri="{FF2B5EF4-FFF2-40B4-BE49-F238E27FC236}">
                <a16:creationId xmlns:a16="http://schemas.microsoft.com/office/drawing/2014/main" id="{D898FBAA-2489-F818-19ED-BC1C7C225937}"/>
              </a:ext>
            </a:extLst>
          </p:cNvPr>
          <p:cNvSpPr/>
          <p:nvPr/>
        </p:nvSpPr>
        <p:spPr>
          <a:xfrm>
            <a:off x="644011" y="3189159"/>
            <a:ext cx="4762091" cy="979056"/>
          </a:xfrm>
          <a:custGeom>
            <a:avLst/>
            <a:gdLst>
              <a:gd name="connsiteX0" fmla="*/ 0 w 8128000"/>
              <a:gd name="connsiteY0" fmla="*/ 78002 h 468000"/>
              <a:gd name="connsiteX1" fmla="*/ 78002 w 8128000"/>
              <a:gd name="connsiteY1" fmla="*/ 0 h 468000"/>
              <a:gd name="connsiteX2" fmla="*/ 8049998 w 8128000"/>
              <a:gd name="connsiteY2" fmla="*/ 0 h 468000"/>
              <a:gd name="connsiteX3" fmla="*/ 8128000 w 8128000"/>
              <a:gd name="connsiteY3" fmla="*/ 78002 h 468000"/>
              <a:gd name="connsiteX4" fmla="*/ 8128000 w 8128000"/>
              <a:gd name="connsiteY4" fmla="*/ 389998 h 468000"/>
              <a:gd name="connsiteX5" fmla="*/ 8049998 w 8128000"/>
              <a:gd name="connsiteY5" fmla="*/ 468000 h 468000"/>
              <a:gd name="connsiteX6" fmla="*/ 78002 w 8128000"/>
              <a:gd name="connsiteY6" fmla="*/ 468000 h 468000"/>
              <a:gd name="connsiteX7" fmla="*/ 0 w 8128000"/>
              <a:gd name="connsiteY7" fmla="*/ 389998 h 468000"/>
              <a:gd name="connsiteX8" fmla="*/ 0 w 8128000"/>
              <a:gd name="connsiteY8" fmla="*/ 78002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468000">
                <a:moveTo>
                  <a:pt x="0" y="78002"/>
                </a:moveTo>
                <a:cubicBezTo>
                  <a:pt x="0" y="34923"/>
                  <a:pt x="34923" y="0"/>
                  <a:pt x="78002" y="0"/>
                </a:cubicBezTo>
                <a:lnTo>
                  <a:pt x="8049998" y="0"/>
                </a:lnTo>
                <a:cubicBezTo>
                  <a:pt x="8093077" y="0"/>
                  <a:pt x="8128000" y="34923"/>
                  <a:pt x="8128000" y="78002"/>
                </a:cubicBezTo>
                <a:lnTo>
                  <a:pt x="8128000" y="389998"/>
                </a:lnTo>
                <a:cubicBezTo>
                  <a:pt x="8128000" y="433077"/>
                  <a:pt x="8093077" y="468000"/>
                  <a:pt x="8049998" y="468000"/>
                </a:cubicBezTo>
                <a:lnTo>
                  <a:pt x="78002" y="468000"/>
                </a:lnTo>
                <a:cubicBezTo>
                  <a:pt x="34923" y="468000"/>
                  <a:pt x="0" y="433077"/>
                  <a:pt x="0" y="389998"/>
                </a:cubicBezTo>
                <a:lnTo>
                  <a:pt x="0" y="78002"/>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66" tIns="68566" rIns="68566" bIns="68566"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GT" kern="1200" dirty="0">
                <a:latin typeface="Century Gothic" panose="020B0502020202020204"/>
                <a:ea typeface="+mn-ea"/>
                <a:cs typeface="+mn-cs"/>
              </a:rPr>
              <a:t>Falta de confianza  en las mujeres, capacidad para promover y administrar negocios exitosos</a:t>
            </a:r>
          </a:p>
        </p:txBody>
      </p:sp>
      <p:sp>
        <p:nvSpPr>
          <p:cNvPr id="8" name="Freeform: Shape 7">
            <a:extLst>
              <a:ext uri="{FF2B5EF4-FFF2-40B4-BE49-F238E27FC236}">
                <a16:creationId xmlns:a16="http://schemas.microsoft.com/office/drawing/2014/main" id="{2A7B119C-1A92-D8A8-AB5A-11500F957A6E}"/>
              </a:ext>
            </a:extLst>
          </p:cNvPr>
          <p:cNvSpPr/>
          <p:nvPr/>
        </p:nvSpPr>
        <p:spPr>
          <a:xfrm>
            <a:off x="644010" y="4190278"/>
            <a:ext cx="4762091" cy="979056"/>
          </a:xfrm>
          <a:custGeom>
            <a:avLst/>
            <a:gdLst>
              <a:gd name="connsiteX0" fmla="*/ 0 w 8128000"/>
              <a:gd name="connsiteY0" fmla="*/ 78002 h 468000"/>
              <a:gd name="connsiteX1" fmla="*/ 78002 w 8128000"/>
              <a:gd name="connsiteY1" fmla="*/ 0 h 468000"/>
              <a:gd name="connsiteX2" fmla="*/ 8049998 w 8128000"/>
              <a:gd name="connsiteY2" fmla="*/ 0 h 468000"/>
              <a:gd name="connsiteX3" fmla="*/ 8128000 w 8128000"/>
              <a:gd name="connsiteY3" fmla="*/ 78002 h 468000"/>
              <a:gd name="connsiteX4" fmla="*/ 8128000 w 8128000"/>
              <a:gd name="connsiteY4" fmla="*/ 389998 h 468000"/>
              <a:gd name="connsiteX5" fmla="*/ 8049998 w 8128000"/>
              <a:gd name="connsiteY5" fmla="*/ 468000 h 468000"/>
              <a:gd name="connsiteX6" fmla="*/ 78002 w 8128000"/>
              <a:gd name="connsiteY6" fmla="*/ 468000 h 468000"/>
              <a:gd name="connsiteX7" fmla="*/ 0 w 8128000"/>
              <a:gd name="connsiteY7" fmla="*/ 389998 h 468000"/>
              <a:gd name="connsiteX8" fmla="*/ 0 w 8128000"/>
              <a:gd name="connsiteY8" fmla="*/ 78002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468000">
                <a:moveTo>
                  <a:pt x="0" y="78002"/>
                </a:moveTo>
                <a:cubicBezTo>
                  <a:pt x="0" y="34923"/>
                  <a:pt x="34923" y="0"/>
                  <a:pt x="78002" y="0"/>
                </a:cubicBezTo>
                <a:lnTo>
                  <a:pt x="8049998" y="0"/>
                </a:lnTo>
                <a:cubicBezTo>
                  <a:pt x="8093077" y="0"/>
                  <a:pt x="8128000" y="34923"/>
                  <a:pt x="8128000" y="78002"/>
                </a:cubicBezTo>
                <a:lnTo>
                  <a:pt x="8128000" y="389998"/>
                </a:lnTo>
                <a:cubicBezTo>
                  <a:pt x="8128000" y="433077"/>
                  <a:pt x="8093077" y="468000"/>
                  <a:pt x="8049998" y="468000"/>
                </a:cubicBezTo>
                <a:lnTo>
                  <a:pt x="78002" y="468000"/>
                </a:lnTo>
                <a:cubicBezTo>
                  <a:pt x="34923" y="468000"/>
                  <a:pt x="0" y="433077"/>
                  <a:pt x="0" y="389998"/>
                </a:cubicBezTo>
                <a:lnTo>
                  <a:pt x="0" y="78002"/>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66" tIns="68566" rIns="68566" bIns="68566"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GT" kern="1200" dirty="0">
                <a:latin typeface="Century Gothic" panose="020B0502020202020204"/>
                <a:ea typeface="+mn-ea"/>
                <a:cs typeface="+mn-cs"/>
              </a:rPr>
              <a:t>Infraestructura deficiente para llegar a muchas mujeres, especialmente aquellas en áreas rurales</a:t>
            </a:r>
          </a:p>
        </p:txBody>
      </p:sp>
      <p:sp>
        <p:nvSpPr>
          <p:cNvPr id="9" name="Freeform: Shape 8">
            <a:extLst>
              <a:ext uri="{FF2B5EF4-FFF2-40B4-BE49-F238E27FC236}">
                <a16:creationId xmlns:a16="http://schemas.microsoft.com/office/drawing/2014/main" id="{F49E5083-8593-ED44-A0C9-186A470CC68E}"/>
              </a:ext>
            </a:extLst>
          </p:cNvPr>
          <p:cNvSpPr/>
          <p:nvPr/>
        </p:nvSpPr>
        <p:spPr>
          <a:xfrm>
            <a:off x="644010" y="5198379"/>
            <a:ext cx="4762091" cy="979056"/>
          </a:xfrm>
          <a:custGeom>
            <a:avLst/>
            <a:gdLst>
              <a:gd name="connsiteX0" fmla="*/ 0 w 8128000"/>
              <a:gd name="connsiteY0" fmla="*/ 78002 h 468000"/>
              <a:gd name="connsiteX1" fmla="*/ 78002 w 8128000"/>
              <a:gd name="connsiteY1" fmla="*/ 0 h 468000"/>
              <a:gd name="connsiteX2" fmla="*/ 8049998 w 8128000"/>
              <a:gd name="connsiteY2" fmla="*/ 0 h 468000"/>
              <a:gd name="connsiteX3" fmla="*/ 8128000 w 8128000"/>
              <a:gd name="connsiteY3" fmla="*/ 78002 h 468000"/>
              <a:gd name="connsiteX4" fmla="*/ 8128000 w 8128000"/>
              <a:gd name="connsiteY4" fmla="*/ 389998 h 468000"/>
              <a:gd name="connsiteX5" fmla="*/ 8049998 w 8128000"/>
              <a:gd name="connsiteY5" fmla="*/ 468000 h 468000"/>
              <a:gd name="connsiteX6" fmla="*/ 78002 w 8128000"/>
              <a:gd name="connsiteY6" fmla="*/ 468000 h 468000"/>
              <a:gd name="connsiteX7" fmla="*/ 0 w 8128000"/>
              <a:gd name="connsiteY7" fmla="*/ 389998 h 468000"/>
              <a:gd name="connsiteX8" fmla="*/ 0 w 8128000"/>
              <a:gd name="connsiteY8" fmla="*/ 78002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468000">
                <a:moveTo>
                  <a:pt x="0" y="78002"/>
                </a:moveTo>
                <a:cubicBezTo>
                  <a:pt x="0" y="34923"/>
                  <a:pt x="34923" y="0"/>
                  <a:pt x="78002" y="0"/>
                </a:cubicBezTo>
                <a:lnTo>
                  <a:pt x="8049998" y="0"/>
                </a:lnTo>
                <a:cubicBezTo>
                  <a:pt x="8093077" y="0"/>
                  <a:pt x="8128000" y="34923"/>
                  <a:pt x="8128000" y="78002"/>
                </a:cubicBezTo>
                <a:lnTo>
                  <a:pt x="8128000" y="389998"/>
                </a:lnTo>
                <a:cubicBezTo>
                  <a:pt x="8128000" y="433077"/>
                  <a:pt x="8093077" y="468000"/>
                  <a:pt x="8049998" y="468000"/>
                </a:cubicBezTo>
                <a:lnTo>
                  <a:pt x="78002" y="468000"/>
                </a:lnTo>
                <a:cubicBezTo>
                  <a:pt x="34923" y="468000"/>
                  <a:pt x="0" y="433077"/>
                  <a:pt x="0" y="389998"/>
                </a:cubicBezTo>
                <a:lnTo>
                  <a:pt x="0" y="78002"/>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66" tIns="68566" rIns="68566" bIns="68566"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GT" kern="1200">
                <a:latin typeface="Century Gothic" panose="020B0502020202020204"/>
                <a:ea typeface="+mn-ea"/>
                <a:cs typeface="+mn-cs"/>
              </a:rPr>
              <a:t>Alto costo de los servicios financieros debido a las ineficiencias en los canales de entrega</a:t>
            </a:r>
            <a:endParaRPr lang="es-GT" kern="1200" dirty="0">
              <a:latin typeface="Century Gothic" panose="020B0502020202020204"/>
              <a:ea typeface="+mn-ea"/>
              <a:cs typeface="+mn-cs"/>
            </a:endParaRPr>
          </a:p>
        </p:txBody>
      </p:sp>
      <p:sp>
        <p:nvSpPr>
          <p:cNvPr id="10" name="Freeform: Shape 9">
            <a:extLst>
              <a:ext uri="{FF2B5EF4-FFF2-40B4-BE49-F238E27FC236}">
                <a16:creationId xmlns:a16="http://schemas.microsoft.com/office/drawing/2014/main" id="{81BB4529-AD88-F8FD-8F04-E321CAE91E13}"/>
              </a:ext>
            </a:extLst>
          </p:cNvPr>
          <p:cNvSpPr/>
          <p:nvPr/>
        </p:nvSpPr>
        <p:spPr>
          <a:xfrm>
            <a:off x="6320501" y="1179938"/>
            <a:ext cx="4762091" cy="979057"/>
          </a:xfrm>
          <a:custGeom>
            <a:avLst/>
            <a:gdLst>
              <a:gd name="connsiteX0" fmla="*/ 0 w 8128000"/>
              <a:gd name="connsiteY0" fmla="*/ 78002 h 468000"/>
              <a:gd name="connsiteX1" fmla="*/ 78002 w 8128000"/>
              <a:gd name="connsiteY1" fmla="*/ 0 h 468000"/>
              <a:gd name="connsiteX2" fmla="*/ 8049998 w 8128000"/>
              <a:gd name="connsiteY2" fmla="*/ 0 h 468000"/>
              <a:gd name="connsiteX3" fmla="*/ 8128000 w 8128000"/>
              <a:gd name="connsiteY3" fmla="*/ 78002 h 468000"/>
              <a:gd name="connsiteX4" fmla="*/ 8128000 w 8128000"/>
              <a:gd name="connsiteY4" fmla="*/ 389998 h 468000"/>
              <a:gd name="connsiteX5" fmla="*/ 8049998 w 8128000"/>
              <a:gd name="connsiteY5" fmla="*/ 468000 h 468000"/>
              <a:gd name="connsiteX6" fmla="*/ 78002 w 8128000"/>
              <a:gd name="connsiteY6" fmla="*/ 468000 h 468000"/>
              <a:gd name="connsiteX7" fmla="*/ 0 w 8128000"/>
              <a:gd name="connsiteY7" fmla="*/ 389998 h 468000"/>
              <a:gd name="connsiteX8" fmla="*/ 0 w 8128000"/>
              <a:gd name="connsiteY8" fmla="*/ 78002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468000">
                <a:moveTo>
                  <a:pt x="0" y="78002"/>
                </a:moveTo>
                <a:cubicBezTo>
                  <a:pt x="0" y="34923"/>
                  <a:pt x="34923" y="0"/>
                  <a:pt x="78002" y="0"/>
                </a:cubicBezTo>
                <a:lnTo>
                  <a:pt x="8049998" y="0"/>
                </a:lnTo>
                <a:cubicBezTo>
                  <a:pt x="8093077" y="0"/>
                  <a:pt x="8128000" y="34923"/>
                  <a:pt x="8128000" y="78002"/>
                </a:cubicBezTo>
                <a:lnTo>
                  <a:pt x="8128000" y="389998"/>
                </a:lnTo>
                <a:cubicBezTo>
                  <a:pt x="8128000" y="433077"/>
                  <a:pt x="8093077" y="468000"/>
                  <a:pt x="8049998" y="468000"/>
                </a:cubicBezTo>
                <a:lnTo>
                  <a:pt x="78002" y="468000"/>
                </a:lnTo>
                <a:cubicBezTo>
                  <a:pt x="34923" y="468000"/>
                  <a:pt x="0" y="433077"/>
                  <a:pt x="0" y="389998"/>
                </a:cubicBezTo>
                <a:lnTo>
                  <a:pt x="0" y="78002"/>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66" tIns="68566" rIns="68566" bIns="68566"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GT" kern="1200" dirty="0">
                <a:latin typeface="Century Gothic" panose="020B0502020202020204"/>
                <a:ea typeface="+mn-ea"/>
                <a:cs typeface="+mn-cs"/>
              </a:rPr>
              <a:t>Requisitos estrictos o no proporcionados para la incorporación de clientes</a:t>
            </a:r>
          </a:p>
        </p:txBody>
      </p:sp>
      <p:sp>
        <p:nvSpPr>
          <p:cNvPr id="11" name="Freeform: Shape 10">
            <a:extLst>
              <a:ext uri="{FF2B5EF4-FFF2-40B4-BE49-F238E27FC236}">
                <a16:creationId xmlns:a16="http://schemas.microsoft.com/office/drawing/2014/main" id="{E667D48B-CCC3-06A6-364B-169C72339AF5}"/>
              </a:ext>
            </a:extLst>
          </p:cNvPr>
          <p:cNvSpPr/>
          <p:nvPr/>
        </p:nvSpPr>
        <p:spPr>
          <a:xfrm>
            <a:off x="6320501" y="2188039"/>
            <a:ext cx="4762091" cy="979057"/>
          </a:xfrm>
          <a:custGeom>
            <a:avLst/>
            <a:gdLst>
              <a:gd name="connsiteX0" fmla="*/ 0 w 8128000"/>
              <a:gd name="connsiteY0" fmla="*/ 78002 h 468000"/>
              <a:gd name="connsiteX1" fmla="*/ 78002 w 8128000"/>
              <a:gd name="connsiteY1" fmla="*/ 0 h 468000"/>
              <a:gd name="connsiteX2" fmla="*/ 8049998 w 8128000"/>
              <a:gd name="connsiteY2" fmla="*/ 0 h 468000"/>
              <a:gd name="connsiteX3" fmla="*/ 8128000 w 8128000"/>
              <a:gd name="connsiteY3" fmla="*/ 78002 h 468000"/>
              <a:gd name="connsiteX4" fmla="*/ 8128000 w 8128000"/>
              <a:gd name="connsiteY4" fmla="*/ 389998 h 468000"/>
              <a:gd name="connsiteX5" fmla="*/ 8049998 w 8128000"/>
              <a:gd name="connsiteY5" fmla="*/ 468000 h 468000"/>
              <a:gd name="connsiteX6" fmla="*/ 78002 w 8128000"/>
              <a:gd name="connsiteY6" fmla="*/ 468000 h 468000"/>
              <a:gd name="connsiteX7" fmla="*/ 0 w 8128000"/>
              <a:gd name="connsiteY7" fmla="*/ 389998 h 468000"/>
              <a:gd name="connsiteX8" fmla="*/ 0 w 8128000"/>
              <a:gd name="connsiteY8" fmla="*/ 78002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468000">
                <a:moveTo>
                  <a:pt x="0" y="78002"/>
                </a:moveTo>
                <a:cubicBezTo>
                  <a:pt x="0" y="34923"/>
                  <a:pt x="34923" y="0"/>
                  <a:pt x="78002" y="0"/>
                </a:cubicBezTo>
                <a:lnTo>
                  <a:pt x="8049998" y="0"/>
                </a:lnTo>
                <a:cubicBezTo>
                  <a:pt x="8093077" y="0"/>
                  <a:pt x="8128000" y="34923"/>
                  <a:pt x="8128000" y="78002"/>
                </a:cubicBezTo>
                <a:lnTo>
                  <a:pt x="8128000" y="389998"/>
                </a:lnTo>
                <a:cubicBezTo>
                  <a:pt x="8128000" y="433077"/>
                  <a:pt x="8093077" y="468000"/>
                  <a:pt x="8049998" y="468000"/>
                </a:cubicBezTo>
                <a:lnTo>
                  <a:pt x="78002" y="468000"/>
                </a:lnTo>
                <a:cubicBezTo>
                  <a:pt x="34923" y="468000"/>
                  <a:pt x="0" y="433077"/>
                  <a:pt x="0" y="389998"/>
                </a:cubicBezTo>
                <a:lnTo>
                  <a:pt x="0" y="78002"/>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66" tIns="68566" rIns="68566" bIns="68566"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GT" kern="1200">
                <a:latin typeface="Century Gothic" panose="020B0502020202020204"/>
                <a:ea typeface="+mn-ea"/>
                <a:cs typeface="+mn-cs"/>
              </a:rPr>
              <a:t>Altas tasas de préstamos en el sector financiero</a:t>
            </a:r>
            <a:endParaRPr lang="es-GT" kern="1200" dirty="0">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7E444DA8-8B9C-870F-252F-F7DB6FCCAF7B}"/>
              </a:ext>
            </a:extLst>
          </p:cNvPr>
          <p:cNvSpPr/>
          <p:nvPr/>
        </p:nvSpPr>
        <p:spPr>
          <a:xfrm>
            <a:off x="6320501" y="3189158"/>
            <a:ext cx="4762091" cy="979057"/>
          </a:xfrm>
          <a:custGeom>
            <a:avLst/>
            <a:gdLst>
              <a:gd name="connsiteX0" fmla="*/ 0 w 8128000"/>
              <a:gd name="connsiteY0" fmla="*/ 78002 h 468000"/>
              <a:gd name="connsiteX1" fmla="*/ 78002 w 8128000"/>
              <a:gd name="connsiteY1" fmla="*/ 0 h 468000"/>
              <a:gd name="connsiteX2" fmla="*/ 8049998 w 8128000"/>
              <a:gd name="connsiteY2" fmla="*/ 0 h 468000"/>
              <a:gd name="connsiteX3" fmla="*/ 8128000 w 8128000"/>
              <a:gd name="connsiteY3" fmla="*/ 78002 h 468000"/>
              <a:gd name="connsiteX4" fmla="*/ 8128000 w 8128000"/>
              <a:gd name="connsiteY4" fmla="*/ 389998 h 468000"/>
              <a:gd name="connsiteX5" fmla="*/ 8049998 w 8128000"/>
              <a:gd name="connsiteY5" fmla="*/ 468000 h 468000"/>
              <a:gd name="connsiteX6" fmla="*/ 78002 w 8128000"/>
              <a:gd name="connsiteY6" fmla="*/ 468000 h 468000"/>
              <a:gd name="connsiteX7" fmla="*/ 0 w 8128000"/>
              <a:gd name="connsiteY7" fmla="*/ 389998 h 468000"/>
              <a:gd name="connsiteX8" fmla="*/ 0 w 8128000"/>
              <a:gd name="connsiteY8" fmla="*/ 78002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468000">
                <a:moveTo>
                  <a:pt x="0" y="78002"/>
                </a:moveTo>
                <a:cubicBezTo>
                  <a:pt x="0" y="34923"/>
                  <a:pt x="34923" y="0"/>
                  <a:pt x="78002" y="0"/>
                </a:cubicBezTo>
                <a:lnTo>
                  <a:pt x="8049998" y="0"/>
                </a:lnTo>
                <a:cubicBezTo>
                  <a:pt x="8093077" y="0"/>
                  <a:pt x="8128000" y="34923"/>
                  <a:pt x="8128000" y="78002"/>
                </a:cubicBezTo>
                <a:lnTo>
                  <a:pt x="8128000" y="389998"/>
                </a:lnTo>
                <a:cubicBezTo>
                  <a:pt x="8128000" y="433077"/>
                  <a:pt x="8093077" y="468000"/>
                  <a:pt x="8049998" y="468000"/>
                </a:cubicBezTo>
                <a:lnTo>
                  <a:pt x="78002" y="468000"/>
                </a:lnTo>
                <a:cubicBezTo>
                  <a:pt x="34923" y="468000"/>
                  <a:pt x="0" y="433077"/>
                  <a:pt x="0" y="389998"/>
                </a:cubicBezTo>
                <a:lnTo>
                  <a:pt x="0" y="78002"/>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66" tIns="68566" rIns="68566" bIns="68566"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GT" kern="1200">
                <a:latin typeface="Century Gothic" panose="020B0502020202020204"/>
                <a:ea typeface="+mn-ea"/>
                <a:cs typeface="+mn-cs"/>
              </a:rPr>
              <a:t>Existe una dinámica de la economía basada en efectivo y el sector informal en todo el país</a:t>
            </a:r>
            <a:endParaRPr lang="es-GT" kern="1200" dirty="0">
              <a:latin typeface="Century Gothic" panose="020B0502020202020204"/>
              <a:ea typeface="+mn-ea"/>
              <a:cs typeface="+mn-cs"/>
            </a:endParaRPr>
          </a:p>
        </p:txBody>
      </p:sp>
      <p:sp>
        <p:nvSpPr>
          <p:cNvPr id="13" name="Freeform: Shape 12">
            <a:extLst>
              <a:ext uri="{FF2B5EF4-FFF2-40B4-BE49-F238E27FC236}">
                <a16:creationId xmlns:a16="http://schemas.microsoft.com/office/drawing/2014/main" id="{64B932C8-AF0A-446A-B728-47F7ED957AC6}"/>
              </a:ext>
            </a:extLst>
          </p:cNvPr>
          <p:cNvSpPr/>
          <p:nvPr/>
        </p:nvSpPr>
        <p:spPr>
          <a:xfrm>
            <a:off x="6320501" y="4190278"/>
            <a:ext cx="4762091" cy="979057"/>
          </a:xfrm>
          <a:custGeom>
            <a:avLst/>
            <a:gdLst>
              <a:gd name="connsiteX0" fmla="*/ 0 w 8128000"/>
              <a:gd name="connsiteY0" fmla="*/ 78002 h 468000"/>
              <a:gd name="connsiteX1" fmla="*/ 78002 w 8128000"/>
              <a:gd name="connsiteY1" fmla="*/ 0 h 468000"/>
              <a:gd name="connsiteX2" fmla="*/ 8049998 w 8128000"/>
              <a:gd name="connsiteY2" fmla="*/ 0 h 468000"/>
              <a:gd name="connsiteX3" fmla="*/ 8128000 w 8128000"/>
              <a:gd name="connsiteY3" fmla="*/ 78002 h 468000"/>
              <a:gd name="connsiteX4" fmla="*/ 8128000 w 8128000"/>
              <a:gd name="connsiteY4" fmla="*/ 389998 h 468000"/>
              <a:gd name="connsiteX5" fmla="*/ 8049998 w 8128000"/>
              <a:gd name="connsiteY5" fmla="*/ 468000 h 468000"/>
              <a:gd name="connsiteX6" fmla="*/ 78002 w 8128000"/>
              <a:gd name="connsiteY6" fmla="*/ 468000 h 468000"/>
              <a:gd name="connsiteX7" fmla="*/ 0 w 8128000"/>
              <a:gd name="connsiteY7" fmla="*/ 389998 h 468000"/>
              <a:gd name="connsiteX8" fmla="*/ 0 w 8128000"/>
              <a:gd name="connsiteY8" fmla="*/ 78002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468000">
                <a:moveTo>
                  <a:pt x="0" y="78002"/>
                </a:moveTo>
                <a:cubicBezTo>
                  <a:pt x="0" y="34923"/>
                  <a:pt x="34923" y="0"/>
                  <a:pt x="78002" y="0"/>
                </a:cubicBezTo>
                <a:lnTo>
                  <a:pt x="8049998" y="0"/>
                </a:lnTo>
                <a:cubicBezTo>
                  <a:pt x="8093077" y="0"/>
                  <a:pt x="8128000" y="34923"/>
                  <a:pt x="8128000" y="78002"/>
                </a:cubicBezTo>
                <a:lnTo>
                  <a:pt x="8128000" y="389998"/>
                </a:lnTo>
                <a:cubicBezTo>
                  <a:pt x="8128000" y="433077"/>
                  <a:pt x="8093077" y="468000"/>
                  <a:pt x="8049998" y="468000"/>
                </a:cubicBezTo>
                <a:lnTo>
                  <a:pt x="78002" y="468000"/>
                </a:lnTo>
                <a:cubicBezTo>
                  <a:pt x="34923" y="468000"/>
                  <a:pt x="0" y="433077"/>
                  <a:pt x="0" y="389998"/>
                </a:cubicBezTo>
                <a:lnTo>
                  <a:pt x="0" y="78002"/>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66" tIns="68566" rIns="68566" bIns="68566"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GT" kern="1200">
                <a:latin typeface="Century Gothic" panose="020B0502020202020204"/>
                <a:ea typeface="+mn-ea"/>
                <a:cs typeface="+mn-cs"/>
              </a:rPr>
              <a:t>Normas y creencias culturales</a:t>
            </a:r>
            <a:endParaRPr lang="es-GT" kern="1200" dirty="0">
              <a:latin typeface="Century Gothic" panose="020B0502020202020204"/>
              <a:ea typeface="+mn-ea"/>
              <a:cs typeface="+mn-cs"/>
            </a:endParaRPr>
          </a:p>
        </p:txBody>
      </p:sp>
      <p:sp>
        <p:nvSpPr>
          <p:cNvPr id="14" name="Freeform: Shape 13">
            <a:extLst>
              <a:ext uri="{FF2B5EF4-FFF2-40B4-BE49-F238E27FC236}">
                <a16:creationId xmlns:a16="http://schemas.microsoft.com/office/drawing/2014/main" id="{3EA5C6C7-33CD-4DCC-F76C-975A305C8FEF}"/>
              </a:ext>
            </a:extLst>
          </p:cNvPr>
          <p:cNvSpPr/>
          <p:nvPr/>
        </p:nvSpPr>
        <p:spPr>
          <a:xfrm>
            <a:off x="6320501" y="5198378"/>
            <a:ext cx="4762091" cy="979057"/>
          </a:xfrm>
          <a:custGeom>
            <a:avLst/>
            <a:gdLst>
              <a:gd name="connsiteX0" fmla="*/ 0 w 8128000"/>
              <a:gd name="connsiteY0" fmla="*/ 78002 h 468000"/>
              <a:gd name="connsiteX1" fmla="*/ 78002 w 8128000"/>
              <a:gd name="connsiteY1" fmla="*/ 0 h 468000"/>
              <a:gd name="connsiteX2" fmla="*/ 8049998 w 8128000"/>
              <a:gd name="connsiteY2" fmla="*/ 0 h 468000"/>
              <a:gd name="connsiteX3" fmla="*/ 8128000 w 8128000"/>
              <a:gd name="connsiteY3" fmla="*/ 78002 h 468000"/>
              <a:gd name="connsiteX4" fmla="*/ 8128000 w 8128000"/>
              <a:gd name="connsiteY4" fmla="*/ 389998 h 468000"/>
              <a:gd name="connsiteX5" fmla="*/ 8049998 w 8128000"/>
              <a:gd name="connsiteY5" fmla="*/ 468000 h 468000"/>
              <a:gd name="connsiteX6" fmla="*/ 78002 w 8128000"/>
              <a:gd name="connsiteY6" fmla="*/ 468000 h 468000"/>
              <a:gd name="connsiteX7" fmla="*/ 0 w 8128000"/>
              <a:gd name="connsiteY7" fmla="*/ 389998 h 468000"/>
              <a:gd name="connsiteX8" fmla="*/ 0 w 8128000"/>
              <a:gd name="connsiteY8" fmla="*/ 78002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468000">
                <a:moveTo>
                  <a:pt x="0" y="78002"/>
                </a:moveTo>
                <a:cubicBezTo>
                  <a:pt x="0" y="34923"/>
                  <a:pt x="34923" y="0"/>
                  <a:pt x="78002" y="0"/>
                </a:cubicBezTo>
                <a:lnTo>
                  <a:pt x="8049998" y="0"/>
                </a:lnTo>
                <a:cubicBezTo>
                  <a:pt x="8093077" y="0"/>
                  <a:pt x="8128000" y="34923"/>
                  <a:pt x="8128000" y="78002"/>
                </a:cubicBezTo>
                <a:lnTo>
                  <a:pt x="8128000" y="389998"/>
                </a:lnTo>
                <a:cubicBezTo>
                  <a:pt x="8128000" y="433077"/>
                  <a:pt x="8093077" y="468000"/>
                  <a:pt x="8049998" y="468000"/>
                </a:cubicBezTo>
                <a:lnTo>
                  <a:pt x="78002" y="468000"/>
                </a:lnTo>
                <a:cubicBezTo>
                  <a:pt x="34923" y="468000"/>
                  <a:pt x="0" y="433077"/>
                  <a:pt x="0" y="389998"/>
                </a:cubicBezTo>
                <a:lnTo>
                  <a:pt x="0" y="78002"/>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66" tIns="68566" rIns="68566" bIns="68566"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GT" kern="1200">
                <a:latin typeface="Century Gothic" panose="020B0502020202020204"/>
                <a:ea typeface="+mn-ea"/>
                <a:cs typeface="+mn-cs"/>
              </a:rPr>
              <a:t>Propiedad limitada de teléfonos móviles (smarthphone)</a:t>
            </a:r>
            <a:endParaRPr lang="es-GT" kern="1200" dirty="0">
              <a:latin typeface="Century Gothic" panose="020B0502020202020204"/>
              <a:ea typeface="+mn-ea"/>
              <a:cs typeface="+mn-cs"/>
            </a:endParaRPr>
          </a:p>
        </p:txBody>
      </p:sp>
      <p:sp>
        <p:nvSpPr>
          <p:cNvPr id="3" name="Rectángulo 2">
            <a:extLst>
              <a:ext uri="{FF2B5EF4-FFF2-40B4-BE49-F238E27FC236}">
                <a16:creationId xmlns:a16="http://schemas.microsoft.com/office/drawing/2014/main" id="{4AA63B64-F260-D9B5-B8EB-505F3D74E179}"/>
              </a:ext>
            </a:extLst>
          </p:cNvPr>
          <p:cNvSpPr/>
          <p:nvPr/>
        </p:nvSpPr>
        <p:spPr>
          <a:xfrm>
            <a:off x="422786" y="212316"/>
            <a:ext cx="9208169" cy="769441"/>
          </a:xfrm>
          <a:prstGeom prst="rect">
            <a:avLst/>
          </a:prstGeom>
          <a:noFill/>
        </p:spPr>
        <p:txBody>
          <a:bodyPr wrap="square" lIns="91440" tIns="45720" rIns="91440" bIns="45720">
            <a:spAutoFit/>
          </a:bodyPr>
          <a:lstStyle/>
          <a:p>
            <a:pPr defTabSz="457200"/>
            <a:r>
              <a:rPr lang="es-ES" sz="2400" b="1" spc="50" dirty="0">
                <a:ln w="0"/>
                <a:effectLst>
                  <a:innerShdw blurRad="63500" dist="50800" dir="13500000">
                    <a:srgbClr val="000000">
                      <a:alpha val="50000"/>
                    </a:srgbClr>
                  </a:innerShdw>
                </a:effectLst>
                <a:latin typeface="Century Gothic" panose="020B0502020202020204"/>
              </a:rPr>
              <a:t>Premisas que limitan la </a:t>
            </a:r>
            <a:r>
              <a:rPr lang="es-ES" sz="2400" b="1" spc="50" dirty="0" err="1">
                <a:ln w="0"/>
                <a:effectLst>
                  <a:innerShdw blurRad="63500" dist="50800" dir="13500000">
                    <a:srgbClr val="000000">
                      <a:alpha val="50000"/>
                    </a:srgbClr>
                  </a:innerShdw>
                </a:effectLst>
                <a:latin typeface="Century Gothic" panose="020B0502020202020204"/>
              </a:rPr>
              <a:t>inclusi</a:t>
            </a:r>
            <a:r>
              <a:rPr lang="es-GT" sz="2400" b="1" spc="50" dirty="0" err="1">
                <a:ln w="0"/>
                <a:effectLst>
                  <a:innerShdw blurRad="63500" dist="50800" dir="13500000">
                    <a:srgbClr val="000000">
                      <a:alpha val="50000"/>
                    </a:srgbClr>
                  </a:innerShdw>
                </a:effectLst>
                <a:latin typeface="Century Gothic" panose="020B0502020202020204"/>
              </a:rPr>
              <a:t>ón</a:t>
            </a:r>
            <a:r>
              <a:rPr lang="es-GT" sz="2400" b="1" spc="50" dirty="0">
                <a:ln w="0"/>
                <a:effectLst>
                  <a:innerShdw blurRad="63500" dist="50800" dir="13500000">
                    <a:srgbClr val="000000">
                      <a:alpha val="50000"/>
                    </a:srgbClr>
                  </a:innerShdw>
                </a:effectLst>
                <a:latin typeface="Century Gothic" panose="020B0502020202020204"/>
              </a:rPr>
              <a:t> financiera de las mujeres</a:t>
            </a:r>
            <a:r>
              <a:rPr lang="es-ES" sz="4400" b="1" spc="50" dirty="0">
                <a:ln w="0"/>
                <a:effectLst>
                  <a:innerShdw blurRad="63500" dist="50800" dir="13500000">
                    <a:srgbClr val="000000">
                      <a:alpha val="50000"/>
                    </a:srgbClr>
                  </a:innerShdw>
                </a:effectLst>
                <a:latin typeface="Century Gothic" panose="020B0502020202020204"/>
              </a:rPr>
              <a:t> </a:t>
            </a:r>
          </a:p>
        </p:txBody>
      </p:sp>
    </p:spTree>
    <p:extLst>
      <p:ext uri="{BB962C8B-B14F-4D97-AF65-F5344CB8AC3E}">
        <p14:creationId xmlns:p14="http://schemas.microsoft.com/office/powerpoint/2010/main" val="8916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0F4C90E-BABF-A1C9-E298-84A7A1C883B9}"/>
              </a:ext>
            </a:extLst>
          </p:cNvPr>
          <p:cNvGraphicFramePr/>
          <p:nvPr>
            <p:extLst>
              <p:ext uri="{D42A27DB-BD31-4B8C-83A1-F6EECF244321}">
                <p14:modId xmlns:p14="http://schemas.microsoft.com/office/powerpoint/2010/main" val="874471530"/>
              </p:ext>
            </p:extLst>
          </p:nvPr>
        </p:nvGraphicFramePr>
        <p:xfrm>
          <a:off x="2032000" y="2128603"/>
          <a:ext cx="8128000" cy="4009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F01399F8-634A-9DCC-266A-0B675AFE1FCC}"/>
              </a:ext>
            </a:extLst>
          </p:cNvPr>
          <p:cNvSpPr/>
          <p:nvPr/>
        </p:nvSpPr>
        <p:spPr>
          <a:xfrm>
            <a:off x="2602095" y="898692"/>
            <a:ext cx="6987810" cy="707886"/>
          </a:xfrm>
          <a:prstGeom prst="rect">
            <a:avLst/>
          </a:prstGeom>
          <a:noFill/>
        </p:spPr>
        <p:txBody>
          <a:bodyPr wrap="none" lIns="91440" tIns="45720" rIns="91440" bIns="45720">
            <a:spAutoFit/>
          </a:bodyPr>
          <a:lstStyle/>
          <a:p>
            <a:pPr algn="ctr"/>
            <a:r>
              <a:rPr lang="es-GT" sz="4000" b="1" u="sng" dirty="0"/>
              <a:t>¿Qué hay que transformar?</a:t>
            </a:r>
            <a:endParaRPr lang="es-E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66117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5E85C2E2-AAED-C726-876E-A1AD3C5AFF81}"/>
              </a:ext>
            </a:extLst>
          </p:cNvPr>
          <p:cNvPicPr>
            <a:picLocks noChangeAspect="1"/>
          </p:cNvPicPr>
          <p:nvPr/>
        </p:nvPicPr>
        <p:blipFill>
          <a:blip r:embed="rId2"/>
          <a:stretch>
            <a:fillRect/>
          </a:stretch>
        </p:blipFill>
        <p:spPr>
          <a:xfrm>
            <a:off x="569004" y="1041400"/>
            <a:ext cx="9897912" cy="5146915"/>
          </a:xfrm>
          <a:prstGeom prst="rect">
            <a:avLst/>
          </a:prstGeom>
        </p:spPr>
      </p:pic>
      <p:sp>
        <p:nvSpPr>
          <p:cNvPr id="2" name="Title 1">
            <a:extLst>
              <a:ext uri="{FF2B5EF4-FFF2-40B4-BE49-F238E27FC236}">
                <a16:creationId xmlns:a16="http://schemas.microsoft.com/office/drawing/2014/main" id="{659A59D0-19E8-EEE2-2539-CF5D201932C7}"/>
              </a:ext>
            </a:extLst>
          </p:cNvPr>
          <p:cNvSpPr>
            <a:spLocks noGrp="1"/>
          </p:cNvSpPr>
          <p:nvPr>
            <p:ph type="title"/>
          </p:nvPr>
        </p:nvSpPr>
        <p:spPr>
          <a:xfrm>
            <a:off x="838200" y="316999"/>
            <a:ext cx="10515600" cy="1325563"/>
          </a:xfrm>
        </p:spPr>
        <p:txBody>
          <a:bodyPr/>
          <a:lstStyle/>
          <a:p>
            <a:r>
              <a:rPr lang="es-419" dirty="0"/>
              <a:t>ECOSISTEMA FINANCIERO</a:t>
            </a:r>
          </a:p>
        </p:txBody>
      </p:sp>
      <p:sp>
        <p:nvSpPr>
          <p:cNvPr id="4" name="CuadroTexto 3">
            <a:extLst>
              <a:ext uri="{FF2B5EF4-FFF2-40B4-BE49-F238E27FC236}">
                <a16:creationId xmlns:a16="http://schemas.microsoft.com/office/drawing/2014/main" id="{6C1E33C9-9144-FAAD-46FE-E40DC414B884}"/>
              </a:ext>
            </a:extLst>
          </p:cNvPr>
          <p:cNvSpPr txBox="1"/>
          <p:nvPr/>
        </p:nvSpPr>
        <p:spPr>
          <a:xfrm>
            <a:off x="0" y="6488668"/>
            <a:ext cx="11551920" cy="276999"/>
          </a:xfrm>
          <a:prstGeom prst="rect">
            <a:avLst/>
          </a:prstGeom>
          <a:noFill/>
        </p:spPr>
        <p:txBody>
          <a:bodyPr wrap="square" rtlCol="0">
            <a:spAutoFit/>
          </a:bodyPr>
          <a:lstStyle/>
          <a:p>
            <a:r>
              <a:rPr lang="es-GT" sz="1200" dirty="0"/>
              <a:t>Fuente: ONU Mujeres. Finanzas para todas, con datos de </a:t>
            </a:r>
            <a:r>
              <a:rPr lang="es-GT" sz="1200" dirty="0" err="1"/>
              <a:t>Women’s</a:t>
            </a:r>
            <a:r>
              <a:rPr lang="es-GT" sz="1200" dirty="0"/>
              <a:t> </a:t>
            </a:r>
            <a:r>
              <a:rPr lang="es-GT" sz="1200" dirty="0" err="1"/>
              <a:t>Financial</a:t>
            </a:r>
            <a:r>
              <a:rPr lang="es-GT" sz="1200" dirty="0"/>
              <a:t> </a:t>
            </a:r>
            <a:r>
              <a:rPr lang="es-GT" sz="1200" dirty="0" err="1"/>
              <a:t>Inclusion</a:t>
            </a:r>
            <a:r>
              <a:rPr lang="es-GT" sz="1200" dirty="0"/>
              <a:t> (Swiss Agency </a:t>
            </a:r>
            <a:r>
              <a:rPr lang="es-GT" sz="1200" dirty="0" err="1"/>
              <a:t>for</a:t>
            </a:r>
            <a:r>
              <a:rPr lang="es-GT" sz="1200" dirty="0"/>
              <a:t> </a:t>
            </a:r>
            <a:r>
              <a:rPr lang="es-GT" sz="1200" dirty="0" err="1"/>
              <a:t>Development</a:t>
            </a:r>
            <a:r>
              <a:rPr lang="es-GT" sz="1200" dirty="0"/>
              <a:t> and </a:t>
            </a:r>
            <a:r>
              <a:rPr lang="es-GT" sz="1200" dirty="0" err="1"/>
              <a:t>Cooperation</a:t>
            </a:r>
            <a:r>
              <a:rPr lang="es-GT" sz="1200" dirty="0"/>
              <a:t>)</a:t>
            </a:r>
          </a:p>
        </p:txBody>
      </p:sp>
    </p:spTree>
    <p:extLst>
      <p:ext uri="{BB962C8B-B14F-4D97-AF65-F5344CB8AC3E}">
        <p14:creationId xmlns:p14="http://schemas.microsoft.com/office/powerpoint/2010/main" val="113650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22DD3-2A42-87A5-398F-69A7C94EB948}"/>
              </a:ext>
            </a:extLst>
          </p:cNvPr>
          <p:cNvSpPr>
            <a:spLocks noGrp="1"/>
          </p:cNvSpPr>
          <p:nvPr>
            <p:ph type="ctrTitle"/>
          </p:nvPr>
        </p:nvSpPr>
        <p:spPr>
          <a:xfrm>
            <a:off x="517859" y="572459"/>
            <a:ext cx="9144000" cy="619230"/>
          </a:xfrm>
        </p:spPr>
        <p:txBody>
          <a:bodyPr>
            <a:normAutofit fontScale="90000"/>
          </a:bodyPr>
          <a:lstStyle/>
          <a:p>
            <a:pPr algn="l"/>
            <a:r>
              <a:rPr lang="es-GT" dirty="0"/>
              <a:t>2. Objetivo del proyecto</a:t>
            </a:r>
          </a:p>
        </p:txBody>
      </p:sp>
      <p:sp>
        <p:nvSpPr>
          <p:cNvPr id="3" name="Subtítulo 2">
            <a:extLst>
              <a:ext uri="{FF2B5EF4-FFF2-40B4-BE49-F238E27FC236}">
                <a16:creationId xmlns:a16="http://schemas.microsoft.com/office/drawing/2014/main" id="{E207C624-3C28-EC89-8D3F-ED22DA012195}"/>
              </a:ext>
            </a:extLst>
          </p:cNvPr>
          <p:cNvSpPr>
            <a:spLocks noGrp="1"/>
          </p:cNvSpPr>
          <p:nvPr>
            <p:ph type="subTitle" idx="1"/>
          </p:nvPr>
        </p:nvSpPr>
        <p:spPr>
          <a:xfrm>
            <a:off x="549875" y="3429000"/>
            <a:ext cx="11092250" cy="2856541"/>
          </a:xfrm>
          <a:ln>
            <a:solidFill>
              <a:srgbClr val="92D050"/>
            </a:solidFill>
          </a:ln>
        </p:spPr>
        <p:txBody>
          <a:bodyPr>
            <a:normAutofit fontScale="70000" lnSpcReduction="20000"/>
          </a:bodyPr>
          <a:lstStyle/>
          <a:p>
            <a:pPr marL="457200" indent="-457200" algn="l">
              <a:lnSpc>
                <a:spcPct val="120000"/>
              </a:lnSpc>
              <a:buAutoNum type="arabicPeriod"/>
            </a:pPr>
            <a:r>
              <a:rPr lang="es-GT" sz="2000" dirty="0"/>
              <a:t>Contribuir con las Instituciones Financieras (IFI) y Entidades de Servicios Financieros (ESF) en la </a:t>
            </a:r>
            <a:r>
              <a:rPr lang="es-GT" sz="2000" b="1" dirty="0"/>
              <a:t>incorporación de innovaciones en los productos y servicios financieros y no financieros </a:t>
            </a:r>
            <a:r>
              <a:rPr lang="es-GT" sz="2000" dirty="0"/>
              <a:t>diseñados para mujeres y emprendedoras como una oferta diferenciada.</a:t>
            </a:r>
          </a:p>
          <a:p>
            <a:pPr marL="457200" indent="-457200" algn="l">
              <a:lnSpc>
                <a:spcPct val="120000"/>
              </a:lnSpc>
              <a:buAutoNum type="arabicPeriod"/>
            </a:pPr>
            <a:r>
              <a:rPr lang="es-GT" sz="2000" dirty="0"/>
              <a:t>Contribuir con las IFI y las ESF en el diseño de un </a:t>
            </a:r>
            <a:r>
              <a:rPr lang="es-GT" sz="2000" b="1" dirty="0"/>
              <a:t>modelo de seguimiento y medición de impacto</a:t>
            </a:r>
            <a:r>
              <a:rPr lang="es-GT" sz="2000" dirty="0"/>
              <a:t> que permita evaluar la inclusión financiera de las mujeres.</a:t>
            </a:r>
          </a:p>
          <a:p>
            <a:pPr marL="457200" indent="-457200" algn="l">
              <a:lnSpc>
                <a:spcPct val="120000"/>
              </a:lnSpc>
              <a:buAutoNum type="arabicPeriod"/>
            </a:pPr>
            <a:r>
              <a:rPr lang="es-GT" sz="2000" b="1" dirty="0"/>
              <a:t>Desarrollar una comunidad de práctica</a:t>
            </a:r>
            <a:r>
              <a:rPr lang="es-GT" sz="2000" dirty="0"/>
              <a:t> que tengan la oportunidad de que las partes interesadas del ecosistema compartan conocimientos y aprendan de los otros en cómo mejorar el acceso de las mujeres a productos y servicios financieros y no financieros</a:t>
            </a:r>
          </a:p>
          <a:p>
            <a:pPr marL="457200" indent="-457200" algn="l">
              <a:lnSpc>
                <a:spcPct val="120000"/>
              </a:lnSpc>
              <a:buAutoNum type="arabicPeriod"/>
            </a:pPr>
            <a:r>
              <a:rPr lang="es-GT" sz="2000" b="1" dirty="0"/>
              <a:t> Asistencia técnica en prácticas innovadoras y modelos competitivos</a:t>
            </a:r>
            <a:r>
              <a:rPr lang="es-GT" sz="2000" dirty="0"/>
              <a:t> para incrementar el acceso y uso de productos y servicios financieros por parte de las mujeres</a:t>
            </a:r>
          </a:p>
        </p:txBody>
      </p:sp>
      <p:sp>
        <p:nvSpPr>
          <p:cNvPr id="4" name="Título 1">
            <a:extLst>
              <a:ext uri="{FF2B5EF4-FFF2-40B4-BE49-F238E27FC236}">
                <a16:creationId xmlns:a16="http://schemas.microsoft.com/office/drawing/2014/main" id="{0323E6E6-9E04-9EE8-7096-109879CD8AB6}"/>
              </a:ext>
            </a:extLst>
          </p:cNvPr>
          <p:cNvSpPr txBox="1">
            <a:spLocks/>
          </p:cNvSpPr>
          <p:nvPr/>
        </p:nvSpPr>
        <p:spPr>
          <a:xfrm>
            <a:off x="718385" y="2543633"/>
            <a:ext cx="9144000" cy="61923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GT" dirty="0"/>
              <a:t>Propuesta de valor</a:t>
            </a:r>
          </a:p>
        </p:txBody>
      </p:sp>
      <p:sp>
        <p:nvSpPr>
          <p:cNvPr id="5" name="Subtítulo 2">
            <a:extLst>
              <a:ext uri="{FF2B5EF4-FFF2-40B4-BE49-F238E27FC236}">
                <a16:creationId xmlns:a16="http://schemas.microsoft.com/office/drawing/2014/main" id="{1DFD16C9-642B-6DAB-7D52-375893C7B03D}"/>
              </a:ext>
            </a:extLst>
          </p:cNvPr>
          <p:cNvSpPr txBox="1">
            <a:spLocks/>
          </p:cNvSpPr>
          <p:nvPr/>
        </p:nvSpPr>
        <p:spPr>
          <a:xfrm>
            <a:off x="517859" y="1379693"/>
            <a:ext cx="11092250" cy="1030871"/>
          </a:xfrm>
          <a:prstGeom prst="rect">
            <a:avLst/>
          </a:prstGeom>
          <a:ln>
            <a:solidFill>
              <a:srgbClr val="92D05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GT" dirty="0"/>
              <a:t>Apoyar a </a:t>
            </a:r>
            <a:r>
              <a:rPr lang="es-GT" b="1" dirty="0"/>
              <a:t>construir un ecosistema financiero </a:t>
            </a:r>
            <a:r>
              <a:rPr lang="es-GT" dirty="0"/>
              <a:t>que contribuya a la </a:t>
            </a:r>
            <a:r>
              <a:rPr lang="es-GT" b="1" dirty="0"/>
              <a:t>reducción de las brechas entre hombres y mujeres </a:t>
            </a:r>
            <a:r>
              <a:rPr lang="es-GT" dirty="0"/>
              <a:t>en el acceso al capital y los mercados.</a:t>
            </a:r>
          </a:p>
        </p:txBody>
      </p:sp>
    </p:spTree>
    <p:extLst>
      <p:ext uri="{BB962C8B-B14F-4D97-AF65-F5344CB8AC3E}">
        <p14:creationId xmlns:p14="http://schemas.microsoft.com/office/powerpoint/2010/main" val="679849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bf0dea0-308c-4ab0-8ad7-d9ec1b5acb03">
      <UserInfo>
        <DisplayName>Engell Rosario Jaime</DisplayName>
        <AccountId>19</AccountId>
        <AccountType/>
      </UserInfo>
      <UserInfo>
        <DisplayName>Maria Jesus Gonzalez Sanz</DisplayName>
        <AccountId>10</AccountId>
        <AccountType/>
      </UserInfo>
    </SharedWithUsers>
    <TaxCatchAll xmlns="8bf0dea0-308c-4ab0-8ad7-d9ec1b5acb03" xsi:nil="true"/>
    <lcf76f155ced4ddcb4097134ff3c332f xmlns="1bc8e877-b2cc-45df-929c-864b7c43fa2d">
      <Terms xmlns="http://schemas.microsoft.com/office/infopath/2007/PartnerControls"/>
    </lcf76f155ced4ddcb4097134ff3c332f>
    <Descripci_x00f3_n xmlns="1bc8e877-b2cc-45df-929c-864b7c43fa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8C2D1B9AD6454CBD237C721D2F1F63" ma:contentTypeVersion="18" ma:contentTypeDescription="Create a new document." ma:contentTypeScope="" ma:versionID="b23d9594f76e3d7ed3b2984fbf932cf1">
  <xsd:schema xmlns:xsd="http://www.w3.org/2001/XMLSchema" xmlns:xs="http://www.w3.org/2001/XMLSchema" xmlns:p="http://schemas.microsoft.com/office/2006/metadata/properties" xmlns:ns2="1bc8e877-b2cc-45df-929c-864b7c43fa2d" xmlns:ns3="8bf0dea0-308c-4ab0-8ad7-d9ec1b5acb03" targetNamespace="http://schemas.microsoft.com/office/2006/metadata/properties" ma:root="true" ma:fieldsID="56d259fd7747bf7ab361d533ce336ca7" ns2:_="" ns3:_="">
    <xsd:import namespace="1bc8e877-b2cc-45df-929c-864b7c43fa2d"/>
    <xsd:import namespace="8bf0dea0-308c-4ab0-8ad7-d9ec1b5acb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Descripci_x00f3_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c8e877-b2cc-45df-929c-864b7c43f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c250d15-9240-48a2-bed8-252fb13a1443" ma:termSetId="09814cd3-568e-fe90-9814-8d621ff8fb84" ma:anchorId="fba54fb3-c3e1-fe81-a776-ca4b69148c4d" ma:open="true" ma:isKeyword="false">
      <xsd:complexType>
        <xsd:sequence>
          <xsd:element ref="pc:Terms" minOccurs="0" maxOccurs="1"/>
        </xsd:sequence>
      </xsd:complexType>
    </xsd:element>
    <xsd:element name="Descripci_x00f3_n" ma:index="24" nillable="true" ma:displayName="Descripción" ma:description="DDM conocen sobre clasificador tematico de género" ma:format="Dropdown" ma:internalName="Descripci_x00f3_n">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f0dea0-308c-4ab0-8ad7-d9ec1b5acb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39c523-032d-4d21-9eb8-37ac55df4e96}" ma:internalName="TaxCatchAll" ma:showField="CatchAllData" ma:web="8bf0dea0-308c-4ab0-8ad7-d9ec1b5acb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C0EE03-59D4-4742-9DF0-F86EA6A6293D}">
  <ds:schemaRefs>
    <ds:schemaRef ds:uri="http://schemas.openxmlformats.org/package/2006/metadata/core-properties"/>
    <ds:schemaRef ds:uri="http://purl.org/dc/terms/"/>
    <ds:schemaRef ds:uri="http://purl.org/dc/elements/1.1/"/>
    <ds:schemaRef ds:uri="http://schemas.microsoft.com/office/2006/metadata/properties"/>
    <ds:schemaRef ds:uri="http://schemas.microsoft.com/office/2006/documentManagement/types"/>
    <ds:schemaRef ds:uri="1bc8e877-b2cc-45df-929c-864b7c43fa2d"/>
    <ds:schemaRef ds:uri="http://purl.org/dc/dcmitype/"/>
    <ds:schemaRef ds:uri="http://schemas.microsoft.com/office/infopath/2007/PartnerControls"/>
    <ds:schemaRef ds:uri="8bf0dea0-308c-4ab0-8ad7-d9ec1b5acb03"/>
    <ds:schemaRef ds:uri="http://www.w3.org/XML/1998/namespace"/>
  </ds:schemaRefs>
</ds:datastoreItem>
</file>

<file path=customXml/itemProps2.xml><?xml version="1.0" encoding="utf-8"?>
<ds:datastoreItem xmlns:ds="http://schemas.openxmlformats.org/officeDocument/2006/customXml" ds:itemID="{D906AE6E-30BC-4DDE-961E-F00736E61E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c8e877-b2cc-45df-929c-864b7c43fa2d"/>
    <ds:schemaRef ds:uri="8bf0dea0-308c-4ab0-8ad7-d9ec1b5ac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A38FFE-2601-4FC1-83AE-E3E19164FE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10479</TotalTime>
  <Words>1267</Words>
  <Application>Microsoft Office PowerPoint</Application>
  <PresentationFormat>Panorámica</PresentationFormat>
  <Paragraphs>140</Paragraphs>
  <Slides>14</Slides>
  <Notes>9</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14</vt:i4>
      </vt:variant>
    </vt:vector>
  </HeadingPairs>
  <TitlesOfParts>
    <vt:vector size="25" baseType="lpstr">
      <vt:lpstr>Arial</vt:lpstr>
      <vt:lpstr>Arial Black</vt:lpstr>
      <vt:lpstr>Berlin Sans FB</vt:lpstr>
      <vt:lpstr>Calibri</vt:lpstr>
      <vt:lpstr>Calibri Light</vt:lpstr>
      <vt:lpstr>Century Gothic</vt:lpstr>
      <vt:lpstr>Segoe UI</vt:lpstr>
      <vt:lpstr>Wingdings</vt:lpstr>
      <vt:lpstr>Office Theme</vt:lpstr>
      <vt:lpstr>Custom Design</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ECOSISTEMA FINANCIERO</vt:lpstr>
      <vt:lpstr>2. Objetivo del proyecto</vt:lpstr>
      <vt:lpstr>Matriz de resultados </vt:lpstr>
      <vt:lpstr>3. Actividades: </vt:lpstr>
      <vt:lpstr>4. Alianzas estratéticas</vt:lpstr>
      <vt:lpstr>5. Actores clave del Ecosistema Financiero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Engell Rosario Jaime</dc:creator>
  <cp:lastModifiedBy>Ana Dolores Mejia Chiguichón</cp:lastModifiedBy>
  <cp:revision>39</cp:revision>
  <dcterms:created xsi:type="dcterms:W3CDTF">2022-04-04T06:56:57Z</dcterms:created>
  <dcterms:modified xsi:type="dcterms:W3CDTF">2023-11-24T15:06:06Z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0x010100368C2D1B9AD6454CBD237C721D2F1F63</vt:lpwstr>
  </property>
</Properties>
</file>