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64" r:id="rId2"/>
    <p:sldId id="286" r:id="rId3"/>
    <p:sldId id="326" r:id="rId4"/>
    <p:sldId id="304" r:id="rId5"/>
    <p:sldId id="296" r:id="rId6"/>
    <p:sldId id="314" r:id="rId7"/>
    <p:sldId id="315" r:id="rId8"/>
    <p:sldId id="316" r:id="rId9"/>
    <p:sldId id="317" r:id="rId10"/>
    <p:sldId id="328" r:id="rId11"/>
    <p:sldId id="290" r:id="rId12"/>
    <p:sldId id="318" r:id="rId13"/>
    <p:sldId id="319" r:id="rId14"/>
    <p:sldId id="300" r:id="rId15"/>
    <p:sldId id="320" r:id="rId16"/>
    <p:sldId id="301" r:id="rId17"/>
    <p:sldId id="312" r:id="rId18"/>
    <p:sldId id="329" r:id="rId19"/>
    <p:sldId id="306" r:id="rId20"/>
    <p:sldId id="283" r:id="rId21"/>
    <p:sldId id="321" r:id="rId22"/>
    <p:sldId id="322" r:id="rId23"/>
    <p:sldId id="287" r:id="rId24"/>
    <p:sldId id="302" r:id="rId25"/>
    <p:sldId id="289" r:id="rId26"/>
    <p:sldId id="323" r:id="rId27"/>
    <p:sldId id="330" r:id="rId28"/>
    <p:sldId id="331" r:id="rId29"/>
    <p:sldId id="332" r:id="rId30"/>
    <p:sldId id="325" r:id="rId31"/>
    <p:sldId id="307" r:id="rId32"/>
    <p:sldId id="284" r:id="rId33"/>
    <p:sldId id="271" r:id="rId34"/>
  </p:sldIdLst>
  <p:sldSz cx="12192000" cy="6858000"/>
  <p:notesSz cx="6858000" cy="9144000"/>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B04DBBA-1D66-AD11-A89F-AE71DC933A20}" name="Santiago Eustaquio López Carreto" initials="SELC" userId="S::slopez@sib.gob.gt::9e857932-ce9d-4ef6-8a77-49407092606b" providerId="AD"/>
  <p188:author id="{814FA1CD-6354-34E7-EB05-3E52F6F220CF}" name="Claudia Karina Donis Sáenz" initials="CKDS" userId="S::ckdoniss@mineco.gob.gt::a4adbead-890d-4f95-bed1-c6d38f31ed4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Odalis Hernández Martínez" initials="OHM" lastIdx="7" clrIdx="0">
    <p:extLst>
      <p:ext uri="{19B8F6BF-5375-455C-9EA6-DF929625EA0E}">
        <p15:presenceInfo xmlns:p15="http://schemas.microsoft.com/office/powerpoint/2012/main" userId="S-1-5-21-1972578250-785337054-1547858121-26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CBAD"/>
    <a:srgbClr val="DEEBF7"/>
    <a:srgbClr val="A5A5A5"/>
    <a:srgbClr val="4472C4"/>
    <a:srgbClr val="23E148"/>
    <a:srgbClr val="B4908B"/>
    <a:srgbClr val="43AFC0"/>
    <a:srgbClr val="45B451"/>
    <a:srgbClr val="43BB8D"/>
    <a:srgbClr val="70AD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02" autoAdjust="0"/>
    <p:restoredTop sz="93792" autoAdjust="0"/>
  </p:normalViewPr>
  <p:slideViewPr>
    <p:cSldViewPr snapToGrid="0">
      <p:cViewPr varScale="1">
        <p:scale>
          <a:sx n="111" d="100"/>
          <a:sy n="111" d="100"/>
        </p:scale>
        <p:origin x="64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6.png"/></Relationships>
</file>

<file path=ppt/diagrams/_rels/data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 Id="rId5" Type="http://schemas.openxmlformats.org/officeDocument/2006/relationships/image" Target="../media/image28.png"/><Relationship Id="rId4" Type="http://schemas.openxmlformats.org/officeDocument/2006/relationships/image" Target="../media/image27.png"/></Relationships>
</file>

<file path=ppt/diagrams/_rels/data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 Id="rId5" Type="http://schemas.openxmlformats.org/officeDocument/2006/relationships/image" Target="../media/image33.png"/><Relationship Id="rId4" Type="http://schemas.openxmlformats.org/officeDocument/2006/relationships/image" Target="../media/image32.png"/></Relationships>
</file>

<file path=ppt/diagrams/_rels/drawing1.xml.rels><?xml version="1.0" encoding="UTF-8" standalone="yes"?>
<Relationships xmlns="http://schemas.openxmlformats.org/package/2006/relationships"><Relationship Id="rId1" Type="http://schemas.openxmlformats.org/officeDocument/2006/relationships/image" Target="../media/image6.png"/></Relationships>
</file>

<file path=ppt/diagrams/_rels/drawing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 Id="rId5" Type="http://schemas.openxmlformats.org/officeDocument/2006/relationships/image" Target="../media/image28.png"/><Relationship Id="rId4" Type="http://schemas.openxmlformats.org/officeDocument/2006/relationships/image" Target="../media/image27.png"/></Relationships>
</file>

<file path=ppt/diagrams/_rels/drawing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 Id="rId5" Type="http://schemas.openxmlformats.org/officeDocument/2006/relationships/image" Target="../media/image33.png"/><Relationship Id="rId4" Type="http://schemas.openxmlformats.org/officeDocument/2006/relationships/image" Target="../media/image32.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A17F18-11D9-4AEA-BCAB-B884A906E4EB}" type="doc">
      <dgm:prSet loTypeId="urn:microsoft.com/office/officeart/2008/layout/VerticalCurvedList" loCatId="list" qsTypeId="urn:microsoft.com/office/officeart/2005/8/quickstyle/simple5" qsCatId="simple" csTypeId="urn:microsoft.com/office/officeart/2005/8/colors/colorful5" csCatId="colorful" phldr="1"/>
      <dgm:spPr/>
      <dgm:t>
        <a:bodyPr/>
        <a:lstStyle/>
        <a:p>
          <a:endParaRPr lang="es-GT"/>
        </a:p>
      </dgm:t>
    </dgm:pt>
    <dgm:pt modelId="{F243BC93-BA30-4FF2-9570-BC95B54F75FC}">
      <dgm:prSet phldrT="[Texto]" custT="1"/>
      <dgm:spPr/>
      <dgm:t>
        <a:bodyPr/>
        <a:lstStyle/>
        <a:p>
          <a:r>
            <a:rPr lang="es-GT" sz="2000" dirty="0">
              <a:latin typeface="Candara" panose="020E0502030303020204" pitchFamily="34" charset="0"/>
            </a:rPr>
            <a:t>Marco normativo</a:t>
          </a:r>
        </a:p>
      </dgm:t>
    </dgm:pt>
    <dgm:pt modelId="{D1382652-86F4-4F68-871F-4783961F2705}" type="parTrans" cxnId="{1B59BC72-4A34-405F-AB98-641FA531F11D}">
      <dgm:prSet/>
      <dgm:spPr/>
      <dgm:t>
        <a:bodyPr/>
        <a:lstStyle/>
        <a:p>
          <a:endParaRPr lang="es-GT"/>
        </a:p>
      </dgm:t>
    </dgm:pt>
    <dgm:pt modelId="{CABE43A8-6E70-4845-B33D-98EB06DD7C3D}" type="sibTrans" cxnId="{1B59BC72-4A34-405F-AB98-641FA531F11D}">
      <dgm:prSet/>
      <dgm:spPr/>
      <dgm:t>
        <a:bodyPr/>
        <a:lstStyle/>
        <a:p>
          <a:endParaRPr lang="es-GT"/>
        </a:p>
      </dgm:t>
    </dgm:pt>
    <dgm:pt modelId="{DB5A0BD0-D173-405B-A383-C6E66054B460}">
      <dgm:prSet phldrT="[Texto]" custT="1"/>
      <dgm:spPr/>
      <dgm:t>
        <a:bodyPr/>
        <a:lstStyle/>
        <a:p>
          <a:pPr algn="just"/>
          <a:r>
            <a:rPr lang="es-GT" sz="2000" dirty="0">
              <a:latin typeface="Candara" panose="020E0502030303020204" pitchFamily="34" charset="0"/>
            </a:rPr>
            <a:t>Resolución JM-47-2022 </a:t>
          </a:r>
          <a:r>
            <a:rPr lang="es-GT" sz="1600" dirty="0">
              <a:latin typeface="Candara" panose="020E0502030303020204" pitchFamily="34" charset="0"/>
            </a:rPr>
            <a:t>(vigente a partir del 1 de enero de 2024)</a:t>
          </a:r>
        </a:p>
      </dgm:t>
    </dgm:pt>
    <dgm:pt modelId="{ACC56E9C-3D4A-4195-BF04-63DC40138C2A}" type="parTrans" cxnId="{6389B0BB-55C1-4BD2-A0A6-E3FA9DF7E8F0}">
      <dgm:prSet/>
      <dgm:spPr/>
      <dgm:t>
        <a:bodyPr/>
        <a:lstStyle/>
        <a:p>
          <a:endParaRPr lang="es-GT"/>
        </a:p>
      </dgm:t>
    </dgm:pt>
    <dgm:pt modelId="{CF7525A2-C943-47F1-B87C-EC4A02024CA2}" type="sibTrans" cxnId="{6389B0BB-55C1-4BD2-A0A6-E3FA9DF7E8F0}">
      <dgm:prSet/>
      <dgm:spPr/>
      <dgm:t>
        <a:bodyPr/>
        <a:lstStyle/>
        <a:p>
          <a:endParaRPr lang="es-GT"/>
        </a:p>
      </dgm:t>
    </dgm:pt>
    <dgm:pt modelId="{83A5BA48-BE87-4C85-A4FF-26D7D1424989}">
      <dgm:prSet phldrT="[Texto]" custT="1"/>
      <dgm:spPr/>
      <dgm:t>
        <a:bodyPr/>
        <a:lstStyle/>
        <a:p>
          <a:pPr algn="just"/>
          <a:r>
            <a:rPr lang="es-GT" sz="2000" dirty="0">
              <a:latin typeface="Candara" panose="020E0502030303020204" pitchFamily="34" charset="0"/>
            </a:rPr>
            <a:t>Formas de Financiamiento</a:t>
          </a:r>
        </a:p>
      </dgm:t>
    </dgm:pt>
    <dgm:pt modelId="{A9A092A0-4D26-45CC-96DE-03D674EFF349}" type="parTrans" cxnId="{576729B0-85AE-4538-95D5-434DB1B8CFB0}">
      <dgm:prSet/>
      <dgm:spPr/>
      <dgm:t>
        <a:bodyPr/>
        <a:lstStyle/>
        <a:p>
          <a:endParaRPr lang="es-GT"/>
        </a:p>
      </dgm:t>
    </dgm:pt>
    <dgm:pt modelId="{0B3C5C54-D4C6-4620-BD8F-942B6C240D78}" type="sibTrans" cxnId="{576729B0-85AE-4538-95D5-434DB1B8CFB0}">
      <dgm:prSet/>
      <dgm:spPr/>
      <dgm:t>
        <a:bodyPr/>
        <a:lstStyle/>
        <a:p>
          <a:endParaRPr lang="es-GT"/>
        </a:p>
      </dgm:t>
    </dgm:pt>
    <dgm:pt modelId="{B63D800C-EE1A-4663-831E-E916161FFC0F}">
      <dgm:prSet custT="1"/>
      <dgm:spPr/>
      <dgm:t>
        <a:bodyPr/>
        <a:lstStyle/>
        <a:p>
          <a:r>
            <a:rPr lang="es-GT" sz="2000" kern="1200" dirty="0">
              <a:latin typeface="Candara" panose="020E0502030303020204" pitchFamily="34" charset="0"/>
              <a:ea typeface="+mn-ea"/>
              <a:cs typeface="+mn-cs"/>
            </a:rPr>
            <a:t>Valuación de Activos Crediticios</a:t>
          </a:r>
        </a:p>
      </dgm:t>
    </dgm:pt>
    <dgm:pt modelId="{3E81B75C-B5B8-4D5A-9838-B4769BE51503}" type="parTrans" cxnId="{750C24BA-A4CF-49CC-93FC-75D8EB38D95A}">
      <dgm:prSet/>
      <dgm:spPr/>
      <dgm:t>
        <a:bodyPr/>
        <a:lstStyle/>
        <a:p>
          <a:endParaRPr lang="es-GT"/>
        </a:p>
      </dgm:t>
    </dgm:pt>
    <dgm:pt modelId="{C3453BE8-08D7-465A-BDAD-988FBF58E04E}" type="sibTrans" cxnId="{750C24BA-A4CF-49CC-93FC-75D8EB38D95A}">
      <dgm:prSet/>
      <dgm:spPr/>
      <dgm:t>
        <a:bodyPr/>
        <a:lstStyle/>
        <a:p>
          <a:endParaRPr lang="es-GT"/>
        </a:p>
      </dgm:t>
    </dgm:pt>
    <dgm:pt modelId="{EC7E2303-9522-407A-92D3-D4D82176CAF3}">
      <dgm:prSet custT="1"/>
      <dgm:spPr/>
      <dgm:t>
        <a:bodyPr/>
        <a:lstStyle/>
        <a:p>
          <a:r>
            <a:rPr lang="es-GT" sz="2000" kern="1200" dirty="0">
              <a:latin typeface="Candara" panose="020E0502030303020204" pitchFamily="34" charset="0"/>
            </a:rPr>
            <a:t>Orientación para Gestiones por inconformidades</a:t>
          </a:r>
          <a:endParaRPr lang="es-GT" sz="2000" kern="1200" dirty="0">
            <a:latin typeface="Candara" panose="020E0502030303020204" pitchFamily="34" charset="0"/>
            <a:ea typeface="+mn-ea"/>
            <a:cs typeface="+mn-cs"/>
          </a:endParaRPr>
        </a:p>
      </dgm:t>
    </dgm:pt>
    <dgm:pt modelId="{9810E514-E6BC-4708-9F0B-062B33FB5C4A}" type="parTrans" cxnId="{5C995E64-4DCD-436E-BCF5-F477ACEBEF24}">
      <dgm:prSet/>
      <dgm:spPr/>
      <dgm:t>
        <a:bodyPr/>
        <a:lstStyle/>
        <a:p>
          <a:endParaRPr lang="es-GT"/>
        </a:p>
      </dgm:t>
    </dgm:pt>
    <dgm:pt modelId="{EB9CC26C-6E7B-4199-9238-4FBF0152714B}" type="sibTrans" cxnId="{5C995E64-4DCD-436E-BCF5-F477ACEBEF24}">
      <dgm:prSet/>
      <dgm:spPr/>
      <dgm:t>
        <a:bodyPr/>
        <a:lstStyle/>
        <a:p>
          <a:endParaRPr lang="es-GT"/>
        </a:p>
      </dgm:t>
    </dgm:pt>
    <dgm:pt modelId="{30A39E7B-AD04-4657-987A-AC7A3A693781}" type="pres">
      <dgm:prSet presAssocID="{C8A17F18-11D9-4AEA-BCAB-B884A906E4EB}" presName="Name0" presStyleCnt="0">
        <dgm:presLayoutVars>
          <dgm:chMax val="7"/>
          <dgm:chPref val="7"/>
          <dgm:dir/>
        </dgm:presLayoutVars>
      </dgm:prSet>
      <dgm:spPr/>
    </dgm:pt>
    <dgm:pt modelId="{09DC1043-45AB-4B20-AC97-634C2027C7C1}" type="pres">
      <dgm:prSet presAssocID="{C8A17F18-11D9-4AEA-BCAB-B884A906E4EB}" presName="Name1" presStyleCnt="0"/>
      <dgm:spPr/>
    </dgm:pt>
    <dgm:pt modelId="{11949EA0-A18F-4E49-A675-AC8EDBFD1D26}" type="pres">
      <dgm:prSet presAssocID="{C8A17F18-11D9-4AEA-BCAB-B884A906E4EB}" presName="cycle" presStyleCnt="0"/>
      <dgm:spPr/>
    </dgm:pt>
    <dgm:pt modelId="{95DE392A-9BB7-41B1-80DC-C9D0CD90E23C}" type="pres">
      <dgm:prSet presAssocID="{C8A17F18-11D9-4AEA-BCAB-B884A906E4EB}" presName="srcNode" presStyleLbl="node1" presStyleIdx="0" presStyleCnt="5"/>
      <dgm:spPr/>
    </dgm:pt>
    <dgm:pt modelId="{EBBD66CB-8450-47FA-875F-39BA5DBE914F}" type="pres">
      <dgm:prSet presAssocID="{C8A17F18-11D9-4AEA-BCAB-B884A906E4EB}" presName="conn" presStyleLbl="parChTrans1D2" presStyleIdx="0" presStyleCnt="1"/>
      <dgm:spPr/>
    </dgm:pt>
    <dgm:pt modelId="{0B10A461-57DA-431B-977B-2B4A8FE72636}" type="pres">
      <dgm:prSet presAssocID="{C8A17F18-11D9-4AEA-BCAB-B884A906E4EB}" presName="extraNode" presStyleLbl="node1" presStyleIdx="0" presStyleCnt="5"/>
      <dgm:spPr/>
    </dgm:pt>
    <dgm:pt modelId="{396DFD96-F834-40CF-AAB3-A5801187827E}" type="pres">
      <dgm:prSet presAssocID="{C8A17F18-11D9-4AEA-BCAB-B884A906E4EB}" presName="dstNode" presStyleLbl="node1" presStyleIdx="0" presStyleCnt="5"/>
      <dgm:spPr/>
    </dgm:pt>
    <dgm:pt modelId="{7F9398BA-9C15-4F06-AFD4-C54D3F398242}" type="pres">
      <dgm:prSet presAssocID="{F243BC93-BA30-4FF2-9570-BC95B54F75FC}" presName="text_1" presStyleLbl="node1" presStyleIdx="0" presStyleCnt="5">
        <dgm:presLayoutVars>
          <dgm:bulletEnabled val="1"/>
        </dgm:presLayoutVars>
      </dgm:prSet>
      <dgm:spPr/>
    </dgm:pt>
    <dgm:pt modelId="{62044148-5606-4BC8-B4D8-337DEF2BDEFC}" type="pres">
      <dgm:prSet presAssocID="{F243BC93-BA30-4FF2-9570-BC95B54F75FC}" presName="accent_1" presStyleCnt="0"/>
      <dgm:spPr/>
    </dgm:pt>
    <dgm:pt modelId="{59983CA5-BD84-475F-92B3-32298966C235}" type="pres">
      <dgm:prSet presAssocID="{F243BC93-BA30-4FF2-9570-BC95B54F75FC}" presName="accentRepeatNode" presStyleLbl="solidFgAcc1" presStyleIdx="0" presStyleCnt="5"/>
      <dgm:spPr/>
    </dgm:pt>
    <dgm:pt modelId="{D6275411-B522-49DF-8DF8-928325FE5B43}" type="pres">
      <dgm:prSet presAssocID="{DB5A0BD0-D173-405B-A383-C6E66054B460}" presName="text_2" presStyleLbl="node1" presStyleIdx="1" presStyleCnt="5">
        <dgm:presLayoutVars>
          <dgm:bulletEnabled val="1"/>
        </dgm:presLayoutVars>
      </dgm:prSet>
      <dgm:spPr/>
    </dgm:pt>
    <dgm:pt modelId="{219179E3-330E-4FF0-8024-6DB9FE455021}" type="pres">
      <dgm:prSet presAssocID="{DB5A0BD0-D173-405B-A383-C6E66054B460}" presName="accent_2" presStyleCnt="0"/>
      <dgm:spPr/>
    </dgm:pt>
    <dgm:pt modelId="{74F82BD6-02E5-45DF-A21B-2178E96EDDA8}" type="pres">
      <dgm:prSet presAssocID="{DB5A0BD0-D173-405B-A383-C6E66054B460}" presName="accentRepeatNode" presStyleLbl="solidFgAcc1" presStyleIdx="1" presStyleCnt="5" custScaleX="127715" custScaleY="97125" custLinFactNeighborX="-21068" custLinFactNeighborY="-1408"/>
      <dgm:spPr>
        <a:blipFill rotWithShape="0">
          <a:blip xmlns:r="http://schemas.openxmlformats.org/officeDocument/2006/relationships" r:embed="rId1"/>
          <a:srcRect/>
          <a:stretch>
            <a:fillRect t="-15000" b="-15000"/>
          </a:stretch>
        </a:blipFill>
      </dgm:spPr>
    </dgm:pt>
    <dgm:pt modelId="{4B6ED898-DBF2-416E-95A9-B37491B065F3}" type="pres">
      <dgm:prSet presAssocID="{83A5BA48-BE87-4C85-A4FF-26D7D1424989}" presName="text_3" presStyleLbl="node1" presStyleIdx="2" presStyleCnt="5">
        <dgm:presLayoutVars>
          <dgm:bulletEnabled val="1"/>
        </dgm:presLayoutVars>
      </dgm:prSet>
      <dgm:spPr/>
    </dgm:pt>
    <dgm:pt modelId="{A980D47F-6D42-47DA-A604-B0A7CC041C58}" type="pres">
      <dgm:prSet presAssocID="{83A5BA48-BE87-4C85-A4FF-26D7D1424989}" presName="accent_3" presStyleCnt="0"/>
      <dgm:spPr/>
    </dgm:pt>
    <dgm:pt modelId="{528322ED-584A-4C82-AD17-8DB103A060CC}" type="pres">
      <dgm:prSet presAssocID="{83A5BA48-BE87-4C85-A4FF-26D7D1424989}" presName="accentRepeatNode" presStyleLbl="solidFgAcc1" presStyleIdx="2" presStyleCnt="5"/>
      <dgm:spPr/>
    </dgm:pt>
    <dgm:pt modelId="{40608310-A2E9-4232-863F-F4B3A9C6BA59}" type="pres">
      <dgm:prSet presAssocID="{B63D800C-EE1A-4663-831E-E916161FFC0F}" presName="text_4" presStyleLbl="node1" presStyleIdx="3" presStyleCnt="5" custLinFactNeighborY="2297">
        <dgm:presLayoutVars>
          <dgm:bulletEnabled val="1"/>
        </dgm:presLayoutVars>
      </dgm:prSet>
      <dgm:spPr/>
    </dgm:pt>
    <dgm:pt modelId="{F724FA19-330F-45F6-8C42-DBF892CF82E7}" type="pres">
      <dgm:prSet presAssocID="{B63D800C-EE1A-4663-831E-E916161FFC0F}" presName="accent_4" presStyleCnt="0"/>
      <dgm:spPr/>
    </dgm:pt>
    <dgm:pt modelId="{EDC173B7-39C3-4411-978B-39BAF98C4589}" type="pres">
      <dgm:prSet presAssocID="{B63D800C-EE1A-4663-831E-E916161FFC0F}" presName="accentRepeatNode" presStyleLbl="solidFgAcc1" presStyleIdx="3" presStyleCnt="5"/>
      <dgm:spPr/>
    </dgm:pt>
    <dgm:pt modelId="{B4F8DE98-8D36-4C1A-8CAE-335DC939429F}" type="pres">
      <dgm:prSet presAssocID="{EC7E2303-9522-407A-92D3-D4D82176CAF3}" presName="text_5" presStyleLbl="node1" presStyleIdx="4" presStyleCnt="5">
        <dgm:presLayoutVars>
          <dgm:bulletEnabled val="1"/>
        </dgm:presLayoutVars>
      </dgm:prSet>
      <dgm:spPr/>
    </dgm:pt>
    <dgm:pt modelId="{BD945194-A764-4857-A7E1-40C952508C0E}" type="pres">
      <dgm:prSet presAssocID="{EC7E2303-9522-407A-92D3-D4D82176CAF3}" presName="accent_5" presStyleCnt="0"/>
      <dgm:spPr/>
    </dgm:pt>
    <dgm:pt modelId="{D1903278-D88D-43A0-8D7F-F9478239AD28}" type="pres">
      <dgm:prSet presAssocID="{EC7E2303-9522-407A-92D3-D4D82176CAF3}" presName="accentRepeatNode" presStyleLbl="solidFgAcc1" presStyleIdx="4" presStyleCnt="5"/>
      <dgm:spPr/>
    </dgm:pt>
  </dgm:ptLst>
  <dgm:cxnLst>
    <dgm:cxn modelId="{2E40FD18-467E-47C9-8EA2-27A83328E993}" type="presOf" srcId="{C8A17F18-11D9-4AEA-BCAB-B884A906E4EB}" destId="{30A39E7B-AD04-4657-987A-AC7A3A693781}" srcOrd="0" destOrd="0" presId="urn:microsoft.com/office/officeart/2008/layout/VerticalCurvedList"/>
    <dgm:cxn modelId="{5C995E64-4DCD-436E-BCF5-F477ACEBEF24}" srcId="{C8A17F18-11D9-4AEA-BCAB-B884A906E4EB}" destId="{EC7E2303-9522-407A-92D3-D4D82176CAF3}" srcOrd="4" destOrd="0" parTransId="{9810E514-E6BC-4708-9F0B-062B33FB5C4A}" sibTransId="{EB9CC26C-6E7B-4199-9238-4FBF0152714B}"/>
    <dgm:cxn modelId="{C92C5E6B-EE93-4B4F-9C16-F3E5FFF11EE3}" type="presOf" srcId="{F243BC93-BA30-4FF2-9570-BC95B54F75FC}" destId="{7F9398BA-9C15-4F06-AFD4-C54D3F398242}" srcOrd="0" destOrd="0" presId="urn:microsoft.com/office/officeart/2008/layout/VerticalCurvedList"/>
    <dgm:cxn modelId="{1B59BC72-4A34-405F-AB98-641FA531F11D}" srcId="{C8A17F18-11D9-4AEA-BCAB-B884A906E4EB}" destId="{F243BC93-BA30-4FF2-9570-BC95B54F75FC}" srcOrd="0" destOrd="0" parTransId="{D1382652-86F4-4F68-871F-4783961F2705}" sibTransId="{CABE43A8-6E70-4845-B33D-98EB06DD7C3D}"/>
    <dgm:cxn modelId="{D24EC98B-B273-4EEF-A1E7-0C6311ED2BAA}" type="presOf" srcId="{B63D800C-EE1A-4663-831E-E916161FFC0F}" destId="{40608310-A2E9-4232-863F-F4B3A9C6BA59}" srcOrd="0" destOrd="0" presId="urn:microsoft.com/office/officeart/2008/layout/VerticalCurvedList"/>
    <dgm:cxn modelId="{67084CA0-7EFC-44E3-9977-ECB26D3C73A1}" type="presOf" srcId="{EC7E2303-9522-407A-92D3-D4D82176CAF3}" destId="{B4F8DE98-8D36-4C1A-8CAE-335DC939429F}" srcOrd="0" destOrd="0" presId="urn:microsoft.com/office/officeart/2008/layout/VerticalCurvedList"/>
    <dgm:cxn modelId="{576729B0-85AE-4538-95D5-434DB1B8CFB0}" srcId="{C8A17F18-11D9-4AEA-BCAB-B884A906E4EB}" destId="{83A5BA48-BE87-4C85-A4FF-26D7D1424989}" srcOrd="2" destOrd="0" parTransId="{A9A092A0-4D26-45CC-96DE-03D674EFF349}" sibTransId="{0B3C5C54-D4C6-4620-BD8F-942B6C240D78}"/>
    <dgm:cxn modelId="{6761BEB1-3560-434A-91A7-CA90EA0E32E5}" type="presOf" srcId="{83A5BA48-BE87-4C85-A4FF-26D7D1424989}" destId="{4B6ED898-DBF2-416E-95A9-B37491B065F3}" srcOrd="0" destOrd="0" presId="urn:microsoft.com/office/officeart/2008/layout/VerticalCurvedList"/>
    <dgm:cxn modelId="{750C24BA-A4CF-49CC-93FC-75D8EB38D95A}" srcId="{C8A17F18-11D9-4AEA-BCAB-B884A906E4EB}" destId="{B63D800C-EE1A-4663-831E-E916161FFC0F}" srcOrd="3" destOrd="0" parTransId="{3E81B75C-B5B8-4D5A-9838-B4769BE51503}" sibTransId="{C3453BE8-08D7-465A-BDAD-988FBF58E04E}"/>
    <dgm:cxn modelId="{6389B0BB-55C1-4BD2-A0A6-E3FA9DF7E8F0}" srcId="{C8A17F18-11D9-4AEA-BCAB-B884A906E4EB}" destId="{DB5A0BD0-D173-405B-A383-C6E66054B460}" srcOrd="1" destOrd="0" parTransId="{ACC56E9C-3D4A-4195-BF04-63DC40138C2A}" sibTransId="{CF7525A2-C943-47F1-B87C-EC4A02024CA2}"/>
    <dgm:cxn modelId="{FE7B8CD0-3826-4924-8F31-C24286227CA2}" type="presOf" srcId="{CABE43A8-6E70-4845-B33D-98EB06DD7C3D}" destId="{EBBD66CB-8450-47FA-875F-39BA5DBE914F}" srcOrd="0" destOrd="0" presId="urn:microsoft.com/office/officeart/2008/layout/VerticalCurvedList"/>
    <dgm:cxn modelId="{971917D2-FAB7-48F5-8AF8-EA386AEC6AA0}" type="presOf" srcId="{DB5A0BD0-D173-405B-A383-C6E66054B460}" destId="{D6275411-B522-49DF-8DF8-928325FE5B43}" srcOrd="0" destOrd="0" presId="urn:microsoft.com/office/officeart/2008/layout/VerticalCurvedList"/>
    <dgm:cxn modelId="{DD993F6D-9234-408E-9201-BEBE777E7C31}" type="presParOf" srcId="{30A39E7B-AD04-4657-987A-AC7A3A693781}" destId="{09DC1043-45AB-4B20-AC97-634C2027C7C1}" srcOrd="0" destOrd="0" presId="urn:microsoft.com/office/officeart/2008/layout/VerticalCurvedList"/>
    <dgm:cxn modelId="{9C5D232C-FBAC-4AF0-9676-DE129D54E812}" type="presParOf" srcId="{09DC1043-45AB-4B20-AC97-634C2027C7C1}" destId="{11949EA0-A18F-4E49-A675-AC8EDBFD1D26}" srcOrd="0" destOrd="0" presId="urn:microsoft.com/office/officeart/2008/layout/VerticalCurvedList"/>
    <dgm:cxn modelId="{CDDEC3C9-AFF1-49F6-B9EC-FACE4E7DA404}" type="presParOf" srcId="{11949EA0-A18F-4E49-A675-AC8EDBFD1D26}" destId="{95DE392A-9BB7-41B1-80DC-C9D0CD90E23C}" srcOrd="0" destOrd="0" presId="urn:microsoft.com/office/officeart/2008/layout/VerticalCurvedList"/>
    <dgm:cxn modelId="{FFB0EA04-0F07-4414-AE87-573861DF276B}" type="presParOf" srcId="{11949EA0-A18F-4E49-A675-AC8EDBFD1D26}" destId="{EBBD66CB-8450-47FA-875F-39BA5DBE914F}" srcOrd="1" destOrd="0" presId="urn:microsoft.com/office/officeart/2008/layout/VerticalCurvedList"/>
    <dgm:cxn modelId="{DEC91269-00BE-4A03-8CE9-EF740A765B8F}" type="presParOf" srcId="{11949EA0-A18F-4E49-A675-AC8EDBFD1D26}" destId="{0B10A461-57DA-431B-977B-2B4A8FE72636}" srcOrd="2" destOrd="0" presId="urn:microsoft.com/office/officeart/2008/layout/VerticalCurvedList"/>
    <dgm:cxn modelId="{C1885A7A-7F8E-45FD-8FC9-A5BA8841C274}" type="presParOf" srcId="{11949EA0-A18F-4E49-A675-AC8EDBFD1D26}" destId="{396DFD96-F834-40CF-AAB3-A5801187827E}" srcOrd="3" destOrd="0" presId="urn:microsoft.com/office/officeart/2008/layout/VerticalCurvedList"/>
    <dgm:cxn modelId="{398B649E-CB80-49F4-AD63-64583FFCDB9C}" type="presParOf" srcId="{09DC1043-45AB-4B20-AC97-634C2027C7C1}" destId="{7F9398BA-9C15-4F06-AFD4-C54D3F398242}" srcOrd="1" destOrd="0" presId="urn:microsoft.com/office/officeart/2008/layout/VerticalCurvedList"/>
    <dgm:cxn modelId="{36E246C3-F414-4A7D-8A1F-882248232E8A}" type="presParOf" srcId="{09DC1043-45AB-4B20-AC97-634C2027C7C1}" destId="{62044148-5606-4BC8-B4D8-337DEF2BDEFC}" srcOrd="2" destOrd="0" presId="urn:microsoft.com/office/officeart/2008/layout/VerticalCurvedList"/>
    <dgm:cxn modelId="{B969DC69-2937-451A-BCCA-BCFC42714058}" type="presParOf" srcId="{62044148-5606-4BC8-B4D8-337DEF2BDEFC}" destId="{59983CA5-BD84-475F-92B3-32298966C235}" srcOrd="0" destOrd="0" presId="urn:microsoft.com/office/officeart/2008/layout/VerticalCurvedList"/>
    <dgm:cxn modelId="{DA601123-1B5F-4F51-9B3F-51427DBF0F2A}" type="presParOf" srcId="{09DC1043-45AB-4B20-AC97-634C2027C7C1}" destId="{D6275411-B522-49DF-8DF8-928325FE5B43}" srcOrd="3" destOrd="0" presId="urn:microsoft.com/office/officeart/2008/layout/VerticalCurvedList"/>
    <dgm:cxn modelId="{FED6FA7B-3ADC-476C-BFBD-B612B1540DE1}" type="presParOf" srcId="{09DC1043-45AB-4B20-AC97-634C2027C7C1}" destId="{219179E3-330E-4FF0-8024-6DB9FE455021}" srcOrd="4" destOrd="0" presId="urn:microsoft.com/office/officeart/2008/layout/VerticalCurvedList"/>
    <dgm:cxn modelId="{F770B677-724C-4AA6-BB18-9DBF542316A4}" type="presParOf" srcId="{219179E3-330E-4FF0-8024-6DB9FE455021}" destId="{74F82BD6-02E5-45DF-A21B-2178E96EDDA8}" srcOrd="0" destOrd="0" presId="urn:microsoft.com/office/officeart/2008/layout/VerticalCurvedList"/>
    <dgm:cxn modelId="{4B24FD2B-E726-4A93-8F1D-73BE32D93BE2}" type="presParOf" srcId="{09DC1043-45AB-4B20-AC97-634C2027C7C1}" destId="{4B6ED898-DBF2-416E-95A9-B37491B065F3}" srcOrd="5" destOrd="0" presId="urn:microsoft.com/office/officeart/2008/layout/VerticalCurvedList"/>
    <dgm:cxn modelId="{BD521F6D-15EC-45D7-803B-300C6148D264}" type="presParOf" srcId="{09DC1043-45AB-4B20-AC97-634C2027C7C1}" destId="{A980D47F-6D42-47DA-A604-B0A7CC041C58}" srcOrd="6" destOrd="0" presId="urn:microsoft.com/office/officeart/2008/layout/VerticalCurvedList"/>
    <dgm:cxn modelId="{F45528D9-FB6D-4140-86EC-657419FB8CD3}" type="presParOf" srcId="{A980D47F-6D42-47DA-A604-B0A7CC041C58}" destId="{528322ED-584A-4C82-AD17-8DB103A060CC}" srcOrd="0" destOrd="0" presId="urn:microsoft.com/office/officeart/2008/layout/VerticalCurvedList"/>
    <dgm:cxn modelId="{5A311FA2-9E2C-4645-9C56-03832FCF6E84}" type="presParOf" srcId="{09DC1043-45AB-4B20-AC97-634C2027C7C1}" destId="{40608310-A2E9-4232-863F-F4B3A9C6BA59}" srcOrd="7" destOrd="0" presId="urn:microsoft.com/office/officeart/2008/layout/VerticalCurvedList"/>
    <dgm:cxn modelId="{A22997F6-89C5-4164-9ED9-CCF358FC2822}" type="presParOf" srcId="{09DC1043-45AB-4B20-AC97-634C2027C7C1}" destId="{F724FA19-330F-45F6-8C42-DBF892CF82E7}" srcOrd="8" destOrd="0" presId="urn:microsoft.com/office/officeart/2008/layout/VerticalCurvedList"/>
    <dgm:cxn modelId="{06F96B1B-1FC1-4CD2-9A5E-51EE78731371}" type="presParOf" srcId="{F724FA19-330F-45F6-8C42-DBF892CF82E7}" destId="{EDC173B7-39C3-4411-978B-39BAF98C4589}" srcOrd="0" destOrd="0" presId="urn:microsoft.com/office/officeart/2008/layout/VerticalCurvedList"/>
    <dgm:cxn modelId="{1551066D-C6DA-41D4-868A-AFC3CA8BDE2A}" type="presParOf" srcId="{09DC1043-45AB-4B20-AC97-634C2027C7C1}" destId="{B4F8DE98-8D36-4C1A-8CAE-335DC939429F}" srcOrd="9" destOrd="0" presId="urn:microsoft.com/office/officeart/2008/layout/VerticalCurvedList"/>
    <dgm:cxn modelId="{AB0326E0-29F0-4355-89E5-513D209CC37F}" type="presParOf" srcId="{09DC1043-45AB-4B20-AC97-634C2027C7C1}" destId="{BD945194-A764-4857-A7E1-40C952508C0E}" srcOrd="10" destOrd="0" presId="urn:microsoft.com/office/officeart/2008/layout/VerticalCurvedList"/>
    <dgm:cxn modelId="{3526B5F6-ABA7-4650-9E70-EB49189E36B8}" type="presParOf" srcId="{BD945194-A764-4857-A7E1-40C952508C0E}" destId="{D1903278-D88D-43A0-8D7F-F9478239AD28}"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CFF441-170F-49BD-9D40-D6CA4F00496D}" type="doc">
      <dgm:prSet loTypeId="urn:microsoft.com/office/officeart/2005/8/layout/pList2" loCatId="list" qsTypeId="urn:microsoft.com/office/officeart/2005/8/quickstyle/simple1" qsCatId="simple" csTypeId="urn:microsoft.com/office/officeart/2005/8/colors/colorful5" csCatId="colorful" phldr="1"/>
      <dgm:spPr/>
    </dgm:pt>
    <dgm:pt modelId="{ABA107D1-3ED0-4417-A0CA-262952EFD7A1}">
      <dgm:prSet phldrT="[Texto]" custT="1"/>
      <dgm:spPr/>
      <dgm:t>
        <a:bodyPr/>
        <a:lstStyle/>
        <a:p>
          <a:pPr algn="ctr"/>
          <a:r>
            <a:rPr lang="es-GT" sz="1400" b="1" dirty="0"/>
            <a:t>Crédito en cuenta corriente:</a:t>
          </a:r>
        </a:p>
        <a:p>
          <a:pPr algn="just"/>
          <a:r>
            <a:rPr lang="es-GT" sz="1400" b="0" dirty="0"/>
            <a:t>Es una modalidad en la cual el deudor puede disponer del crédito en uno o varios desembolsos y con los pagos que realice puede volver a disponer del saldo, mientras no venza el crédito.  Tal es el caso de la tarjeta de crédito.</a:t>
          </a:r>
        </a:p>
      </dgm:t>
    </dgm:pt>
    <dgm:pt modelId="{8137F1BD-5054-4AE3-B1E1-4AD098DA185E}" type="parTrans" cxnId="{ADF42BBB-7899-40AE-8596-DAA78C5E53F7}">
      <dgm:prSet/>
      <dgm:spPr/>
      <dgm:t>
        <a:bodyPr/>
        <a:lstStyle/>
        <a:p>
          <a:endParaRPr lang="es-GT"/>
        </a:p>
      </dgm:t>
    </dgm:pt>
    <dgm:pt modelId="{618D1060-2DF7-4F29-A3B1-B95CF3460A20}" type="sibTrans" cxnId="{ADF42BBB-7899-40AE-8596-DAA78C5E53F7}">
      <dgm:prSet/>
      <dgm:spPr/>
      <dgm:t>
        <a:bodyPr/>
        <a:lstStyle/>
        <a:p>
          <a:endParaRPr lang="es-GT"/>
        </a:p>
      </dgm:t>
    </dgm:pt>
    <dgm:pt modelId="{878E5062-5C8D-4692-B8BE-D1BE60C84785}">
      <dgm:prSet phldrT="[Texto]" custT="1"/>
      <dgm:spPr/>
      <dgm:t>
        <a:bodyPr/>
        <a:lstStyle/>
        <a:p>
          <a:pPr algn="ctr"/>
          <a:r>
            <a:rPr lang="es-GT" sz="1400" b="1" dirty="0"/>
            <a:t>Cartas de crédito:</a:t>
          </a:r>
        </a:p>
        <a:p>
          <a:pPr algn="just"/>
          <a:r>
            <a:rPr lang="es-GT" sz="1400" b="0" dirty="0"/>
            <a:t>Es un instrumento de pago, sujeto a regulaciones internacionales, mediante el cual un banco (banco emisor) obrando por solicitud y de conformidad con las instrucciones de un cliente (ordenante) debe hacer un pago a un tercero (beneficiario) contra la entrega de los documentos exigidos, siempre y cuando se cumplan los términos y condiciones del crédito documentario.</a:t>
          </a:r>
        </a:p>
        <a:p>
          <a:pPr algn="just"/>
          <a:endParaRPr lang="es-GT" sz="1400" b="1" dirty="0"/>
        </a:p>
      </dgm:t>
    </dgm:pt>
    <dgm:pt modelId="{47747818-4868-41CD-9284-31E4E3BFB87C}" type="parTrans" cxnId="{8809C1FF-E56F-4BC1-9A8F-F0092E0FB4BE}">
      <dgm:prSet/>
      <dgm:spPr/>
      <dgm:t>
        <a:bodyPr/>
        <a:lstStyle/>
        <a:p>
          <a:endParaRPr lang="es-GT"/>
        </a:p>
      </dgm:t>
    </dgm:pt>
    <dgm:pt modelId="{4FDA19EC-28D2-4ABB-A1A8-E3F9DD25FB18}" type="sibTrans" cxnId="{8809C1FF-E56F-4BC1-9A8F-F0092E0FB4BE}">
      <dgm:prSet/>
      <dgm:spPr/>
      <dgm:t>
        <a:bodyPr/>
        <a:lstStyle/>
        <a:p>
          <a:endParaRPr lang="es-GT"/>
        </a:p>
      </dgm:t>
    </dgm:pt>
    <dgm:pt modelId="{EFC2556B-C90A-45BF-A377-CBDF35209831}">
      <dgm:prSet phldrT="[Texto]" custT="1"/>
      <dgm:spPr/>
      <dgm:t>
        <a:bodyPr/>
        <a:lstStyle/>
        <a:p>
          <a:pPr algn="ctr"/>
          <a:r>
            <a:rPr lang="es-GT" sz="1400" b="1" dirty="0"/>
            <a:t>Préstamo con colateral: </a:t>
          </a:r>
        </a:p>
        <a:p>
          <a:pPr algn="ctr"/>
          <a:r>
            <a:rPr lang="es-GT" sz="1400" b="0" dirty="0"/>
            <a:t>Son los préstamos que se otorgan con garantías.</a:t>
          </a:r>
        </a:p>
      </dgm:t>
    </dgm:pt>
    <dgm:pt modelId="{EEC24D29-746B-4D05-B018-64F866ECF862}" type="parTrans" cxnId="{2275BFA8-7D7C-43F9-A2E3-E0D730F74BCA}">
      <dgm:prSet/>
      <dgm:spPr/>
      <dgm:t>
        <a:bodyPr/>
        <a:lstStyle/>
        <a:p>
          <a:endParaRPr lang="es-GT"/>
        </a:p>
      </dgm:t>
    </dgm:pt>
    <dgm:pt modelId="{45DE1B26-F6FC-4D43-8C8C-4C1442C74FF4}" type="sibTrans" cxnId="{2275BFA8-7D7C-43F9-A2E3-E0D730F74BCA}">
      <dgm:prSet/>
      <dgm:spPr/>
      <dgm:t>
        <a:bodyPr/>
        <a:lstStyle/>
        <a:p>
          <a:endParaRPr lang="es-GT"/>
        </a:p>
      </dgm:t>
    </dgm:pt>
    <dgm:pt modelId="{74D7D536-33A0-4E93-867A-9C15ECAA9F38}" type="pres">
      <dgm:prSet presAssocID="{8ECFF441-170F-49BD-9D40-D6CA4F00496D}" presName="Name0" presStyleCnt="0">
        <dgm:presLayoutVars>
          <dgm:dir/>
          <dgm:resizeHandles val="exact"/>
        </dgm:presLayoutVars>
      </dgm:prSet>
      <dgm:spPr/>
    </dgm:pt>
    <dgm:pt modelId="{FE7BCD0B-12D7-4EDC-91E6-E7BAC9BA028C}" type="pres">
      <dgm:prSet presAssocID="{8ECFF441-170F-49BD-9D40-D6CA4F00496D}" presName="bkgdShp" presStyleLbl="alignAccFollowNode1" presStyleIdx="0" presStyleCnt="1" custLinFactNeighborX="-7153" custLinFactNeighborY="906"/>
      <dgm:spPr/>
    </dgm:pt>
    <dgm:pt modelId="{054A9252-2F44-45D6-8F58-BF6441C1166E}" type="pres">
      <dgm:prSet presAssocID="{8ECFF441-170F-49BD-9D40-D6CA4F00496D}" presName="linComp" presStyleCnt="0"/>
      <dgm:spPr/>
    </dgm:pt>
    <dgm:pt modelId="{C0B4B8F8-47EF-40BA-A929-FF264CDC9966}" type="pres">
      <dgm:prSet presAssocID="{ABA107D1-3ED0-4417-A0CA-262952EFD7A1}" presName="compNode" presStyleCnt="0"/>
      <dgm:spPr/>
    </dgm:pt>
    <dgm:pt modelId="{A123EA5A-FFAF-4950-B78C-DFB8CD60199D}" type="pres">
      <dgm:prSet presAssocID="{ABA107D1-3ED0-4417-A0CA-262952EFD7A1}" presName="node" presStyleLbl="node1" presStyleIdx="0" presStyleCnt="3" custScaleX="146096">
        <dgm:presLayoutVars>
          <dgm:bulletEnabled val="1"/>
        </dgm:presLayoutVars>
      </dgm:prSet>
      <dgm:spPr/>
    </dgm:pt>
    <dgm:pt modelId="{406D8A73-6FAD-416B-BBC9-04F7723631FA}" type="pres">
      <dgm:prSet presAssocID="{ABA107D1-3ED0-4417-A0CA-262952EFD7A1}" presName="invisiNode" presStyleLbl="node1" presStyleIdx="0" presStyleCnt="3"/>
      <dgm:spPr/>
    </dgm:pt>
    <dgm:pt modelId="{3F9AE80A-24CE-47E9-A509-56B68F0D06DA}" type="pres">
      <dgm:prSet presAssocID="{ABA107D1-3ED0-4417-A0CA-262952EFD7A1}" presName="imagNode" presStyleLbl="fgImgPlace1" presStyleIdx="0" presStyleCnt="3"/>
      <dgm:spPr/>
    </dgm:pt>
    <dgm:pt modelId="{B8135646-2901-402D-B5FD-539E3456361C}" type="pres">
      <dgm:prSet presAssocID="{618D1060-2DF7-4F29-A3B1-B95CF3460A20}" presName="sibTrans" presStyleLbl="sibTrans2D1" presStyleIdx="0" presStyleCnt="0"/>
      <dgm:spPr/>
    </dgm:pt>
    <dgm:pt modelId="{332F1E8F-96DD-49BE-B9E1-407DAB0C5120}" type="pres">
      <dgm:prSet presAssocID="{878E5062-5C8D-4692-B8BE-D1BE60C84785}" presName="compNode" presStyleCnt="0"/>
      <dgm:spPr/>
    </dgm:pt>
    <dgm:pt modelId="{FFB4956B-F58A-4EA7-87E9-B299249E0546}" type="pres">
      <dgm:prSet presAssocID="{878E5062-5C8D-4692-B8BE-D1BE60C84785}" presName="node" presStyleLbl="node1" presStyleIdx="1" presStyleCnt="3" custScaleX="185484">
        <dgm:presLayoutVars>
          <dgm:bulletEnabled val="1"/>
        </dgm:presLayoutVars>
      </dgm:prSet>
      <dgm:spPr/>
    </dgm:pt>
    <dgm:pt modelId="{A0CF8487-3941-4E1E-8A9A-5A09844AA199}" type="pres">
      <dgm:prSet presAssocID="{878E5062-5C8D-4692-B8BE-D1BE60C84785}" presName="invisiNode" presStyleLbl="node1" presStyleIdx="1" presStyleCnt="3"/>
      <dgm:spPr/>
    </dgm:pt>
    <dgm:pt modelId="{0E486D74-F7CA-483B-83EB-4498475B2C85}" type="pres">
      <dgm:prSet presAssocID="{878E5062-5C8D-4692-B8BE-D1BE60C84785}" presName="imagNode" presStyleLbl="fgImgPlace1" presStyleIdx="1" presStyleCnt="3"/>
      <dgm:spPr/>
    </dgm:pt>
    <dgm:pt modelId="{122CDE88-27FB-4639-AFDB-9F2C9DC9BBFD}" type="pres">
      <dgm:prSet presAssocID="{4FDA19EC-28D2-4ABB-A1A8-E3F9DD25FB18}" presName="sibTrans" presStyleLbl="sibTrans2D1" presStyleIdx="0" presStyleCnt="0"/>
      <dgm:spPr/>
    </dgm:pt>
    <dgm:pt modelId="{26448E93-8488-4819-8AE4-42348C2BF804}" type="pres">
      <dgm:prSet presAssocID="{EFC2556B-C90A-45BF-A377-CBDF35209831}" presName="compNode" presStyleCnt="0"/>
      <dgm:spPr/>
    </dgm:pt>
    <dgm:pt modelId="{A9919A6F-0B67-492C-B118-C9E61A4F6541}" type="pres">
      <dgm:prSet presAssocID="{EFC2556B-C90A-45BF-A377-CBDF35209831}" presName="node" presStyleLbl="node1" presStyleIdx="2" presStyleCnt="3">
        <dgm:presLayoutVars>
          <dgm:bulletEnabled val="1"/>
        </dgm:presLayoutVars>
      </dgm:prSet>
      <dgm:spPr/>
    </dgm:pt>
    <dgm:pt modelId="{6BFD8DAD-DE02-4099-B396-7D7EF3DAF280}" type="pres">
      <dgm:prSet presAssocID="{EFC2556B-C90A-45BF-A377-CBDF35209831}" presName="invisiNode" presStyleLbl="node1" presStyleIdx="2" presStyleCnt="3"/>
      <dgm:spPr/>
    </dgm:pt>
    <dgm:pt modelId="{BC6508C6-7FD5-4111-9B93-A90E55E0A50C}" type="pres">
      <dgm:prSet presAssocID="{EFC2556B-C90A-45BF-A377-CBDF35209831}" presName="imagNode" presStyleLbl="fgImgPlace1" presStyleIdx="2" presStyleCnt="3"/>
      <dgm:spPr/>
    </dgm:pt>
  </dgm:ptLst>
  <dgm:cxnLst>
    <dgm:cxn modelId="{12915018-E967-47E6-A491-EAE8109B8C58}" type="presOf" srcId="{8ECFF441-170F-49BD-9D40-D6CA4F00496D}" destId="{74D7D536-33A0-4E93-867A-9C15ECAA9F38}" srcOrd="0" destOrd="0" presId="urn:microsoft.com/office/officeart/2005/8/layout/pList2"/>
    <dgm:cxn modelId="{17576038-D0E1-42D3-8476-3918E195150A}" type="presOf" srcId="{618D1060-2DF7-4F29-A3B1-B95CF3460A20}" destId="{B8135646-2901-402D-B5FD-539E3456361C}" srcOrd="0" destOrd="0" presId="urn:microsoft.com/office/officeart/2005/8/layout/pList2"/>
    <dgm:cxn modelId="{BF9E2B3D-CF00-47E6-8E4C-550DF9084D3F}" type="presOf" srcId="{4FDA19EC-28D2-4ABB-A1A8-E3F9DD25FB18}" destId="{122CDE88-27FB-4639-AFDB-9F2C9DC9BBFD}" srcOrd="0" destOrd="0" presId="urn:microsoft.com/office/officeart/2005/8/layout/pList2"/>
    <dgm:cxn modelId="{E1A5345C-9528-400F-AA6F-AF211DD69426}" type="presOf" srcId="{ABA107D1-3ED0-4417-A0CA-262952EFD7A1}" destId="{A123EA5A-FFAF-4950-B78C-DFB8CD60199D}" srcOrd="0" destOrd="0" presId="urn:microsoft.com/office/officeart/2005/8/layout/pList2"/>
    <dgm:cxn modelId="{BD6C1854-BCDB-4694-BE60-1434635DD687}" type="presOf" srcId="{878E5062-5C8D-4692-B8BE-D1BE60C84785}" destId="{FFB4956B-F58A-4EA7-87E9-B299249E0546}" srcOrd="0" destOrd="0" presId="urn:microsoft.com/office/officeart/2005/8/layout/pList2"/>
    <dgm:cxn modelId="{2275BFA8-7D7C-43F9-A2E3-E0D730F74BCA}" srcId="{8ECFF441-170F-49BD-9D40-D6CA4F00496D}" destId="{EFC2556B-C90A-45BF-A377-CBDF35209831}" srcOrd="2" destOrd="0" parTransId="{EEC24D29-746B-4D05-B018-64F866ECF862}" sibTransId="{45DE1B26-F6FC-4D43-8C8C-4C1442C74FF4}"/>
    <dgm:cxn modelId="{ADF42BBB-7899-40AE-8596-DAA78C5E53F7}" srcId="{8ECFF441-170F-49BD-9D40-D6CA4F00496D}" destId="{ABA107D1-3ED0-4417-A0CA-262952EFD7A1}" srcOrd="0" destOrd="0" parTransId="{8137F1BD-5054-4AE3-B1E1-4AD098DA185E}" sibTransId="{618D1060-2DF7-4F29-A3B1-B95CF3460A20}"/>
    <dgm:cxn modelId="{6579AFBB-C027-4DE2-870C-32F1C43A9B84}" type="presOf" srcId="{EFC2556B-C90A-45BF-A377-CBDF35209831}" destId="{A9919A6F-0B67-492C-B118-C9E61A4F6541}" srcOrd="0" destOrd="0" presId="urn:microsoft.com/office/officeart/2005/8/layout/pList2"/>
    <dgm:cxn modelId="{8809C1FF-E56F-4BC1-9A8F-F0092E0FB4BE}" srcId="{8ECFF441-170F-49BD-9D40-D6CA4F00496D}" destId="{878E5062-5C8D-4692-B8BE-D1BE60C84785}" srcOrd="1" destOrd="0" parTransId="{47747818-4868-41CD-9284-31E4E3BFB87C}" sibTransId="{4FDA19EC-28D2-4ABB-A1A8-E3F9DD25FB18}"/>
    <dgm:cxn modelId="{6EF3C902-EB1D-49B5-8C87-C2ACC998884F}" type="presParOf" srcId="{74D7D536-33A0-4E93-867A-9C15ECAA9F38}" destId="{FE7BCD0B-12D7-4EDC-91E6-E7BAC9BA028C}" srcOrd="0" destOrd="0" presId="urn:microsoft.com/office/officeart/2005/8/layout/pList2"/>
    <dgm:cxn modelId="{373CA970-489D-4A41-910D-FF07AC7AB6FB}" type="presParOf" srcId="{74D7D536-33A0-4E93-867A-9C15ECAA9F38}" destId="{054A9252-2F44-45D6-8F58-BF6441C1166E}" srcOrd="1" destOrd="0" presId="urn:microsoft.com/office/officeart/2005/8/layout/pList2"/>
    <dgm:cxn modelId="{D4A572A8-8F6D-4B2C-8E0C-9688884A76BA}" type="presParOf" srcId="{054A9252-2F44-45D6-8F58-BF6441C1166E}" destId="{C0B4B8F8-47EF-40BA-A929-FF264CDC9966}" srcOrd="0" destOrd="0" presId="urn:microsoft.com/office/officeart/2005/8/layout/pList2"/>
    <dgm:cxn modelId="{6E0D983A-5787-43BA-825D-049379DF4838}" type="presParOf" srcId="{C0B4B8F8-47EF-40BA-A929-FF264CDC9966}" destId="{A123EA5A-FFAF-4950-B78C-DFB8CD60199D}" srcOrd="0" destOrd="0" presId="urn:microsoft.com/office/officeart/2005/8/layout/pList2"/>
    <dgm:cxn modelId="{75ACDEB0-D446-41DC-8DD1-B6A87E03450B}" type="presParOf" srcId="{C0B4B8F8-47EF-40BA-A929-FF264CDC9966}" destId="{406D8A73-6FAD-416B-BBC9-04F7723631FA}" srcOrd="1" destOrd="0" presId="urn:microsoft.com/office/officeart/2005/8/layout/pList2"/>
    <dgm:cxn modelId="{8FE7DDEF-C540-4C89-912B-2909D6A1DDCD}" type="presParOf" srcId="{C0B4B8F8-47EF-40BA-A929-FF264CDC9966}" destId="{3F9AE80A-24CE-47E9-A509-56B68F0D06DA}" srcOrd="2" destOrd="0" presId="urn:microsoft.com/office/officeart/2005/8/layout/pList2"/>
    <dgm:cxn modelId="{1D59F496-8299-44B3-A29F-8CFD95302311}" type="presParOf" srcId="{054A9252-2F44-45D6-8F58-BF6441C1166E}" destId="{B8135646-2901-402D-B5FD-539E3456361C}" srcOrd="1" destOrd="0" presId="urn:microsoft.com/office/officeart/2005/8/layout/pList2"/>
    <dgm:cxn modelId="{5A36AC10-5BA1-4926-A341-E4B00F21E106}" type="presParOf" srcId="{054A9252-2F44-45D6-8F58-BF6441C1166E}" destId="{332F1E8F-96DD-49BE-B9E1-407DAB0C5120}" srcOrd="2" destOrd="0" presId="urn:microsoft.com/office/officeart/2005/8/layout/pList2"/>
    <dgm:cxn modelId="{398978D8-A5EA-4F4E-8DA2-BB62B7534ED4}" type="presParOf" srcId="{332F1E8F-96DD-49BE-B9E1-407DAB0C5120}" destId="{FFB4956B-F58A-4EA7-87E9-B299249E0546}" srcOrd="0" destOrd="0" presId="urn:microsoft.com/office/officeart/2005/8/layout/pList2"/>
    <dgm:cxn modelId="{6170D6CF-884C-484B-86DE-DC4178A8B451}" type="presParOf" srcId="{332F1E8F-96DD-49BE-B9E1-407DAB0C5120}" destId="{A0CF8487-3941-4E1E-8A9A-5A09844AA199}" srcOrd="1" destOrd="0" presId="urn:microsoft.com/office/officeart/2005/8/layout/pList2"/>
    <dgm:cxn modelId="{72EDFAA2-5DF3-4C96-AC18-2E7B3F7442F1}" type="presParOf" srcId="{332F1E8F-96DD-49BE-B9E1-407DAB0C5120}" destId="{0E486D74-F7CA-483B-83EB-4498475B2C85}" srcOrd="2" destOrd="0" presId="urn:microsoft.com/office/officeart/2005/8/layout/pList2"/>
    <dgm:cxn modelId="{4B7DF4BE-983D-462F-AA72-8B72241EA002}" type="presParOf" srcId="{054A9252-2F44-45D6-8F58-BF6441C1166E}" destId="{122CDE88-27FB-4639-AFDB-9F2C9DC9BBFD}" srcOrd="3" destOrd="0" presId="urn:microsoft.com/office/officeart/2005/8/layout/pList2"/>
    <dgm:cxn modelId="{8574D39D-2F13-49C3-9009-31AF6FC1CF0C}" type="presParOf" srcId="{054A9252-2F44-45D6-8F58-BF6441C1166E}" destId="{26448E93-8488-4819-8AE4-42348C2BF804}" srcOrd="4" destOrd="0" presId="urn:microsoft.com/office/officeart/2005/8/layout/pList2"/>
    <dgm:cxn modelId="{35840AD5-093E-455F-8B86-F16CEAC999C7}" type="presParOf" srcId="{26448E93-8488-4819-8AE4-42348C2BF804}" destId="{A9919A6F-0B67-492C-B118-C9E61A4F6541}" srcOrd="0" destOrd="0" presId="urn:microsoft.com/office/officeart/2005/8/layout/pList2"/>
    <dgm:cxn modelId="{EA62C497-8331-43BA-B13D-DA054CF65887}" type="presParOf" srcId="{26448E93-8488-4819-8AE4-42348C2BF804}" destId="{6BFD8DAD-DE02-4099-B396-7D7EF3DAF280}" srcOrd="1" destOrd="0" presId="urn:microsoft.com/office/officeart/2005/8/layout/pList2"/>
    <dgm:cxn modelId="{C73C5748-0B60-4E0E-9975-560C7D51AF23}" type="presParOf" srcId="{26448E93-8488-4819-8AE4-42348C2BF804}" destId="{BC6508C6-7FD5-4111-9B93-A90E55E0A50C}" srcOrd="2" destOrd="0" presId="urn:microsoft.com/office/officeart/2005/8/layout/p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163037-A8C5-4E46-8E2B-74D6A04E4573}" type="doc">
      <dgm:prSet loTypeId="urn:microsoft.com/office/officeart/2005/8/layout/vList3" loCatId="list" qsTypeId="urn:microsoft.com/office/officeart/2005/8/quickstyle/simple1" qsCatId="simple" csTypeId="urn:microsoft.com/office/officeart/2005/8/colors/colorful4" csCatId="colorful" phldr="1"/>
      <dgm:spPr/>
    </dgm:pt>
    <dgm:pt modelId="{4A78253C-4662-4CA3-B8AA-89FBE6468059}">
      <dgm:prSet phldrT="[Texto]"/>
      <dgm:spPr>
        <a:solidFill>
          <a:srgbClr val="A5A5A5"/>
        </a:solidFill>
        <a:ln>
          <a:solidFill>
            <a:srgbClr val="A5A5A5"/>
          </a:solidFill>
        </a:ln>
      </dgm:spPr>
      <dgm:t>
        <a:bodyPr/>
        <a:lstStyle/>
        <a:p>
          <a:r>
            <a:rPr lang="es-GT" dirty="0"/>
            <a:t>Compara los beneficios entre las diversas tarjetas.</a:t>
          </a:r>
        </a:p>
      </dgm:t>
    </dgm:pt>
    <dgm:pt modelId="{F7E0F350-A64C-49B6-93CA-26D51F06E5E8}" type="parTrans" cxnId="{F150C3BB-AA8E-417C-BB89-2050642433FD}">
      <dgm:prSet/>
      <dgm:spPr/>
      <dgm:t>
        <a:bodyPr/>
        <a:lstStyle/>
        <a:p>
          <a:endParaRPr lang="es-GT"/>
        </a:p>
      </dgm:t>
    </dgm:pt>
    <dgm:pt modelId="{2BB3BA08-2055-42DD-9B0C-2DC93339859A}" type="sibTrans" cxnId="{F150C3BB-AA8E-417C-BB89-2050642433FD}">
      <dgm:prSet/>
      <dgm:spPr/>
      <dgm:t>
        <a:bodyPr/>
        <a:lstStyle/>
        <a:p>
          <a:endParaRPr lang="es-GT"/>
        </a:p>
      </dgm:t>
    </dgm:pt>
    <dgm:pt modelId="{064E7D44-0BFB-43B0-BC10-FCC35818B5E0}">
      <dgm:prSet phldrT="[Texto]"/>
      <dgm:spPr>
        <a:solidFill>
          <a:srgbClr val="B4908B"/>
        </a:solidFill>
      </dgm:spPr>
      <dgm:t>
        <a:bodyPr/>
        <a:lstStyle/>
        <a:p>
          <a:r>
            <a:rPr lang="es-GT" dirty="0"/>
            <a:t>Infórmate sobre las tasas de interés y comisiones.</a:t>
          </a:r>
        </a:p>
      </dgm:t>
    </dgm:pt>
    <dgm:pt modelId="{BCBE624A-9FD4-444A-807B-7F09F8A9024A}" type="parTrans" cxnId="{D664B79D-4647-474C-8A34-FF9C6109EB84}">
      <dgm:prSet/>
      <dgm:spPr/>
      <dgm:t>
        <a:bodyPr/>
        <a:lstStyle/>
        <a:p>
          <a:endParaRPr lang="es-GT"/>
        </a:p>
      </dgm:t>
    </dgm:pt>
    <dgm:pt modelId="{44568610-67BF-44BD-8183-ECB7BA27FA4A}" type="sibTrans" cxnId="{D664B79D-4647-474C-8A34-FF9C6109EB84}">
      <dgm:prSet/>
      <dgm:spPr/>
      <dgm:t>
        <a:bodyPr/>
        <a:lstStyle/>
        <a:p>
          <a:endParaRPr lang="es-GT"/>
        </a:p>
      </dgm:t>
    </dgm:pt>
    <dgm:pt modelId="{DAF80142-6A2B-4F1B-84DE-A5DF1026172E}">
      <dgm:prSet phldrT="[Texto]"/>
      <dgm:spPr>
        <a:solidFill>
          <a:srgbClr val="F8CBAD"/>
        </a:solidFill>
      </dgm:spPr>
      <dgm:t>
        <a:bodyPr/>
        <a:lstStyle/>
        <a:p>
          <a:r>
            <a:rPr lang="es-GT" dirty="0"/>
            <a:t>Lee el contrato antes de firmarlo.</a:t>
          </a:r>
        </a:p>
      </dgm:t>
    </dgm:pt>
    <dgm:pt modelId="{96A561F3-B261-4554-9581-1A9E778CA925}" type="parTrans" cxnId="{2A57BF2E-048B-46F2-BB68-7CF306ADC0AA}">
      <dgm:prSet/>
      <dgm:spPr/>
      <dgm:t>
        <a:bodyPr/>
        <a:lstStyle/>
        <a:p>
          <a:endParaRPr lang="es-GT"/>
        </a:p>
      </dgm:t>
    </dgm:pt>
    <dgm:pt modelId="{E5988469-4EDE-4151-9B4E-860E930AC60A}" type="sibTrans" cxnId="{2A57BF2E-048B-46F2-BB68-7CF306ADC0AA}">
      <dgm:prSet/>
      <dgm:spPr/>
      <dgm:t>
        <a:bodyPr/>
        <a:lstStyle/>
        <a:p>
          <a:endParaRPr lang="es-GT"/>
        </a:p>
      </dgm:t>
    </dgm:pt>
    <dgm:pt modelId="{C6CF122B-2105-4D67-A55B-9494596239A6}">
      <dgm:prSet phldrT="[Texto]"/>
      <dgm:spPr/>
      <dgm:t>
        <a:bodyPr/>
        <a:lstStyle/>
        <a:p>
          <a:r>
            <a:rPr lang="es-GT" dirty="0"/>
            <a:t>No la consideres dinero extra para gastar por arriba de tus posibilidades.</a:t>
          </a:r>
        </a:p>
      </dgm:t>
    </dgm:pt>
    <dgm:pt modelId="{23481277-20FF-49FF-A200-8B080B5602E9}" type="parTrans" cxnId="{323FB998-6665-4F9C-9F72-4A64AA99E546}">
      <dgm:prSet/>
      <dgm:spPr/>
      <dgm:t>
        <a:bodyPr/>
        <a:lstStyle/>
        <a:p>
          <a:endParaRPr lang="es-GT"/>
        </a:p>
      </dgm:t>
    </dgm:pt>
    <dgm:pt modelId="{601C8AF3-8040-4746-9C0D-613D6E411116}" type="sibTrans" cxnId="{323FB998-6665-4F9C-9F72-4A64AA99E546}">
      <dgm:prSet/>
      <dgm:spPr/>
      <dgm:t>
        <a:bodyPr/>
        <a:lstStyle/>
        <a:p>
          <a:endParaRPr lang="es-GT"/>
        </a:p>
      </dgm:t>
    </dgm:pt>
    <dgm:pt modelId="{E4044C33-4C15-47D7-97B7-C6BE9923DF25}">
      <dgm:prSet phldrT="[Texto]"/>
      <dgm:spPr/>
      <dgm:t>
        <a:bodyPr/>
        <a:lstStyle/>
        <a:p>
          <a:r>
            <a:rPr lang="es-GT" dirty="0"/>
            <a:t>Aprovéchala para facilitar tus pagos dentro de tu presupuesto.</a:t>
          </a:r>
        </a:p>
      </dgm:t>
    </dgm:pt>
    <dgm:pt modelId="{7056DE04-F025-4A2F-BFF2-E4950EF532C3}" type="parTrans" cxnId="{2D7FA403-D695-48AE-BC05-92A69B19A4BC}">
      <dgm:prSet/>
      <dgm:spPr/>
      <dgm:t>
        <a:bodyPr/>
        <a:lstStyle/>
        <a:p>
          <a:endParaRPr lang="es-GT"/>
        </a:p>
      </dgm:t>
    </dgm:pt>
    <dgm:pt modelId="{4B9A4478-90D2-4357-B821-4352367318D4}" type="sibTrans" cxnId="{2D7FA403-D695-48AE-BC05-92A69B19A4BC}">
      <dgm:prSet/>
      <dgm:spPr/>
      <dgm:t>
        <a:bodyPr/>
        <a:lstStyle/>
        <a:p>
          <a:endParaRPr lang="es-GT"/>
        </a:p>
      </dgm:t>
    </dgm:pt>
    <dgm:pt modelId="{B304D073-F860-4F3D-8647-5F67C056101F}" type="pres">
      <dgm:prSet presAssocID="{55163037-A8C5-4E46-8E2B-74D6A04E4573}" presName="linearFlow" presStyleCnt="0">
        <dgm:presLayoutVars>
          <dgm:dir/>
          <dgm:resizeHandles val="exact"/>
        </dgm:presLayoutVars>
      </dgm:prSet>
      <dgm:spPr/>
    </dgm:pt>
    <dgm:pt modelId="{E60E06D0-DE99-4545-9933-62E696F07924}" type="pres">
      <dgm:prSet presAssocID="{4A78253C-4662-4CA3-B8AA-89FBE6468059}" presName="composite" presStyleCnt="0"/>
      <dgm:spPr/>
    </dgm:pt>
    <dgm:pt modelId="{F48CFBFB-7789-40F7-873F-F22F5FA53535}" type="pres">
      <dgm:prSet presAssocID="{4A78253C-4662-4CA3-B8AA-89FBE6468059}" presName="imgShp" presStyleLbl="fgImgPlace1" presStyleIdx="0" presStyleCnt="5"/>
      <dgm:spPr>
        <a:blipFill rotWithShape="1">
          <a:blip xmlns:r="http://schemas.openxmlformats.org/officeDocument/2006/relationships" r:embed="rId1"/>
          <a:srcRect/>
          <a:stretch>
            <a:fillRect/>
          </a:stretch>
        </a:blipFill>
      </dgm:spPr>
    </dgm:pt>
    <dgm:pt modelId="{47521C1B-5994-4391-A832-3C84D3F05FB3}" type="pres">
      <dgm:prSet presAssocID="{4A78253C-4662-4CA3-B8AA-89FBE6468059}" presName="txShp" presStyleLbl="node1" presStyleIdx="0" presStyleCnt="5">
        <dgm:presLayoutVars>
          <dgm:bulletEnabled val="1"/>
        </dgm:presLayoutVars>
      </dgm:prSet>
      <dgm:spPr/>
    </dgm:pt>
    <dgm:pt modelId="{3C237D3D-7D42-4550-8197-DA5E9BD9A6F7}" type="pres">
      <dgm:prSet presAssocID="{2BB3BA08-2055-42DD-9B0C-2DC93339859A}" presName="spacing" presStyleCnt="0"/>
      <dgm:spPr/>
    </dgm:pt>
    <dgm:pt modelId="{1D1BE6E8-BD6C-4874-8D20-8494D4C3CBDB}" type="pres">
      <dgm:prSet presAssocID="{064E7D44-0BFB-43B0-BC10-FCC35818B5E0}" presName="composite" presStyleCnt="0"/>
      <dgm:spPr/>
    </dgm:pt>
    <dgm:pt modelId="{F855E8B1-92A1-4696-9C9B-90356AA56FF5}" type="pres">
      <dgm:prSet presAssocID="{064E7D44-0BFB-43B0-BC10-FCC35818B5E0}" presName="imgShp" presStyleLbl="fgImgPlace1" presStyleIdx="1" presStyleCnt="5" custScaleX="112061" custScaleY="109725"/>
      <dgm:spPr>
        <a:blipFill rotWithShape="1">
          <a:blip xmlns:r="http://schemas.openxmlformats.org/officeDocument/2006/relationships" r:embed="rId2"/>
          <a:srcRect/>
          <a:stretch>
            <a:fillRect l="-2000" r="-2000"/>
          </a:stretch>
        </a:blipFill>
      </dgm:spPr>
    </dgm:pt>
    <dgm:pt modelId="{D71C5355-8ED3-4B5D-A13D-7357B51EDBF3}" type="pres">
      <dgm:prSet presAssocID="{064E7D44-0BFB-43B0-BC10-FCC35818B5E0}" presName="txShp" presStyleLbl="node1" presStyleIdx="1" presStyleCnt="5">
        <dgm:presLayoutVars>
          <dgm:bulletEnabled val="1"/>
        </dgm:presLayoutVars>
      </dgm:prSet>
      <dgm:spPr/>
    </dgm:pt>
    <dgm:pt modelId="{972EB5DC-2D8B-460C-9013-78A08DE75F48}" type="pres">
      <dgm:prSet presAssocID="{44568610-67BF-44BD-8183-ECB7BA27FA4A}" presName="spacing" presStyleCnt="0"/>
      <dgm:spPr/>
    </dgm:pt>
    <dgm:pt modelId="{D5CC0842-5F43-4F3E-AC2E-CBDDDAECC99B}" type="pres">
      <dgm:prSet presAssocID="{DAF80142-6A2B-4F1B-84DE-A5DF1026172E}" presName="composite" presStyleCnt="0"/>
      <dgm:spPr/>
    </dgm:pt>
    <dgm:pt modelId="{DE9F96DA-AB33-4653-948C-43BC36FF16F4}" type="pres">
      <dgm:prSet presAssocID="{DAF80142-6A2B-4F1B-84DE-A5DF1026172E}" presName="imgShp" presStyleLbl="fgImgPlace1" presStyleIdx="2" presStyleCnt="5"/>
      <dgm:spPr>
        <a:blipFill rotWithShape="1">
          <a:blip xmlns:r="http://schemas.openxmlformats.org/officeDocument/2006/relationships" r:embed="rId3"/>
          <a:srcRect/>
          <a:stretch>
            <a:fillRect/>
          </a:stretch>
        </a:blipFill>
      </dgm:spPr>
    </dgm:pt>
    <dgm:pt modelId="{A514DAAC-97A1-482C-A42C-C6C38100FD50}" type="pres">
      <dgm:prSet presAssocID="{DAF80142-6A2B-4F1B-84DE-A5DF1026172E}" presName="txShp" presStyleLbl="node1" presStyleIdx="2" presStyleCnt="5">
        <dgm:presLayoutVars>
          <dgm:bulletEnabled val="1"/>
        </dgm:presLayoutVars>
      </dgm:prSet>
      <dgm:spPr/>
    </dgm:pt>
    <dgm:pt modelId="{73897218-B470-4387-9EF0-E117AA52D453}" type="pres">
      <dgm:prSet presAssocID="{E5988469-4EDE-4151-9B4E-860E930AC60A}" presName="spacing" presStyleCnt="0"/>
      <dgm:spPr/>
    </dgm:pt>
    <dgm:pt modelId="{7351C9C0-2612-4590-9D76-FF4885B22279}" type="pres">
      <dgm:prSet presAssocID="{E4044C33-4C15-47D7-97B7-C6BE9923DF25}" presName="composite" presStyleCnt="0"/>
      <dgm:spPr/>
    </dgm:pt>
    <dgm:pt modelId="{051D07F3-216B-498D-9324-F6AD2E438CF2}" type="pres">
      <dgm:prSet presAssocID="{E4044C33-4C15-47D7-97B7-C6BE9923DF25}" presName="imgShp" presStyleLbl="fgImgPlace1" presStyleIdx="3" presStyleCnt="5"/>
      <dgm:spPr>
        <a:blipFill rotWithShape="1">
          <a:blip xmlns:r="http://schemas.openxmlformats.org/officeDocument/2006/relationships" r:embed="rId4"/>
          <a:srcRect/>
          <a:stretch>
            <a:fillRect l="-1000" r="-1000"/>
          </a:stretch>
        </a:blipFill>
      </dgm:spPr>
    </dgm:pt>
    <dgm:pt modelId="{AB52768A-BB89-41A6-8AED-BD3F84A5564B}" type="pres">
      <dgm:prSet presAssocID="{E4044C33-4C15-47D7-97B7-C6BE9923DF25}" presName="txShp" presStyleLbl="node1" presStyleIdx="3" presStyleCnt="5">
        <dgm:presLayoutVars>
          <dgm:bulletEnabled val="1"/>
        </dgm:presLayoutVars>
      </dgm:prSet>
      <dgm:spPr/>
    </dgm:pt>
    <dgm:pt modelId="{C786B04F-A777-4354-920F-D285F08EDBFA}" type="pres">
      <dgm:prSet presAssocID="{4B9A4478-90D2-4357-B821-4352367318D4}" presName="spacing" presStyleCnt="0"/>
      <dgm:spPr/>
    </dgm:pt>
    <dgm:pt modelId="{03650336-329B-4010-9FDB-353A82A7B545}" type="pres">
      <dgm:prSet presAssocID="{C6CF122B-2105-4D67-A55B-9494596239A6}" presName="composite" presStyleCnt="0"/>
      <dgm:spPr/>
    </dgm:pt>
    <dgm:pt modelId="{03282114-675E-4774-9280-9111583498F1}" type="pres">
      <dgm:prSet presAssocID="{C6CF122B-2105-4D67-A55B-9494596239A6}" presName="imgShp" presStyleLbl="fgImgPlace1" presStyleIdx="4" presStyleCnt="5" custScaleX="110495" custScaleY="111974"/>
      <dgm:spPr>
        <a:blipFill rotWithShape="1">
          <a:blip xmlns:r="http://schemas.openxmlformats.org/officeDocument/2006/relationships" r:embed="rId5"/>
          <a:srcRect/>
          <a:stretch>
            <a:fillRect/>
          </a:stretch>
        </a:blipFill>
      </dgm:spPr>
    </dgm:pt>
    <dgm:pt modelId="{1BCE37A5-63BD-47EF-8FC1-22151CFF7AA0}" type="pres">
      <dgm:prSet presAssocID="{C6CF122B-2105-4D67-A55B-9494596239A6}" presName="txShp" presStyleLbl="node1" presStyleIdx="4" presStyleCnt="5">
        <dgm:presLayoutVars>
          <dgm:bulletEnabled val="1"/>
        </dgm:presLayoutVars>
      </dgm:prSet>
      <dgm:spPr/>
    </dgm:pt>
  </dgm:ptLst>
  <dgm:cxnLst>
    <dgm:cxn modelId="{2D7FA403-D695-48AE-BC05-92A69B19A4BC}" srcId="{55163037-A8C5-4E46-8E2B-74D6A04E4573}" destId="{E4044C33-4C15-47D7-97B7-C6BE9923DF25}" srcOrd="3" destOrd="0" parTransId="{7056DE04-F025-4A2F-BFF2-E4950EF532C3}" sibTransId="{4B9A4478-90D2-4357-B821-4352367318D4}"/>
    <dgm:cxn modelId="{2A57BF2E-048B-46F2-BB68-7CF306ADC0AA}" srcId="{55163037-A8C5-4E46-8E2B-74D6A04E4573}" destId="{DAF80142-6A2B-4F1B-84DE-A5DF1026172E}" srcOrd="2" destOrd="0" parTransId="{96A561F3-B261-4554-9581-1A9E778CA925}" sibTransId="{E5988469-4EDE-4151-9B4E-860E930AC60A}"/>
    <dgm:cxn modelId="{38912291-4173-4C82-9B0C-4F5A0DFC9C7F}" type="presOf" srcId="{55163037-A8C5-4E46-8E2B-74D6A04E4573}" destId="{B304D073-F860-4F3D-8647-5F67C056101F}" srcOrd="0" destOrd="0" presId="urn:microsoft.com/office/officeart/2005/8/layout/vList3"/>
    <dgm:cxn modelId="{323FB998-6665-4F9C-9F72-4A64AA99E546}" srcId="{55163037-A8C5-4E46-8E2B-74D6A04E4573}" destId="{C6CF122B-2105-4D67-A55B-9494596239A6}" srcOrd="4" destOrd="0" parTransId="{23481277-20FF-49FF-A200-8B080B5602E9}" sibTransId="{601C8AF3-8040-4746-9C0D-613D6E411116}"/>
    <dgm:cxn modelId="{D664B79D-4647-474C-8A34-FF9C6109EB84}" srcId="{55163037-A8C5-4E46-8E2B-74D6A04E4573}" destId="{064E7D44-0BFB-43B0-BC10-FCC35818B5E0}" srcOrd="1" destOrd="0" parTransId="{BCBE624A-9FD4-444A-807B-7F09F8A9024A}" sibTransId="{44568610-67BF-44BD-8183-ECB7BA27FA4A}"/>
    <dgm:cxn modelId="{E6E1B1A3-832A-46E7-BA39-2C5262DD6E5F}" type="presOf" srcId="{E4044C33-4C15-47D7-97B7-C6BE9923DF25}" destId="{AB52768A-BB89-41A6-8AED-BD3F84A5564B}" srcOrd="0" destOrd="0" presId="urn:microsoft.com/office/officeart/2005/8/layout/vList3"/>
    <dgm:cxn modelId="{3BB00DA5-4236-4829-ABC0-F5665477ECC0}" type="presOf" srcId="{064E7D44-0BFB-43B0-BC10-FCC35818B5E0}" destId="{D71C5355-8ED3-4B5D-A13D-7357B51EDBF3}" srcOrd="0" destOrd="0" presId="urn:microsoft.com/office/officeart/2005/8/layout/vList3"/>
    <dgm:cxn modelId="{F150C3BB-AA8E-417C-BB89-2050642433FD}" srcId="{55163037-A8C5-4E46-8E2B-74D6A04E4573}" destId="{4A78253C-4662-4CA3-B8AA-89FBE6468059}" srcOrd="0" destOrd="0" parTransId="{F7E0F350-A64C-49B6-93CA-26D51F06E5E8}" sibTransId="{2BB3BA08-2055-42DD-9B0C-2DC93339859A}"/>
    <dgm:cxn modelId="{6A58C1BD-B618-4596-A63A-780753E1CABD}" type="presOf" srcId="{DAF80142-6A2B-4F1B-84DE-A5DF1026172E}" destId="{A514DAAC-97A1-482C-A42C-C6C38100FD50}" srcOrd="0" destOrd="0" presId="urn:microsoft.com/office/officeart/2005/8/layout/vList3"/>
    <dgm:cxn modelId="{A0869FED-9EDA-4B5C-B57F-2ABFA6F5932D}" type="presOf" srcId="{4A78253C-4662-4CA3-B8AA-89FBE6468059}" destId="{47521C1B-5994-4391-A832-3C84D3F05FB3}" srcOrd="0" destOrd="0" presId="urn:microsoft.com/office/officeart/2005/8/layout/vList3"/>
    <dgm:cxn modelId="{DC6811F3-C61A-44C5-A7A6-8F1942F2FADC}" type="presOf" srcId="{C6CF122B-2105-4D67-A55B-9494596239A6}" destId="{1BCE37A5-63BD-47EF-8FC1-22151CFF7AA0}" srcOrd="0" destOrd="0" presId="urn:microsoft.com/office/officeart/2005/8/layout/vList3"/>
    <dgm:cxn modelId="{7F49B0C0-ADE4-4922-A0A6-E82E21800754}" type="presParOf" srcId="{B304D073-F860-4F3D-8647-5F67C056101F}" destId="{E60E06D0-DE99-4545-9933-62E696F07924}" srcOrd="0" destOrd="0" presId="urn:microsoft.com/office/officeart/2005/8/layout/vList3"/>
    <dgm:cxn modelId="{A27325E8-3789-4521-958D-D9CE9649FF68}" type="presParOf" srcId="{E60E06D0-DE99-4545-9933-62E696F07924}" destId="{F48CFBFB-7789-40F7-873F-F22F5FA53535}" srcOrd="0" destOrd="0" presId="urn:microsoft.com/office/officeart/2005/8/layout/vList3"/>
    <dgm:cxn modelId="{262ED62C-B447-45D6-B8EB-ABFAA74FDE49}" type="presParOf" srcId="{E60E06D0-DE99-4545-9933-62E696F07924}" destId="{47521C1B-5994-4391-A832-3C84D3F05FB3}" srcOrd="1" destOrd="0" presId="urn:microsoft.com/office/officeart/2005/8/layout/vList3"/>
    <dgm:cxn modelId="{6B112928-232B-4A53-BB29-1114854E550B}" type="presParOf" srcId="{B304D073-F860-4F3D-8647-5F67C056101F}" destId="{3C237D3D-7D42-4550-8197-DA5E9BD9A6F7}" srcOrd="1" destOrd="0" presId="urn:microsoft.com/office/officeart/2005/8/layout/vList3"/>
    <dgm:cxn modelId="{C6331CA3-73A0-45F6-AC5C-95BA9ECDAEC6}" type="presParOf" srcId="{B304D073-F860-4F3D-8647-5F67C056101F}" destId="{1D1BE6E8-BD6C-4874-8D20-8494D4C3CBDB}" srcOrd="2" destOrd="0" presId="urn:microsoft.com/office/officeart/2005/8/layout/vList3"/>
    <dgm:cxn modelId="{1AB2ACE6-C90E-4E98-86BC-0036F74F58C8}" type="presParOf" srcId="{1D1BE6E8-BD6C-4874-8D20-8494D4C3CBDB}" destId="{F855E8B1-92A1-4696-9C9B-90356AA56FF5}" srcOrd="0" destOrd="0" presId="urn:microsoft.com/office/officeart/2005/8/layout/vList3"/>
    <dgm:cxn modelId="{F48EEAB1-5DF0-4431-A03C-7692DCF53D4B}" type="presParOf" srcId="{1D1BE6E8-BD6C-4874-8D20-8494D4C3CBDB}" destId="{D71C5355-8ED3-4B5D-A13D-7357B51EDBF3}" srcOrd="1" destOrd="0" presId="urn:microsoft.com/office/officeart/2005/8/layout/vList3"/>
    <dgm:cxn modelId="{B7BA69C4-226F-4E38-9F87-5C297164CC04}" type="presParOf" srcId="{B304D073-F860-4F3D-8647-5F67C056101F}" destId="{972EB5DC-2D8B-460C-9013-78A08DE75F48}" srcOrd="3" destOrd="0" presId="urn:microsoft.com/office/officeart/2005/8/layout/vList3"/>
    <dgm:cxn modelId="{FBDCDEC6-981D-442A-9328-BA4E7F269CE6}" type="presParOf" srcId="{B304D073-F860-4F3D-8647-5F67C056101F}" destId="{D5CC0842-5F43-4F3E-AC2E-CBDDDAECC99B}" srcOrd="4" destOrd="0" presId="urn:microsoft.com/office/officeart/2005/8/layout/vList3"/>
    <dgm:cxn modelId="{F959FAF7-D0AE-489C-B49E-2E1F67120F5A}" type="presParOf" srcId="{D5CC0842-5F43-4F3E-AC2E-CBDDDAECC99B}" destId="{DE9F96DA-AB33-4653-948C-43BC36FF16F4}" srcOrd="0" destOrd="0" presId="urn:microsoft.com/office/officeart/2005/8/layout/vList3"/>
    <dgm:cxn modelId="{1F91907F-0193-484B-BA1E-0CE162194A61}" type="presParOf" srcId="{D5CC0842-5F43-4F3E-AC2E-CBDDDAECC99B}" destId="{A514DAAC-97A1-482C-A42C-C6C38100FD50}" srcOrd="1" destOrd="0" presId="urn:microsoft.com/office/officeart/2005/8/layout/vList3"/>
    <dgm:cxn modelId="{25D017E7-7510-48EB-9606-C0675750B719}" type="presParOf" srcId="{B304D073-F860-4F3D-8647-5F67C056101F}" destId="{73897218-B470-4387-9EF0-E117AA52D453}" srcOrd="5" destOrd="0" presId="urn:microsoft.com/office/officeart/2005/8/layout/vList3"/>
    <dgm:cxn modelId="{D0E4BCF7-00FD-4578-A7DC-176562F54B47}" type="presParOf" srcId="{B304D073-F860-4F3D-8647-5F67C056101F}" destId="{7351C9C0-2612-4590-9D76-FF4885B22279}" srcOrd="6" destOrd="0" presId="urn:microsoft.com/office/officeart/2005/8/layout/vList3"/>
    <dgm:cxn modelId="{7EB7A002-57E4-4C2D-AD9A-042BC8340CF0}" type="presParOf" srcId="{7351C9C0-2612-4590-9D76-FF4885B22279}" destId="{051D07F3-216B-498D-9324-F6AD2E438CF2}" srcOrd="0" destOrd="0" presId="urn:microsoft.com/office/officeart/2005/8/layout/vList3"/>
    <dgm:cxn modelId="{22ED7A39-3283-4AA4-9C99-7A659B47576F}" type="presParOf" srcId="{7351C9C0-2612-4590-9D76-FF4885B22279}" destId="{AB52768A-BB89-41A6-8AED-BD3F84A5564B}" srcOrd="1" destOrd="0" presId="urn:microsoft.com/office/officeart/2005/8/layout/vList3"/>
    <dgm:cxn modelId="{70508E0B-6BFE-433F-9311-0C211DAEC0C6}" type="presParOf" srcId="{B304D073-F860-4F3D-8647-5F67C056101F}" destId="{C786B04F-A777-4354-920F-D285F08EDBFA}" srcOrd="7" destOrd="0" presId="urn:microsoft.com/office/officeart/2005/8/layout/vList3"/>
    <dgm:cxn modelId="{AD6B3192-5527-4844-A52D-CBF4A11E26E4}" type="presParOf" srcId="{B304D073-F860-4F3D-8647-5F67C056101F}" destId="{03650336-329B-4010-9FDB-353A82A7B545}" srcOrd="8" destOrd="0" presId="urn:microsoft.com/office/officeart/2005/8/layout/vList3"/>
    <dgm:cxn modelId="{18C2EA3C-403E-4C1F-A9AB-71629D46C298}" type="presParOf" srcId="{03650336-329B-4010-9FDB-353A82A7B545}" destId="{03282114-675E-4774-9280-9111583498F1}" srcOrd="0" destOrd="0" presId="urn:microsoft.com/office/officeart/2005/8/layout/vList3"/>
    <dgm:cxn modelId="{C7FE32F4-115D-491F-8C3A-A312457F699F}" type="presParOf" srcId="{03650336-329B-4010-9FDB-353A82A7B545}" destId="{1BCE37A5-63BD-47EF-8FC1-22151CFF7AA0}" srcOrd="1" destOrd="0" presId="urn:microsoft.com/office/officeart/2005/8/layout/v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163037-A8C5-4E46-8E2B-74D6A04E4573}" type="doc">
      <dgm:prSet loTypeId="urn:microsoft.com/office/officeart/2005/8/layout/vList3" loCatId="list" qsTypeId="urn:microsoft.com/office/officeart/2005/8/quickstyle/simple1" qsCatId="simple" csTypeId="urn:microsoft.com/office/officeart/2005/8/colors/colorful2" csCatId="colorful" phldr="1"/>
      <dgm:spPr/>
    </dgm:pt>
    <dgm:pt modelId="{4A78253C-4662-4CA3-B8AA-89FBE6468059}">
      <dgm:prSet phldrT="[Texto]"/>
      <dgm:spPr>
        <a:solidFill>
          <a:srgbClr val="F8CBAD"/>
        </a:solidFill>
      </dgm:spPr>
      <dgm:t>
        <a:bodyPr/>
        <a:lstStyle/>
        <a:p>
          <a:r>
            <a:rPr lang="es-GT" dirty="0"/>
            <a:t>Cubre puntualmente tus pagos.</a:t>
          </a:r>
        </a:p>
      </dgm:t>
    </dgm:pt>
    <dgm:pt modelId="{F7E0F350-A64C-49B6-93CA-26D51F06E5E8}" type="parTrans" cxnId="{F150C3BB-AA8E-417C-BB89-2050642433FD}">
      <dgm:prSet/>
      <dgm:spPr/>
      <dgm:t>
        <a:bodyPr/>
        <a:lstStyle/>
        <a:p>
          <a:endParaRPr lang="es-GT"/>
        </a:p>
      </dgm:t>
    </dgm:pt>
    <dgm:pt modelId="{2BB3BA08-2055-42DD-9B0C-2DC93339859A}" type="sibTrans" cxnId="{F150C3BB-AA8E-417C-BB89-2050642433FD}">
      <dgm:prSet/>
      <dgm:spPr/>
      <dgm:t>
        <a:bodyPr/>
        <a:lstStyle/>
        <a:p>
          <a:endParaRPr lang="es-GT"/>
        </a:p>
      </dgm:t>
    </dgm:pt>
    <dgm:pt modelId="{064E7D44-0BFB-43B0-BC10-FCC35818B5E0}">
      <dgm:prSet phldrT="[Texto]"/>
      <dgm:spPr/>
      <dgm:t>
        <a:bodyPr/>
        <a:lstStyle/>
        <a:p>
          <a:r>
            <a:rPr lang="es-GT" dirty="0"/>
            <a:t>Abona más del pago mínimo señalado en el estado de cuenta.</a:t>
          </a:r>
        </a:p>
      </dgm:t>
    </dgm:pt>
    <dgm:pt modelId="{BCBE624A-9FD4-444A-807B-7F09F8A9024A}" type="parTrans" cxnId="{D664B79D-4647-474C-8A34-FF9C6109EB84}">
      <dgm:prSet/>
      <dgm:spPr/>
      <dgm:t>
        <a:bodyPr/>
        <a:lstStyle/>
        <a:p>
          <a:endParaRPr lang="es-GT"/>
        </a:p>
      </dgm:t>
    </dgm:pt>
    <dgm:pt modelId="{44568610-67BF-44BD-8183-ECB7BA27FA4A}" type="sibTrans" cxnId="{D664B79D-4647-474C-8A34-FF9C6109EB84}">
      <dgm:prSet/>
      <dgm:spPr/>
      <dgm:t>
        <a:bodyPr/>
        <a:lstStyle/>
        <a:p>
          <a:endParaRPr lang="es-GT"/>
        </a:p>
      </dgm:t>
    </dgm:pt>
    <dgm:pt modelId="{DAF80142-6A2B-4F1B-84DE-A5DF1026172E}">
      <dgm:prSet phldrT="[Texto]"/>
      <dgm:spPr>
        <a:solidFill>
          <a:srgbClr val="4472C4"/>
        </a:solidFill>
      </dgm:spPr>
      <dgm:t>
        <a:bodyPr/>
        <a:lstStyle/>
        <a:p>
          <a:r>
            <a:rPr lang="es-GT" dirty="0"/>
            <a:t>Consolida tus deudas en la que te ofrezca menor tasa de interés.</a:t>
          </a:r>
        </a:p>
      </dgm:t>
    </dgm:pt>
    <dgm:pt modelId="{96A561F3-B261-4554-9581-1A9E778CA925}" type="parTrans" cxnId="{2A57BF2E-048B-46F2-BB68-7CF306ADC0AA}">
      <dgm:prSet/>
      <dgm:spPr/>
      <dgm:t>
        <a:bodyPr/>
        <a:lstStyle/>
        <a:p>
          <a:endParaRPr lang="es-GT"/>
        </a:p>
      </dgm:t>
    </dgm:pt>
    <dgm:pt modelId="{E5988469-4EDE-4151-9B4E-860E930AC60A}" type="sibTrans" cxnId="{2A57BF2E-048B-46F2-BB68-7CF306ADC0AA}">
      <dgm:prSet/>
      <dgm:spPr/>
      <dgm:t>
        <a:bodyPr/>
        <a:lstStyle/>
        <a:p>
          <a:endParaRPr lang="es-GT"/>
        </a:p>
      </dgm:t>
    </dgm:pt>
    <dgm:pt modelId="{C6CF122B-2105-4D67-A55B-9494596239A6}">
      <dgm:prSet phldrT="[Texto]"/>
      <dgm:spPr/>
      <dgm:t>
        <a:bodyPr/>
        <a:lstStyle/>
        <a:p>
          <a:r>
            <a:rPr lang="es-GT" dirty="0"/>
            <a:t>Revisa el estado de cuenta y conserva los comprobantes (</a:t>
          </a:r>
          <a:r>
            <a:rPr lang="es-GT" dirty="0" err="1"/>
            <a:t>vouchers</a:t>
          </a:r>
          <a:r>
            <a:rPr lang="es-GT" dirty="0"/>
            <a:t>).</a:t>
          </a:r>
        </a:p>
      </dgm:t>
    </dgm:pt>
    <dgm:pt modelId="{23481277-20FF-49FF-A200-8B080B5602E9}" type="parTrans" cxnId="{323FB998-6665-4F9C-9F72-4A64AA99E546}">
      <dgm:prSet/>
      <dgm:spPr/>
      <dgm:t>
        <a:bodyPr/>
        <a:lstStyle/>
        <a:p>
          <a:endParaRPr lang="es-GT"/>
        </a:p>
      </dgm:t>
    </dgm:pt>
    <dgm:pt modelId="{601C8AF3-8040-4746-9C0D-613D6E411116}" type="sibTrans" cxnId="{323FB998-6665-4F9C-9F72-4A64AA99E546}">
      <dgm:prSet/>
      <dgm:spPr/>
      <dgm:t>
        <a:bodyPr/>
        <a:lstStyle/>
        <a:p>
          <a:endParaRPr lang="es-GT"/>
        </a:p>
      </dgm:t>
    </dgm:pt>
    <dgm:pt modelId="{E4044C33-4C15-47D7-97B7-C6BE9923DF25}">
      <dgm:prSet phldrT="[Texto]"/>
      <dgm:spPr/>
      <dgm:t>
        <a:bodyPr/>
        <a:lstStyle/>
        <a:p>
          <a:r>
            <a:rPr lang="es-GT" dirty="0"/>
            <a:t>Cancela la tarjeta que no uses.</a:t>
          </a:r>
        </a:p>
      </dgm:t>
    </dgm:pt>
    <dgm:pt modelId="{7056DE04-F025-4A2F-BFF2-E4950EF532C3}" type="parTrans" cxnId="{2D7FA403-D695-48AE-BC05-92A69B19A4BC}">
      <dgm:prSet/>
      <dgm:spPr/>
      <dgm:t>
        <a:bodyPr/>
        <a:lstStyle/>
        <a:p>
          <a:endParaRPr lang="es-GT"/>
        </a:p>
      </dgm:t>
    </dgm:pt>
    <dgm:pt modelId="{4B9A4478-90D2-4357-B821-4352367318D4}" type="sibTrans" cxnId="{2D7FA403-D695-48AE-BC05-92A69B19A4BC}">
      <dgm:prSet/>
      <dgm:spPr/>
      <dgm:t>
        <a:bodyPr/>
        <a:lstStyle/>
        <a:p>
          <a:endParaRPr lang="es-GT"/>
        </a:p>
      </dgm:t>
    </dgm:pt>
    <dgm:pt modelId="{B304D073-F860-4F3D-8647-5F67C056101F}" type="pres">
      <dgm:prSet presAssocID="{55163037-A8C5-4E46-8E2B-74D6A04E4573}" presName="linearFlow" presStyleCnt="0">
        <dgm:presLayoutVars>
          <dgm:dir/>
          <dgm:resizeHandles val="exact"/>
        </dgm:presLayoutVars>
      </dgm:prSet>
      <dgm:spPr/>
    </dgm:pt>
    <dgm:pt modelId="{E60E06D0-DE99-4545-9933-62E696F07924}" type="pres">
      <dgm:prSet presAssocID="{4A78253C-4662-4CA3-B8AA-89FBE6468059}" presName="composite" presStyleCnt="0"/>
      <dgm:spPr/>
    </dgm:pt>
    <dgm:pt modelId="{F48CFBFB-7789-40F7-873F-F22F5FA53535}" type="pres">
      <dgm:prSet presAssocID="{4A78253C-4662-4CA3-B8AA-89FBE6468059}" presName="imgShp" presStyleLbl="fgImgPlace1" presStyleIdx="0" presStyleCnt="5"/>
      <dgm:spPr>
        <a:blipFill rotWithShape="1">
          <a:blip xmlns:r="http://schemas.openxmlformats.org/officeDocument/2006/relationships" r:embed="rId1"/>
          <a:srcRect/>
          <a:stretch>
            <a:fillRect/>
          </a:stretch>
        </a:blipFill>
      </dgm:spPr>
    </dgm:pt>
    <dgm:pt modelId="{47521C1B-5994-4391-A832-3C84D3F05FB3}" type="pres">
      <dgm:prSet presAssocID="{4A78253C-4662-4CA3-B8AA-89FBE6468059}" presName="txShp" presStyleLbl="node1" presStyleIdx="0" presStyleCnt="5">
        <dgm:presLayoutVars>
          <dgm:bulletEnabled val="1"/>
        </dgm:presLayoutVars>
      </dgm:prSet>
      <dgm:spPr/>
    </dgm:pt>
    <dgm:pt modelId="{3C237D3D-7D42-4550-8197-DA5E9BD9A6F7}" type="pres">
      <dgm:prSet presAssocID="{2BB3BA08-2055-42DD-9B0C-2DC93339859A}" presName="spacing" presStyleCnt="0"/>
      <dgm:spPr/>
    </dgm:pt>
    <dgm:pt modelId="{1D1BE6E8-BD6C-4874-8D20-8494D4C3CBDB}" type="pres">
      <dgm:prSet presAssocID="{064E7D44-0BFB-43B0-BC10-FCC35818B5E0}" presName="composite" presStyleCnt="0"/>
      <dgm:spPr/>
    </dgm:pt>
    <dgm:pt modelId="{F855E8B1-92A1-4696-9C9B-90356AA56FF5}" type="pres">
      <dgm:prSet presAssocID="{064E7D44-0BFB-43B0-BC10-FCC35818B5E0}" presName="imgShp" presStyleLbl="fgImgPlace1" presStyleIdx="1" presStyleCnt="5"/>
      <dgm:spPr>
        <a:blipFill rotWithShape="1">
          <a:blip xmlns:r="http://schemas.openxmlformats.org/officeDocument/2006/relationships" r:embed="rId2"/>
          <a:srcRect/>
          <a:stretch>
            <a:fillRect/>
          </a:stretch>
        </a:blipFill>
      </dgm:spPr>
    </dgm:pt>
    <dgm:pt modelId="{D71C5355-8ED3-4B5D-A13D-7357B51EDBF3}" type="pres">
      <dgm:prSet presAssocID="{064E7D44-0BFB-43B0-BC10-FCC35818B5E0}" presName="txShp" presStyleLbl="node1" presStyleIdx="1" presStyleCnt="5">
        <dgm:presLayoutVars>
          <dgm:bulletEnabled val="1"/>
        </dgm:presLayoutVars>
      </dgm:prSet>
      <dgm:spPr/>
    </dgm:pt>
    <dgm:pt modelId="{972EB5DC-2D8B-460C-9013-78A08DE75F48}" type="pres">
      <dgm:prSet presAssocID="{44568610-67BF-44BD-8183-ECB7BA27FA4A}" presName="spacing" presStyleCnt="0"/>
      <dgm:spPr/>
    </dgm:pt>
    <dgm:pt modelId="{D5CC0842-5F43-4F3E-AC2E-CBDDDAECC99B}" type="pres">
      <dgm:prSet presAssocID="{DAF80142-6A2B-4F1B-84DE-A5DF1026172E}" presName="composite" presStyleCnt="0"/>
      <dgm:spPr/>
    </dgm:pt>
    <dgm:pt modelId="{DE9F96DA-AB33-4653-948C-43BC36FF16F4}" type="pres">
      <dgm:prSet presAssocID="{DAF80142-6A2B-4F1B-84DE-A5DF1026172E}" presName="imgShp" presStyleLbl="fgImgPlace1" presStyleIdx="2" presStyleCnt="5"/>
      <dgm:spPr>
        <a:blipFill rotWithShape="1">
          <a:blip xmlns:r="http://schemas.openxmlformats.org/officeDocument/2006/relationships" r:embed="rId3"/>
          <a:srcRect/>
          <a:stretch>
            <a:fillRect/>
          </a:stretch>
        </a:blipFill>
      </dgm:spPr>
    </dgm:pt>
    <dgm:pt modelId="{A514DAAC-97A1-482C-A42C-C6C38100FD50}" type="pres">
      <dgm:prSet presAssocID="{DAF80142-6A2B-4F1B-84DE-A5DF1026172E}" presName="txShp" presStyleLbl="node1" presStyleIdx="2" presStyleCnt="5">
        <dgm:presLayoutVars>
          <dgm:bulletEnabled val="1"/>
        </dgm:presLayoutVars>
      </dgm:prSet>
      <dgm:spPr/>
    </dgm:pt>
    <dgm:pt modelId="{73897218-B470-4387-9EF0-E117AA52D453}" type="pres">
      <dgm:prSet presAssocID="{E5988469-4EDE-4151-9B4E-860E930AC60A}" presName="spacing" presStyleCnt="0"/>
      <dgm:spPr/>
    </dgm:pt>
    <dgm:pt modelId="{7351C9C0-2612-4590-9D76-FF4885B22279}" type="pres">
      <dgm:prSet presAssocID="{E4044C33-4C15-47D7-97B7-C6BE9923DF25}" presName="composite" presStyleCnt="0"/>
      <dgm:spPr/>
    </dgm:pt>
    <dgm:pt modelId="{051D07F3-216B-498D-9324-F6AD2E438CF2}" type="pres">
      <dgm:prSet presAssocID="{E4044C33-4C15-47D7-97B7-C6BE9923DF25}" presName="imgShp" presStyleLbl="fgImgPlace1" presStyleIdx="3" presStyleCnt="5"/>
      <dgm:spPr>
        <a:blipFill rotWithShape="1">
          <a:blip xmlns:r="http://schemas.openxmlformats.org/officeDocument/2006/relationships" r:embed="rId4"/>
          <a:srcRect/>
          <a:stretch>
            <a:fillRect/>
          </a:stretch>
        </a:blipFill>
      </dgm:spPr>
    </dgm:pt>
    <dgm:pt modelId="{AB52768A-BB89-41A6-8AED-BD3F84A5564B}" type="pres">
      <dgm:prSet presAssocID="{E4044C33-4C15-47D7-97B7-C6BE9923DF25}" presName="txShp" presStyleLbl="node1" presStyleIdx="3" presStyleCnt="5">
        <dgm:presLayoutVars>
          <dgm:bulletEnabled val="1"/>
        </dgm:presLayoutVars>
      </dgm:prSet>
      <dgm:spPr/>
    </dgm:pt>
    <dgm:pt modelId="{C786B04F-A777-4354-920F-D285F08EDBFA}" type="pres">
      <dgm:prSet presAssocID="{4B9A4478-90D2-4357-B821-4352367318D4}" presName="spacing" presStyleCnt="0"/>
      <dgm:spPr/>
    </dgm:pt>
    <dgm:pt modelId="{03650336-329B-4010-9FDB-353A82A7B545}" type="pres">
      <dgm:prSet presAssocID="{C6CF122B-2105-4D67-A55B-9494596239A6}" presName="composite" presStyleCnt="0"/>
      <dgm:spPr/>
    </dgm:pt>
    <dgm:pt modelId="{03282114-675E-4774-9280-9111583498F1}" type="pres">
      <dgm:prSet presAssocID="{C6CF122B-2105-4D67-A55B-9494596239A6}" presName="imgShp" presStyleLbl="fgImgPlace1" presStyleIdx="4" presStyleCnt="5"/>
      <dgm:spPr>
        <a:blipFill rotWithShape="1">
          <a:blip xmlns:r="http://schemas.openxmlformats.org/officeDocument/2006/relationships" r:embed="rId5"/>
          <a:srcRect/>
          <a:stretch>
            <a:fillRect l="-8000" r="-8000"/>
          </a:stretch>
        </a:blipFill>
      </dgm:spPr>
    </dgm:pt>
    <dgm:pt modelId="{1BCE37A5-63BD-47EF-8FC1-22151CFF7AA0}" type="pres">
      <dgm:prSet presAssocID="{C6CF122B-2105-4D67-A55B-9494596239A6}" presName="txShp" presStyleLbl="node1" presStyleIdx="4" presStyleCnt="5">
        <dgm:presLayoutVars>
          <dgm:bulletEnabled val="1"/>
        </dgm:presLayoutVars>
      </dgm:prSet>
      <dgm:spPr/>
    </dgm:pt>
  </dgm:ptLst>
  <dgm:cxnLst>
    <dgm:cxn modelId="{2D7FA403-D695-48AE-BC05-92A69B19A4BC}" srcId="{55163037-A8C5-4E46-8E2B-74D6A04E4573}" destId="{E4044C33-4C15-47D7-97B7-C6BE9923DF25}" srcOrd="3" destOrd="0" parTransId="{7056DE04-F025-4A2F-BFF2-E4950EF532C3}" sibTransId="{4B9A4478-90D2-4357-B821-4352367318D4}"/>
    <dgm:cxn modelId="{2A57BF2E-048B-46F2-BB68-7CF306ADC0AA}" srcId="{55163037-A8C5-4E46-8E2B-74D6A04E4573}" destId="{DAF80142-6A2B-4F1B-84DE-A5DF1026172E}" srcOrd="2" destOrd="0" parTransId="{96A561F3-B261-4554-9581-1A9E778CA925}" sibTransId="{E5988469-4EDE-4151-9B4E-860E930AC60A}"/>
    <dgm:cxn modelId="{38912291-4173-4C82-9B0C-4F5A0DFC9C7F}" type="presOf" srcId="{55163037-A8C5-4E46-8E2B-74D6A04E4573}" destId="{B304D073-F860-4F3D-8647-5F67C056101F}" srcOrd="0" destOrd="0" presId="urn:microsoft.com/office/officeart/2005/8/layout/vList3"/>
    <dgm:cxn modelId="{323FB998-6665-4F9C-9F72-4A64AA99E546}" srcId="{55163037-A8C5-4E46-8E2B-74D6A04E4573}" destId="{C6CF122B-2105-4D67-A55B-9494596239A6}" srcOrd="4" destOrd="0" parTransId="{23481277-20FF-49FF-A200-8B080B5602E9}" sibTransId="{601C8AF3-8040-4746-9C0D-613D6E411116}"/>
    <dgm:cxn modelId="{D664B79D-4647-474C-8A34-FF9C6109EB84}" srcId="{55163037-A8C5-4E46-8E2B-74D6A04E4573}" destId="{064E7D44-0BFB-43B0-BC10-FCC35818B5E0}" srcOrd="1" destOrd="0" parTransId="{BCBE624A-9FD4-444A-807B-7F09F8A9024A}" sibTransId="{44568610-67BF-44BD-8183-ECB7BA27FA4A}"/>
    <dgm:cxn modelId="{E6E1B1A3-832A-46E7-BA39-2C5262DD6E5F}" type="presOf" srcId="{E4044C33-4C15-47D7-97B7-C6BE9923DF25}" destId="{AB52768A-BB89-41A6-8AED-BD3F84A5564B}" srcOrd="0" destOrd="0" presId="urn:microsoft.com/office/officeart/2005/8/layout/vList3"/>
    <dgm:cxn modelId="{3BB00DA5-4236-4829-ABC0-F5665477ECC0}" type="presOf" srcId="{064E7D44-0BFB-43B0-BC10-FCC35818B5E0}" destId="{D71C5355-8ED3-4B5D-A13D-7357B51EDBF3}" srcOrd="0" destOrd="0" presId="urn:microsoft.com/office/officeart/2005/8/layout/vList3"/>
    <dgm:cxn modelId="{F150C3BB-AA8E-417C-BB89-2050642433FD}" srcId="{55163037-A8C5-4E46-8E2B-74D6A04E4573}" destId="{4A78253C-4662-4CA3-B8AA-89FBE6468059}" srcOrd="0" destOrd="0" parTransId="{F7E0F350-A64C-49B6-93CA-26D51F06E5E8}" sibTransId="{2BB3BA08-2055-42DD-9B0C-2DC93339859A}"/>
    <dgm:cxn modelId="{6A58C1BD-B618-4596-A63A-780753E1CABD}" type="presOf" srcId="{DAF80142-6A2B-4F1B-84DE-A5DF1026172E}" destId="{A514DAAC-97A1-482C-A42C-C6C38100FD50}" srcOrd="0" destOrd="0" presId="urn:microsoft.com/office/officeart/2005/8/layout/vList3"/>
    <dgm:cxn modelId="{A0869FED-9EDA-4B5C-B57F-2ABFA6F5932D}" type="presOf" srcId="{4A78253C-4662-4CA3-B8AA-89FBE6468059}" destId="{47521C1B-5994-4391-A832-3C84D3F05FB3}" srcOrd="0" destOrd="0" presId="urn:microsoft.com/office/officeart/2005/8/layout/vList3"/>
    <dgm:cxn modelId="{DC6811F3-C61A-44C5-A7A6-8F1942F2FADC}" type="presOf" srcId="{C6CF122B-2105-4D67-A55B-9494596239A6}" destId="{1BCE37A5-63BD-47EF-8FC1-22151CFF7AA0}" srcOrd="0" destOrd="0" presId="urn:microsoft.com/office/officeart/2005/8/layout/vList3"/>
    <dgm:cxn modelId="{7F49B0C0-ADE4-4922-A0A6-E82E21800754}" type="presParOf" srcId="{B304D073-F860-4F3D-8647-5F67C056101F}" destId="{E60E06D0-DE99-4545-9933-62E696F07924}" srcOrd="0" destOrd="0" presId="urn:microsoft.com/office/officeart/2005/8/layout/vList3"/>
    <dgm:cxn modelId="{A27325E8-3789-4521-958D-D9CE9649FF68}" type="presParOf" srcId="{E60E06D0-DE99-4545-9933-62E696F07924}" destId="{F48CFBFB-7789-40F7-873F-F22F5FA53535}" srcOrd="0" destOrd="0" presId="urn:microsoft.com/office/officeart/2005/8/layout/vList3"/>
    <dgm:cxn modelId="{262ED62C-B447-45D6-B8EB-ABFAA74FDE49}" type="presParOf" srcId="{E60E06D0-DE99-4545-9933-62E696F07924}" destId="{47521C1B-5994-4391-A832-3C84D3F05FB3}" srcOrd="1" destOrd="0" presId="urn:microsoft.com/office/officeart/2005/8/layout/vList3"/>
    <dgm:cxn modelId="{6B112928-232B-4A53-BB29-1114854E550B}" type="presParOf" srcId="{B304D073-F860-4F3D-8647-5F67C056101F}" destId="{3C237D3D-7D42-4550-8197-DA5E9BD9A6F7}" srcOrd="1" destOrd="0" presId="urn:microsoft.com/office/officeart/2005/8/layout/vList3"/>
    <dgm:cxn modelId="{C6331CA3-73A0-45F6-AC5C-95BA9ECDAEC6}" type="presParOf" srcId="{B304D073-F860-4F3D-8647-5F67C056101F}" destId="{1D1BE6E8-BD6C-4874-8D20-8494D4C3CBDB}" srcOrd="2" destOrd="0" presId="urn:microsoft.com/office/officeart/2005/8/layout/vList3"/>
    <dgm:cxn modelId="{1AB2ACE6-C90E-4E98-86BC-0036F74F58C8}" type="presParOf" srcId="{1D1BE6E8-BD6C-4874-8D20-8494D4C3CBDB}" destId="{F855E8B1-92A1-4696-9C9B-90356AA56FF5}" srcOrd="0" destOrd="0" presId="urn:microsoft.com/office/officeart/2005/8/layout/vList3"/>
    <dgm:cxn modelId="{F48EEAB1-5DF0-4431-A03C-7692DCF53D4B}" type="presParOf" srcId="{1D1BE6E8-BD6C-4874-8D20-8494D4C3CBDB}" destId="{D71C5355-8ED3-4B5D-A13D-7357B51EDBF3}" srcOrd="1" destOrd="0" presId="urn:microsoft.com/office/officeart/2005/8/layout/vList3"/>
    <dgm:cxn modelId="{B7BA69C4-226F-4E38-9F87-5C297164CC04}" type="presParOf" srcId="{B304D073-F860-4F3D-8647-5F67C056101F}" destId="{972EB5DC-2D8B-460C-9013-78A08DE75F48}" srcOrd="3" destOrd="0" presId="urn:microsoft.com/office/officeart/2005/8/layout/vList3"/>
    <dgm:cxn modelId="{FBDCDEC6-981D-442A-9328-BA4E7F269CE6}" type="presParOf" srcId="{B304D073-F860-4F3D-8647-5F67C056101F}" destId="{D5CC0842-5F43-4F3E-AC2E-CBDDDAECC99B}" srcOrd="4" destOrd="0" presId="urn:microsoft.com/office/officeart/2005/8/layout/vList3"/>
    <dgm:cxn modelId="{F959FAF7-D0AE-489C-B49E-2E1F67120F5A}" type="presParOf" srcId="{D5CC0842-5F43-4F3E-AC2E-CBDDDAECC99B}" destId="{DE9F96DA-AB33-4653-948C-43BC36FF16F4}" srcOrd="0" destOrd="0" presId="urn:microsoft.com/office/officeart/2005/8/layout/vList3"/>
    <dgm:cxn modelId="{1F91907F-0193-484B-BA1E-0CE162194A61}" type="presParOf" srcId="{D5CC0842-5F43-4F3E-AC2E-CBDDDAECC99B}" destId="{A514DAAC-97A1-482C-A42C-C6C38100FD50}" srcOrd="1" destOrd="0" presId="urn:microsoft.com/office/officeart/2005/8/layout/vList3"/>
    <dgm:cxn modelId="{25D017E7-7510-48EB-9606-C0675750B719}" type="presParOf" srcId="{B304D073-F860-4F3D-8647-5F67C056101F}" destId="{73897218-B470-4387-9EF0-E117AA52D453}" srcOrd="5" destOrd="0" presId="urn:microsoft.com/office/officeart/2005/8/layout/vList3"/>
    <dgm:cxn modelId="{D0E4BCF7-00FD-4578-A7DC-176562F54B47}" type="presParOf" srcId="{B304D073-F860-4F3D-8647-5F67C056101F}" destId="{7351C9C0-2612-4590-9D76-FF4885B22279}" srcOrd="6" destOrd="0" presId="urn:microsoft.com/office/officeart/2005/8/layout/vList3"/>
    <dgm:cxn modelId="{7EB7A002-57E4-4C2D-AD9A-042BC8340CF0}" type="presParOf" srcId="{7351C9C0-2612-4590-9D76-FF4885B22279}" destId="{051D07F3-216B-498D-9324-F6AD2E438CF2}" srcOrd="0" destOrd="0" presId="urn:microsoft.com/office/officeart/2005/8/layout/vList3"/>
    <dgm:cxn modelId="{22ED7A39-3283-4AA4-9C99-7A659B47576F}" type="presParOf" srcId="{7351C9C0-2612-4590-9D76-FF4885B22279}" destId="{AB52768A-BB89-41A6-8AED-BD3F84A5564B}" srcOrd="1" destOrd="0" presId="urn:microsoft.com/office/officeart/2005/8/layout/vList3"/>
    <dgm:cxn modelId="{70508E0B-6BFE-433F-9311-0C211DAEC0C6}" type="presParOf" srcId="{B304D073-F860-4F3D-8647-5F67C056101F}" destId="{C786B04F-A777-4354-920F-D285F08EDBFA}" srcOrd="7" destOrd="0" presId="urn:microsoft.com/office/officeart/2005/8/layout/vList3"/>
    <dgm:cxn modelId="{AD6B3192-5527-4844-A52D-CBF4A11E26E4}" type="presParOf" srcId="{B304D073-F860-4F3D-8647-5F67C056101F}" destId="{03650336-329B-4010-9FDB-353A82A7B545}" srcOrd="8" destOrd="0" presId="urn:microsoft.com/office/officeart/2005/8/layout/vList3"/>
    <dgm:cxn modelId="{18C2EA3C-403E-4C1F-A9AB-71629D46C298}" type="presParOf" srcId="{03650336-329B-4010-9FDB-353A82A7B545}" destId="{03282114-675E-4774-9280-9111583498F1}" srcOrd="0" destOrd="0" presId="urn:microsoft.com/office/officeart/2005/8/layout/vList3"/>
    <dgm:cxn modelId="{C7FE32F4-115D-491F-8C3A-A312457F699F}" type="presParOf" srcId="{03650336-329B-4010-9FDB-353A82A7B545}" destId="{1BCE37A5-63BD-47EF-8FC1-22151CFF7AA0}" srcOrd="1" destOrd="0" presId="urn:microsoft.com/office/officeart/2005/8/layout/vList3"/>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F1D9853-1B37-488B-BC43-9B44E04935A5}"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S"/>
        </a:p>
      </dgm:t>
    </dgm:pt>
    <dgm:pt modelId="{9C386BF4-547B-4E23-A5D3-90BF29E464D0}">
      <dgm:prSet phldrT="[Texto]" custT="1"/>
      <dgm:spPr>
        <a:solidFill>
          <a:schemeClr val="bg2">
            <a:lumMod val="90000"/>
          </a:schemeClr>
        </a:solidFill>
      </dgm:spPr>
      <dgm:t>
        <a:bodyPr/>
        <a:lstStyle/>
        <a:p>
          <a:r>
            <a:rPr lang="es-ES" sz="1600" b="0" dirty="0">
              <a:solidFill>
                <a:schemeClr val="tx1"/>
              </a:solidFill>
            </a:rPr>
            <a:t>Funcionarios o empleados de entidades financieras, quienes deben estar registrados y autorizados por la SIB para realizar consultas en el sistema.</a:t>
          </a:r>
        </a:p>
      </dgm:t>
    </dgm:pt>
    <dgm:pt modelId="{72323E68-63DF-4EB8-A5AA-EFF425773B90}" type="parTrans" cxnId="{83E2A260-0FBF-4FF5-878F-3A291DFD9500}">
      <dgm:prSet/>
      <dgm:spPr/>
      <dgm:t>
        <a:bodyPr/>
        <a:lstStyle/>
        <a:p>
          <a:endParaRPr lang="es-ES"/>
        </a:p>
      </dgm:t>
    </dgm:pt>
    <dgm:pt modelId="{0A3E4945-CD9A-48F9-B014-41E49B91DBD4}" type="sibTrans" cxnId="{83E2A260-0FBF-4FF5-878F-3A291DFD9500}">
      <dgm:prSet/>
      <dgm:spPr/>
      <dgm:t>
        <a:bodyPr/>
        <a:lstStyle/>
        <a:p>
          <a:endParaRPr lang="es-ES"/>
        </a:p>
      </dgm:t>
    </dgm:pt>
    <dgm:pt modelId="{60BAF740-220B-4126-9199-58B8B1558B56}">
      <dgm:prSet phldrT="[Texto]" custT="1"/>
      <dgm:spPr>
        <a:solidFill>
          <a:schemeClr val="accent1">
            <a:lumMod val="20000"/>
            <a:lumOff val="80000"/>
          </a:schemeClr>
        </a:solidFill>
      </dgm:spPr>
      <dgm:t>
        <a:bodyPr/>
        <a:lstStyle/>
        <a:p>
          <a:r>
            <a:rPr lang="es-ES" sz="1600" b="0" dirty="0">
              <a:solidFill>
                <a:schemeClr val="tx1"/>
              </a:solidFill>
            </a:rPr>
            <a:t>Debe ser íntegra, exacta y oportuna, es de carácter confidencial  y debe utilizarse únicamente para análisis de crédito.</a:t>
          </a:r>
        </a:p>
      </dgm:t>
    </dgm:pt>
    <dgm:pt modelId="{C2C037F6-FC6D-4DD1-B4F7-7D90EA5D27D9}" type="parTrans" cxnId="{D00250D4-E5F2-4A88-AD76-6175029000F7}">
      <dgm:prSet/>
      <dgm:spPr/>
      <dgm:t>
        <a:bodyPr/>
        <a:lstStyle/>
        <a:p>
          <a:endParaRPr lang="es-ES"/>
        </a:p>
      </dgm:t>
    </dgm:pt>
    <dgm:pt modelId="{257FAE78-A43A-428C-A9DF-0FB613DC6DFE}" type="sibTrans" cxnId="{D00250D4-E5F2-4A88-AD76-6175029000F7}">
      <dgm:prSet/>
      <dgm:spPr/>
      <dgm:t>
        <a:bodyPr/>
        <a:lstStyle/>
        <a:p>
          <a:endParaRPr lang="es-ES"/>
        </a:p>
      </dgm:t>
    </dgm:pt>
    <dgm:pt modelId="{97B5488B-BDF7-4260-A655-92BBC1059629}">
      <dgm:prSet phldrT="[Texto]" custT="1"/>
      <dgm:spPr>
        <a:solidFill>
          <a:schemeClr val="accent2">
            <a:lumMod val="40000"/>
            <a:lumOff val="60000"/>
          </a:schemeClr>
        </a:solidFill>
      </dgm:spPr>
      <dgm:t>
        <a:bodyPr/>
        <a:lstStyle/>
        <a:p>
          <a:r>
            <a:rPr lang="es-ES" sz="1600" b="0" dirty="0">
              <a:solidFill>
                <a:schemeClr val="tx1"/>
              </a:solidFill>
            </a:rPr>
            <a:t>El uso de la información es responsabilidad de las entidades usuarias, los equipos informáticos y de comunicación que servirán para realizar consultas al SIRC deben estar identificados y registrados en SIB.</a:t>
          </a:r>
        </a:p>
      </dgm:t>
    </dgm:pt>
    <dgm:pt modelId="{9522A214-62EB-44FE-8BD9-80533E2237C6}" type="parTrans" cxnId="{B1C02C75-2DD0-408D-ADEF-4FC9AC5ADF9A}">
      <dgm:prSet/>
      <dgm:spPr/>
      <dgm:t>
        <a:bodyPr/>
        <a:lstStyle/>
        <a:p>
          <a:endParaRPr lang="es-ES"/>
        </a:p>
      </dgm:t>
    </dgm:pt>
    <dgm:pt modelId="{4B5B0B67-1507-4DC8-B1A6-FA583FC1C04E}" type="sibTrans" cxnId="{B1C02C75-2DD0-408D-ADEF-4FC9AC5ADF9A}">
      <dgm:prSet/>
      <dgm:spPr/>
      <dgm:t>
        <a:bodyPr/>
        <a:lstStyle/>
        <a:p>
          <a:endParaRPr lang="es-ES"/>
        </a:p>
      </dgm:t>
    </dgm:pt>
    <dgm:pt modelId="{91440A4E-C9FC-4425-A26B-72181B914407}">
      <dgm:prSet phldrT="[Texto]" custT="1"/>
      <dgm:spPr>
        <a:solidFill>
          <a:schemeClr val="accent4">
            <a:lumMod val="20000"/>
            <a:lumOff val="80000"/>
          </a:schemeClr>
        </a:solidFill>
      </dgm:spPr>
      <dgm:t>
        <a:bodyPr/>
        <a:lstStyle/>
        <a:p>
          <a:r>
            <a:rPr lang="es-ES" sz="1600" b="0" dirty="0">
              <a:solidFill>
                <a:schemeClr val="tx1"/>
              </a:solidFill>
            </a:rPr>
            <a:t>El funcionamiento del sistema y el resguardo de la información es responsabilidad de la SIB.</a:t>
          </a:r>
        </a:p>
      </dgm:t>
    </dgm:pt>
    <dgm:pt modelId="{EEC409FD-3E70-4467-BDB2-8C86A8D80E04}" type="parTrans" cxnId="{FA536817-9C23-481E-888A-0D88D0661925}">
      <dgm:prSet/>
      <dgm:spPr/>
      <dgm:t>
        <a:bodyPr/>
        <a:lstStyle/>
        <a:p>
          <a:endParaRPr lang="es-ES"/>
        </a:p>
      </dgm:t>
    </dgm:pt>
    <dgm:pt modelId="{B3D3922F-0933-4EE0-9AFD-446E3884AAA0}" type="sibTrans" cxnId="{FA536817-9C23-481E-888A-0D88D0661925}">
      <dgm:prSet/>
      <dgm:spPr/>
      <dgm:t>
        <a:bodyPr/>
        <a:lstStyle/>
        <a:p>
          <a:endParaRPr lang="es-ES"/>
        </a:p>
      </dgm:t>
    </dgm:pt>
    <dgm:pt modelId="{9B238B62-CE38-41EF-BB04-75146111BE59}" type="pres">
      <dgm:prSet presAssocID="{EF1D9853-1B37-488B-BC43-9B44E04935A5}" presName="Name0" presStyleCnt="0">
        <dgm:presLayoutVars>
          <dgm:chMax val="7"/>
          <dgm:chPref val="7"/>
          <dgm:dir/>
        </dgm:presLayoutVars>
      </dgm:prSet>
      <dgm:spPr/>
    </dgm:pt>
    <dgm:pt modelId="{BD68AE68-1E4F-40AD-951A-986C4F138844}" type="pres">
      <dgm:prSet presAssocID="{EF1D9853-1B37-488B-BC43-9B44E04935A5}" presName="Name1" presStyleCnt="0"/>
      <dgm:spPr/>
    </dgm:pt>
    <dgm:pt modelId="{591A1FEC-4B4F-4712-93A0-4C45F94E0942}" type="pres">
      <dgm:prSet presAssocID="{EF1D9853-1B37-488B-BC43-9B44E04935A5}" presName="cycle" presStyleCnt="0"/>
      <dgm:spPr/>
    </dgm:pt>
    <dgm:pt modelId="{D4201483-7459-46CD-9FA0-31CC6E917237}" type="pres">
      <dgm:prSet presAssocID="{EF1D9853-1B37-488B-BC43-9B44E04935A5}" presName="srcNode" presStyleLbl="node1" presStyleIdx="0" presStyleCnt="4"/>
      <dgm:spPr/>
    </dgm:pt>
    <dgm:pt modelId="{F9BA274B-E699-43D0-A427-D41A96F676EF}" type="pres">
      <dgm:prSet presAssocID="{EF1D9853-1B37-488B-BC43-9B44E04935A5}" presName="conn" presStyleLbl="parChTrans1D2" presStyleIdx="0" presStyleCnt="1"/>
      <dgm:spPr/>
    </dgm:pt>
    <dgm:pt modelId="{43BF4F0F-3BB6-4EAA-837A-865A1966A71C}" type="pres">
      <dgm:prSet presAssocID="{EF1D9853-1B37-488B-BC43-9B44E04935A5}" presName="extraNode" presStyleLbl="node1" presStyleIdx="0" presStyleCnt="4"/>
      <dgm:spPr/>
    </dgm:pt>
    <dgm:pt modelId="{D52237AB-B2A5-46C4-B5A5-975CA13D2EF0}" type="pres">
      <dgm:prSet presAssocID="{EF1D9853-1B37-488B-BC43-9B44E04935A5}" presName="dstNode" presStyleLbl="node1" presStyleIdx="0" presStyleCnt="4"/>
      <dgm:spPr/>
    </dgm:pt>
    <dgm:pt modelId="{1CC4E4B5-A25A-427F-825F-B6E77ABA1936}" type="pres">
      <dgm:prSet presAssocID="{9C386BF4-547B-4E23-A5D3-90BF29E464D0}" presName="text_1" presStyleLbl="node1" presStyleIdx="0" presStyleCnt="4" custLinFactNeighborX="3621" custLinFactNeighborY="-4121">
        <dgm:presLayoutVars>
          <dgm:bulletEnabled val="1"/>
        </dgm:presLayoutVars>
      </dgm:prSet>
      <dgm:spPr/>
    </dgm:pt>
    <dgm:pt modelId="{B88441F1-8E23-46DB-8506-B94A5D397C24}" type="pres">
      <dgm:prSet presAssocID="{9C386BF4-547B-4E23-A5D3-90BF29E464D0}" presName="accent_1" presStyleCnt="0"/>
      <dgm:spPr/>
    </dgm:pt>
    <dgm:pt modelId="{574B507F-BF1F-48BE-AF4D-EFD912EDCC2B}" type="pres">
      <dgm:prSet presAssocID="{9C386BF4-547B-4E23-A5D3-90BF29E464D0}" presName="accentRepeatNode" presStyleLbl="solidFgAcc1" presStyleIdx="0" presStyleCnt="4" custLinFactNeighborY="2364"/>
      <dgm:spPr>
        <a:solidFill>
          <a:schemeClr val="bg2">
            <a:lumMod val="50000"/>
          </a:schemeClr>
        </a:solidFill>
      </dgm:spPr>
    </dgm:pt>
    <dgm:pt modelId="{CE1DEEA4-539A-43DD-B303-EC4CBF0F8AA3}" type="pres">
      <dgm:prSet presAssocID="{60BAF740-220B-4126-9199-58B8B1558B56}" presName="text_2" presStyleLbl="node1" presStyleIdx="1" presStyleCnt="4">
        <dgm:presLayoutVars>
          <dgm:bulletEnabled val="1"/>
        </dgm:presLayoutVars>
      </dgm:prSet>
      <dgm:spPr/>
    </dgm:pt>
    <dgm:pt modelId="{D69C3F9F-2BF1-47D9-82D3-D1F642063FA0}" type="pres">
      <dgm:prSet presAssocID="{60BAF740-220B-4126-9199-58B8B1558B56}" presName="accent_2" presStyleCnt="0"/>
      <dgm:spPr/>
    </dgm:pt>
    <dgm:pt modelId="{2CFD40EE-43BD-467B-A053-B9D8B32B1DEF}" type="pres">
      <dgm:prSet presAssocID="{60BAF740-220B-4126-9199-58B8B1558B56}" presName="accentRepeatNode" presStyleLbl="solidFgAcc1" presStyleIdx="1" presStyleCnt="4" custScaleX="106716"/>
      <dgm:spPr>
        <a:solidFill>
          <a:schemeClr val="accent1">
            <a:lumMod val="75000"/>
          </a:schemeClr>
        </a:solidFill>
      </dgm:spPr>
    </dgm:pt>
    <dgm:pt modelId="{5BECE575-563B-448A-888B-4D6BB8C713BD}" type="pres">
      <dgm:prSet presAssocID="{97B5488B-BDF7-4260-A655-92BBC1059629}" presName="text_3" presStyleLbl="node1" presStyleIdx="2" presStyleCnt="4">
        <dgm:presLayoutVars>
          <dgm:bulletEnabled val="1"/>
        </dgm:presLayoutVars>
      </dgm:prSet>
      <dgm:spPr/>
    </dgm:pt>
    <dgm:pt modelId="{9017176D-0956-4F61-9A77-ED8C767CF881}" type="pres">
      <dgm:prSet presAssocID="{97B5488B-BDF7-4260-A655-92BBC1059629}" presName="accent_3" presStyleCnt="0"/>
      <dgm:spPr/>
    </dgm:pt>
    <dgm:pt modelId="{5307AF40-34FB-4FAF-8A76-0D258C647852}" type="pres">
      <dgm:prSet presAssocID="{97B5488B-BDF7-4260-A655-92BBC1059629}" presName="accentRepeatNode" presStyleLbl="solidFgAcc1" presStyleIdx="2" presStyleCnt="4"/>
      <dgm:spPr>
        <a:solidFill>
          <a:schemeClr val="accent2">
            <a:lumMod val="75000"/>
          </a:schemeClr>
        </a:solidFill>
      </dgm:spPr>
    </dgm:pt>
    <dgm:pt modelId="{15060E4C-E32A-4743-9D99-9C728326CE17}" type="pres">
      <dgm:prSet presAssocID="{91440A4E-C9FC-4425-A26B-72181B914407}" presName="text_4" presStyleLbl="node1" presStyleIdx="3" presStyleCnt="4">
        <dgm:presLayoutVars>
          <dgm:bulletEnabled val="1"/>
        </dgm:presLayoutVars>
      </dgm:prSet>
      <dgm:spPr/>
    </dgm:pt>
    <dgm:pt modelId="{1671DD00-8BA2-41C1-882F-711622E790C5}" type="pres">
      <dgm:prSet presAssocID="{91440A4E-C9FC-4425-A26B-72181B914407}" presName="accent_4" presStyleCnt="0"/>
      <dgm:spPr/>
    </dgm:pt>
    <dgm:pt modelId="{2B502194-6AA8-4DBA-97E7-FA457EE1A520}" type="pres">
      <dgm:prSet presAssocID="{91440A4E-C9FC-4425-A26B-72181B914407}" presName="accentRepeatNode" presStyleLbl="solidFgAcc1" presStyleIdx="3" presStyleCnt="4"/>
      <dgm:spPr>
        <a:solidFill>
          <a:schemeClr val="accent4">
            <a:lumMod val="75000"/>
          </a:schemeClr>
        </a:solidFill>
      </dgm:spPr>
    </dgm:pt>
  </dgm:ptLst>
  <dgm:cxnLst>
    <dgm:cxn modelId="{FA536817-9C23-481E-888A-0D88D0661925}" srcId="{EF1D9853-1B37-488B-BC43-9B44E04935A5}" destId="{91440A4E-C9FC-4425-A26B-72181B914407}" srcOrd="3" destOrd="0" parTransId="{EEC409FD-3E70-4467-BDB2-8C86A8D80E04}" sibTransId="{B3D3922F-0933-4EE0-9AFD-446E3884AAA0}"/>
    <dgm:cxn modelId="{83E2A260-0FBF-4FF5-878F-3A291DFD9500}" srcId="{EF1D9853-1B37-488B-BC43-9B44E04935A5}" destId="{9C386BF4-547B-4E23-A5D3-90BF29E464D0}" srcOrd="0" destOrd="0" parTransId="{72323E68-63DF-4EB8-A5AA-EFF425773B90}" sibTransId="{0A3E4945-CD9A-48F9-B014-41E49B91DBD4}"/>
    <dgm:cxn modelId="{E684086C-4065-4AFF-816D-38EAF9877AB3}" type="presOf" srcId="{9C386BF4-547B-4E23-A5D3-90BF29E464D0}" destId="{1CC4E4B5-A25A-427F-825F-B6E77ABA1936}" srcOrd="0" destOrd="0" presId="urn:microsoft.com/office/officeart/2008/layout/VerticalCurvedList"/>
    <dgm:cxn modelId="{F06FCF72-FA31-46CF-A2CF-A549993F963F}" type="presOf" srcId="{EF1D9853-1B37-488B-BC43-9B44E04935A5}" destId="{9B238B62-CE38-41EF-BB04-75146111BE59}" srcOrd="0" destOrd="0" presId="urn:microsoft.com/office/officeart/2008/layout/VerticalCurvedList"/>
    <dgm:cxn modelId="{B1C02C75-2DD0-408D-ADEF-4FC9AC5ADF9A}" srcId="{EF1D9853-1B37-488B-BC43-9B44E04935A5}" destId="{97B5488B-BDF7-4260-A655-92BBC1059629}" srcOrd="2" destOrd="0" parTransId="{9522A214-62EB-44FE-8BD9-80533E2237C6}" sibTransId="{4B5B0B67-1507-4DC8-B1A6-FA583FC1C04E}"/>
    <dgm:cxn modelId="{15B21576-AD59-4E9D-B734-24D23882EE4C}" type="presOf" srcId="{91440A4E-C9FC-4425-A26B-72181B914407}" destId="{15060E4C-E32A-4743-9D99-9C728326CE17}" srcOrd="0" destOrd="0" presId="urn:microsoft.com/office/officeart/2008/layout/VerticalCurvedList"/>
    <dgm:cxn modelId="{A0827A8D-FD50-4CCD-9873-4AB3DA5307C5}" type="presOf" srcId="{60BAF740-220B-4126-9199-58B8B1558B56}" destId="{CE1DEEA4-539A-43DD-B303-EC4CBF0F8AA3}" srcOrd="0" destOrd="0" presId="urn:microsoft.com/office/officeart/2008/layout/VerticalCurvedList"/>
    <dgm:cxn modelId="{E32310A9-F0C2-4036-A9A9-BB6848336A73}" type="presOf" srcId="{97B5488B-BDF7-4260-A655-92BBC1059629}" destId="{5BECE575-563B-448A-888B-4D6BB8C713BD}" srcOrd="0" destOrd="0" presId="urn:microsoft.com/office/officeart/2008/layout/VerticalCurvedList"/>
    <dgm:cxn modelId="{E9AA31BC-4BB1-4B1E-A2CA-1284DC37C01C}" type="presOf" srcId="{0A3E4945-CD9A-48F9-B014-41E49B91DBD4}" destId="{F9BA274B-E699-43D0-A427-D41A96F676EF}" srcOrd="0" destOrd="0" presId="urn:microsoft.com/office/officeart/2008/layout/VerticalCurvedList"/>
    <dgm:cxn modelId="{D00250D4-E5F2-4A88-AD76-6175029000F7}" srcId="{EF1D9853-1B37-488B-BC43-9B44E04935A5}" destId="{60BAF740-220B-4126-9199-58B8B1558B56}" srcOrd="1" destOrd="0" parTransId="{C2C037F6-FC6D-4DD1-B4F7-7D90EA5D27D9}" sibTransId="{257FAE78-A43A-428C-A9DF-0FB613DC6DFE}"/>
    <dgm:cxn modelId="{C513423D-EBA1-49E5-A7A3-2D049E74E362}" type="presParOf" srcId="{9B238B62-CE38-41EF-BB04-75146111BE59}" destId="{BD68AE68-1E4F-40AD-951A-986C4F138844}" srcOrd="0" destOrd="0" presId="urn:microsoft.com/office/officeart/2008/layout/VerticalCurvedList"/>
    <dgm:cxn modelId="{79CAEFA6-EFF2-4F0E-8C53-7791195AF106}" type="presParOf" srcId="{BD68AE68-1E4F-40AD-951A-986C4F138844}" destId="{591A1FEC-4B4F-4712-93A0-4C45F94E0942}" srcOrd="0" destOrd="0" presId="urn:microsoft.com/office/officeart/2008/layout/VerticalCurvedList"/>
    <dgm:cxn modelId="{BF717B32-A1F5-4184-8D23-335A25883A9F}" type="presParOf" srcId="{591A1FEC-4B4F-4712-93A0-4C45F94E0942}" destId="{D4201483-7459-46CD-9FA0-31CC6E917237}" srcOrd="0" destOrd="0" presId="urn:microsoft.com/office/officeart/2008/layout/VerticalCurvedList"/>
    <dgm:cxn modelId="{7725B69D-B8D0-4E3C-8E79-8521A49D4335}" type="presParOf" srcId="{591A1FEC-4B4F-4712-93A0-4C45F94E0942}" destId="{F9BA274B-E699-43D0-A427-D41A96F676EF}" srcOrd="1" destOrd="0" presId="urn:microsoft.com/office/officeart/2008/layout/VerticalCurvedList"/>
    <dgm:cxn modelId="{95598660-27E6-40FD-8902-2216F7505F66}" type="presParOf" srcId="{591A1FEC-4B4F-4712-93A0-4C45F94E0942}" destId="{43BF4F0F-3BB6-4EAA-837A-865A1966A71C}" srcOrd="2" destOrd="0" presId="urn:microsoft.com/office/officeart/2008/layout/VerticalCurvedList"/>
    <dgm:cxn modelId="{7F69C36D-B7B3-42C6-9625-3FADCBC44104}" type="presParOf" srcId="{591A1FEC-4B4F-4712-93A0-4C45F94E0942}" destId="{D52237AB-B2A5-46C4-B5A5-975CA13D2EF0}" srcOrd="3" destOrd="0" presId="urn:microsoft.com/office/officeart/2008/layout/VerticalCurvedList"/>
    <dgm:cxn modelId="{C259F7F0-286D-4298-8B60-B249D15C4B1F}" type="presParOf" srcId="{BD68AE68-1E4F-40AD-951A-986C4F138844}" destId="{1CC4E4B5-A25A-427F-825F-B6E77ABA1936}" srcOrd="1" destOrd="0" presId="urn:microsoft.com/office/officeart/2008/layout/VerticalCurvedList"/>
    <dgm:cxn modelId="{37394D9A-146C-4095-B5ED-3D3DB77AE0D6}" type="presParOf" srcId="{BD68AE68-1E4F-40AD-951A-986C4F138844}" destId="{B88441F1-8E23-46DB-8506-B94A5D397C24}" srcOrd="2" destOrd="0" presId="urn:microsoft.com/office/officeart/2008/layout/VerticalCurvedList"/>
    <dgm:cxn modelId="{250E71BF-6FD1-4DAB-AB6C-6B343A804966}" type="presParOf" srcId="{B88441F1-8E23-46DB-8506-B94A5D397C24}" destId="{574B507F-BF1F-48BE-AF4D-EFD912EDCC2B}" srcOrd="0" destOrd="0" presId="urn:microsoft.com/office/officeart/2008/layout/VerticalCurvedList"/>
    <dgm:cxn modelId="{6F9ED1D1-5AC6-4703-BA2D-D8EEAC0E3369}" type="presParOf" srcId="{BD68AE68-1E4F-40AD-951A-986C4F138844}" destId="{CE1DEEA4-539A-43DD-B303-EC4CBF0F8AA3}" srcOrd="3" destOrd="0" presId="urn:microsoft.com/office/officeart/2008/layout/VerticalCurvedList"/>
    <dgm:cxn modelId="{C9AEE27E-2F09-4072-81B5-2FEF9AF08079}" type="presParOf" srcId="{BD68AE68-1E4F-40AD-951A-986C4F138844}" destId="{D69C3F9F-2BF1-47D9-82D3-D1F642063FA0}" srcOrd="4" destOrd="0" presId="urn:microsoft.com/office/officeart/2008/layout/VerticalCurvedList"/>
    <dgm:cxn modelId="{B7A02D43-26D4-429B-A5EB-F40351DBE45D}" type="presParOf" srcId="{D69C3F9F-2BF1-47D9-82D3-D1F642063FA0}" destId="{2CFD40EE-43BD-467B-A053-B9D8B32B1DEF}" srcOrd="0" destOrd="0" presId="urn:microsoft.com/office/officeart/2008/layout/VerticalCurvedList"/>
    <dgm:cxn modelId="{BA1459D0-284B-406F-A157-ED2E8BB02266}" type="presParOf" srcId="{BD68AE68-1E4F-40AD-951A-986C4F138844}" destId="{5BECE575-563B-448A-888B-4D6BB8C713BD}" srcOrd="5" destOrd="0" presId="urn:microsoft.com/office/officeart/2008/layout/VerticalCurvedList"/>
    <dgm:cxn modelId="{33F10CF2-E087-4077-9EFA-BB34F1923E15}" type="presParOf" srcId="{BD68AE68-1E4F-40AD-951A-986C4F138844}" destId="{9017176D-0956-4F61-9A77-ED8C767CF881}" srcOrd="6" destOrd="0" presId="urn:microsoft.com/office/officeart/2008/layout/VerticalCurvedList"/>
    <dgm:cxn modelId="{5F6A2F38-1D09-40FF-B9A5-0526D6287F13}" type="presParOf" srcId="{9017176D-0956-4F61-9A77-ED8C767CF881}" destId="{5307AF40-34FB-4FAF-8A76-0D258C647852}" srcOrd="0" destOrd="0" presId="urn:microsoft.com/office/officeart/2008/layout/VerticalCurvedList"/>
    <dgm:cxn modelId="{3B11E84D-A09C-4029-B310-8B0C20D962C0}" type="presParOf" srcId="{BD68AE68-1E4F-40AD-951A-986C4F138844}" destId="{15060E4C-E32A-4743-9D99-9C728326CE17}" srcOrd="7" destOrd="0" presId="urn:microsoft.com/office/officeart/2008/layout/VerticalCurvedList"/>
    <dgm:cxn modelId="{620BD9A4-7F11-4FEA-B731-96910902C218}" type="presParOf" srcId="{BD68AE68-1E4F-40AD-951A-986C4F138844}" destId="{1671DD00-8BA2-41C1-882F-711622E790C5}" srcOrd="8" destOrd="0" presId="urn:microsoft.com/office/officeart/2008/layout/VerticalCurvedList"/>
    <dgm:cxn modelId="{4397EDF4-971E-481D-B7B9-1DDA03C65B1A}" type="presParOf" srcId="{1671DD00-8BA2-41C1-882F-711622E790C5}" destId="{2B502194-6AA8-4DBA-97E7-FA457EE1A52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BD66CB-8450-47FA-875F-39BA5DBE914F}">
      <dsp:nvSpPr>
        <dsp:cNvPr id="0" name=""/>
        <dsp:cNvSpPr/>
      </dsp:nvSpPr>
      <dsp:spPr>
        <a:xfrm>
          <a:off x="-6892083" y="-1053726"/>
          <a:ext cx="8202375" cy="8202375"/>
        </a:xfrm>
        <a:prstGeom prst="blockArc">
          <a:avLst>
            <a:gd name="adj1" fmla="val 18900000"/>
            <a:gd name="adj2" fmla="val 2700000"/>
            <a:gd name="adj3" fmla="val 263"/>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F9398BA-9C15-4F06-AFD4-C54D3F398242}">
      <dsp:nvSpPr>
        <dsp:cNvPr id="0" name=""/>
        <dsp:cNvSpPr/>
      </dsp:nvSpPr>
      <dsp:spPr>
        <a:xfrm>
          <a:off x="572207" y="380810"/>
          <a:ext cx="8005286" cy="762109"/>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4924" tIns="50800" rIns="50800" bIns="50800" numCol="1" spcCol="1270" anchor="ctr" anchorCtr="0">
          <a:noAutofit/>
        </a:bodyPr>
        <a:lstStyle/>
        <a:p>
          <a:pPr marL="0" lvl="0" indent="0" algn="l" defTabSz="889000">
            <a:lnSpc>
              <a:spcPct val="90000"/>
            </a:lnSpc>
            <a:spcBef>
              <a:spcPct val="0"/>
            </a:spcBef>
            <a:spcAft>
              <a:spcPct val="35000"/>
            </a:spcAft>
            <a:buNone/>
          </a:pPr>
          <a:r>
            <a:rPr lang="es-GT" sz="2000" kern="1200" dirty="0">
              <a:latin typeface="Candara" panose="020E0502030303020204" pitchFamily="34" charset="0"/>
            </a:rPr>
            <a:t>Marco normativo</a:t>
          </a:r>
        </a:p>
      </dsp:txBody>
      <dsp:txXfrm>
        <a:off x="572207" y="380810"/>
        <a:ext cx="8005286" cy="762109"/>
      </dsp:txXfrm>
    </dsp:sp>
    <dsp:sp modelId="{59983CA5-BD84-475F-92B3-32298966C235}">
      <dsp:nvSpPr>
        <dsp:cNvPr id="0" name=""/>
        <dsp:cNvSpPr/>
      </dsp:nvSpPr>
      <dsp:spPr>
        <a:xfrm>
          <a:off x="95889" y="285547"/>
          <a:ext cx="952636" cy="952636"/>
        </a:xfrm>
        <a:prstGeom prst="ellipse">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D6275411-B522-49DF-8DF8-928325FE5B43}">
      <dsp:nvSpPr>
        <dsp:cNvPr id="0" name=""/>
        <dsp:cNvSpPr/>
      </dsp:nvSpPr>
      <dsp:spPr>
        <a:xfrm>
          <a:off x="1118312" y="1523608"/>
          <a:ext cx="7459181" cy="762109"/>
        </a:xfrm>
        <a:prstGeom prst="rect">
          <a:avLst/>
        </a:prstGeom>
        <a:gradFill rotWithShape="0">
          <a:gsLst>
            <a:gs pos="0">
              <a:schemeClr val="accent5">
                <a:hueOff val="-1838336"/>
                <a:satOff val="-2557"/>
                <a:lumOff val="-981"/>
                <a:alphaOff val="0"/>
                <a:satMod val="103000"/>
                <a:lumMod val="102000"/>
                <a:tint val="94000"/>
              </a:schemeClr>
            </a:gs>
            <a:gs pos="50000">
              <a:schemeClr val="accent5">
                <a:hueOff val="-1838336"/>
                <a:satOff val="-2557"/>
                <a:lumOff val="-981"/>
                <a:alphaOff val="0"/>
                <a:satMod val="110000"/>
                <a:lumMod val="100000"/>
                <a:shade val="100000"/>
              </a:schemeClr>
            </a:gs>
            <a:gs pos="100000">
              <a:schemeClr val="accent5">
                <a:hueOff val="-1838336"/>
                <a:satOff val="-2557"/>
                <a:lumOff val="-98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4924" tIns="50800" rIns="50800" bIns="50800" numCol="1" spcCol="1270" anchor="ctr" anchorCtr="0">
          <a:noAutofit/>
        </a:bodyPr>
        <a:lstStyle/>
        <a:p>
          <a:pPr marL="0" lvl="0" indent="0" algn="just" defTabSz="889000">
            <a:lnSpc>
              <a:spcPct val="90000"/>
            </a:lnSpc>
            <a:spcBef>
              <a:spcPct val="0"/>
            </a:spcBef>
            <a:spcAft>
              <a:spcPct val="35000"/>
            </a:spcAft>
            <a:buNone/>
          </a:pPr>
          <a:r>
            <a:rPr lang="es-GT" sz="2000" kern="1200" dirty="0">
              <a:latin typeface="Candara" panose="020E0502030303020204" pitchFamily="34" charset="0"/>
            </a:rPr>
            <a:t>Resolución JM-47-2022 </a:t>
          </a:r>
          <a:r>
            <a:rPr lang="es-GT" sz="1600" kern="1200" dirty="0">
              <a:latin typeface="Candara" panose="020E0502030303020204" pitchFamily="34" charset="0"/>
            </a:rPr>
            <a:t>(vigente a partir del 1 de enero de 2024)</a:t>
          </a:r>
        </a:p>
      </dsp:txBody>
      <dsp:txXfrm>
        <a:off x="1118312" y="1523608"/>
        <a:ext cx="7459181" cy="762109"/>
      </dsp:txXfrm>
    </dsp:sp>
    <dsp:sp modelId="{74F82BD6-02E5-45DF-A21B-2178E96EDDA8}">
      <dsp:nvSpPr>
        <dsp:cNvPr id="0" name=""/>
        <dsp:cNvSpPr/>
      </dsp:nvSpPr>
      <dsp:spPr>
        <a:xfrm>
          <a:off x="309281" y="1428625"/>
          <a:ext cx="1216659" cy="925248"/>
        </a:xfrm>
        <a:prstGeom prst="ellipse">
          <a:avLst/>
        </a:prstGeom>
        <a:blipFill rotWithShape="0">
          <a:blip xmlns:r="http://schemas.openxmlformats.org/officeDocument/2006/relationships" r:embed="rId1"/>
          <a:srcRect/>
          <a:stretch>
            <a:fillRect t="-15000" b="-15000"/>
          </a:stretch>
        </a:blipFill>
        <a:ln w="6350" cap="flat" cmpd="sng" algn="ctr">
          <a:solidFill>
            <a:schemeClr val="accent5">
              <a:hueOff val="-1838336"/>
              <a:satOff val="-2557"/>
              <a:lumOff val="-981"/>
              <a:alphaOff val="0"/>
            </a:schemeClr>
          </a:solidFill>
          <a:prstDash val="solid"/>
          <a:miter lim="800000"/>
        </a:ln>
        <a:effectLst/>
      </dsp:spPr>
      <dsp:style>
        <a:lnRef idx="1">
          <a:scrgbClr r="0" g="0" b="0"/>
        </a:lnRef>
        <a:fillRef idx="1">
          <a:scrgbClr r="0" g="0" b="0"/>
        </a:fillRef>
        <a:effectRef idx="2">
          <a:scrgbClr r="0" g="0" b="0"/>
        </a:effectRef>
        <a:fontRef idx="minor"/>
      </dsp:style>
    </dsp:sp>
    <dsp:sp modelId="{4B6ED898-DBF2-416E-95A9-B37491B065F3}">
      <dsp:nvSpPr>
        <dsp:cNvPr id="0" name=""/>
        <dsp:cNvSpPr/>
      </dsp:nvSpPr>
      <dsp:spPr>
        <a:xfrm>
          <a:off x="1285923" y="2666406"/>
          <a:ext cx="7291571" cy="762109"/>
        </a:xfrm>
        <a:prstGeom prst="rect">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4924" tIns="50800" rIns="50800" bIns="50800" numCol="1" spcCol="1270" anchor="ctr" anchorCtr="0">
          <a:noAutofit/>
        </a:bodyPr>
        <a:lstStyle/>
        <a:p>
          <a:pPr marL="0" lvl="0" indent="0" algn="just" defTabSz="889000">
            <a:lnSpc>
              <a:spcPct val="90000"/>
            </a:lnSpc>
            <a:spcBef>
              <a:spcPct val="0"/>
            </a:spcBef>
            <a:spcAft>
              <a:spcPct val="35000"/>
            </a:spcAft>
            <a:buNone/>
          </a:pPr>
          <a:r>
            <a:rPr lang="es-GT" sz="2000" kern="1200" dirty="0">
              <a:latin typeface="Candara" panose="020E0502030303020204" pitchFamily="34" charset="0"/>
            </a:rPr>
            <a:t>Formas de Financiamiento</a:t>
          </a:r>
        </a:p>
      </dsp:txBody>
      <dsp:txXfrm>
        <a:off x="1285923" y="2666406"/>
        <a:ext cx="7291571" cy="762109"/>
      </dsp:txXfrm>
    </dsp:sp>
    <dsp:sp modelId="{528322ED-584A-4C82-AD17-8DB103A060CC}">
      <dsp:nvSpPr>
        <dsp:cNvPr id="0" name=""/>
        <dsp:cNvSpPr/>
      </dsp:nvSpPr>
      <dsp:spPr>
        <a:xfrm>
          <a:off x="809604" y="2571142"/>
          <a:ext cx="952636" cy="952636"/>
        </a:xfrm>
        <a:prstGeom prst="ellipse">
          <a:avLst/>
        </a:prstGeom>
        <a:solidFill>
          <a:schemeClr val="lt1">
            <a:hueOff val="0"/>
            <a:satOff val="0"/>
            <a:lumOff val="0"/>
            <a:alphaOff val="0"/>
          </a:schemeClr>
        </a:solidFill>
        <a:ln w="6350" cap="flat" cmpd="sng" algn="ctr">
          <a:solidFill>
            <a:schemeClr val="accent5">
              <a:hueOff val="-3676672"/>
              <a:satOff val="-5114"/>
              <a:lumOff val="-1961"/>
              <a:alphaOff val="0"/>
            </a:schemeClr>
          </a:solidFill>
          <a:prstDash val="solid"/>
          <a:miter lim="800000"/>
        </a:ln>
        <a:effectLst/>
      </dsp:spPr>
      <dsp:style>
        <a:lnRef idx="1">
          <a:scrgbClr r="0" g="0" b="0"/>
        </a:lnRef>
        <a:fillRef idx="1">
          <a:scrgbClr r="0" g="0" b="0"/>
        </a:fillRef>
        <a:effectRef idx="2">
          <a:scrgbClr r="0" g="0" b="0"/>
        </a:effectRef>
        <a:fontRef idx="minor"/>
      </dsp:style>
    </dsp:sp>
    <dsp:sp modelId="{40608310-A2E9-4232-863F-F4B3A9C6BA59}">
      <dsp:nvSpPr>
        <dsp:cNvPr id="0" name=""/>
        <dsp:cNvSpPr/>
      </dsp:nvSpPr>
      <dsp:spPr>
        <a:xfrm>
          <a:off x="1118312" y="3826709"/>
          <a:ext cx="7459181" cy="762109"/>
        </a:xfrm>
        <a:prstGeom prst="rect">
          <a:avLst/>
        </a:prstGeom>
        <a:gradFill rotWithShape="0">
          <a:gsLst>
            <a:gs pos="0">
              <a:schemeClr val="accent5">
                <a:hueOff val="-5515009"/>
                <a:satOff val="-7671"/>
                <a:lumOff val="-2942"/>
                <a:alphaOff val="0"/>
                <a:satMod val="103000"/>
                <a:lumMod val="102000"/>
                <a:tint val="94000"/>
              </a:schemeClr>
            </a:gs>
            <a:gs pos="50000">
              <a:schemeClr val="accent5">
                <a:hueOff val="-5515009"/>
                <a:satOff val="-7671"/>
                <a:lumOff val="-2942"/>
                <a:alphaOff val="0"/>
                <a:satMod val="110000"/>
                <a:lumMod val="100000"/>
                <a:shade val="100000"/>
              </a:schemeClr>
            </a:gs>
            <a:gs pos="100000">
              <a:schemeClr val="accent5">
                <a:hueOff val="-5515009"/>
                <a:satOff val="-7671"/>
                <a:lumOff val="-294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4924" tIns="50800" rIns="50800" bIns="50800" numCol="1" spcCol="1270" anchor="ctr" anchorCtr="0">
          <a:noAutofit/>
        </a:bodyPr>
        <a:lstStyle/>
        <a:p>
          <a:pPr marL="0" lvl="0" indent="0" algn="l" defTabSz="889000">
            <a:lnSpc>
              <a:spcPct val="90000"/>
            </a:lnSpc>
            <a:spcBef>
              <a:spcPct val="0"/>
            </a:spcBef>
            <a:spcAft>
              <a:spcPct val="35000"/>
            </a:spcAft>
            <a:buNone/>
          </a:pPr>
          <a:r>
            <a:rPr lang="es-GT" sz="2000" kern="1200" dirty="0">
              <a:latin typeface="Candara" panose="020E0502030303020204" pitchFamily="34" charset="0"/>
              <a:ea typeface="+mn-ea"/>
              <a:cs typeface="+mn-cs"/>
            </a:rPr>
            <a:t>Valuación de Activos Crediticios</a:t>
          </a:r>
        </a:p>
      </dsp:txBody>
      <dsp:txXfrm>
        <a:off x="1118312" y="3826709"/>
        <a:ext cx="7459181" cy="762109"/>
      </dsp:txXfrm>
    </dsp:sp>
    <dsp:sp modelId="{EDC173B7-39C3-4411-978B-39BAF98C4589}">
      <dsp:nvSpPr>
        <dsp:cNvPr id="0" name=""/>
        <dsp:cNvSpPr/>
      </dsp:nvSpPr>
      <dsp:spPr>
        <a:xfrm>
          <a:off x="641994" y="3713940"/>
          <a:ext cx="952636" cy="952636"/>
        </a:xfrm>
        <a:prstGeom prst="ellipse">
          <a:avLst/>
        </a:prstGeom>
        <a:solidFill>
          <a:schemeClr val="lt1">
            <a:hueOff val="0"/>
            <a:satOff val="0"/>
            <a:lumOff val="0"/>
            <a:alphaOff val="0"/>
          </a:schemeClr>
        </a:solidFill>
        <a:ln w="6350" cap="flat" cmpd="sng" algn="ctr">
          <a:solidFill>
            <a:schemeClr val="accent5">
              <a:hueOff val="-5515009"/>
              <a:satOff val="-7671"/>
              <a:lumOff val="-2942"/>
              <a:alphaOff val="0"/>
            </a:schemeClr>
          </a:solidFill>
          <a:prstDash val="solid"/>
          <a:miter lim="800000"/>
        </a:ln>
        <a:effectLst/>
      </dsp:spPr>
      <dsp:style>
        <a:lnRef idx="1">
          <a:scrgbClr r="0" g="0" b="0"/>
        </a:lnRef>
        <a:fillRef idx="1">
          <a:scrgbClr r="0" g="0" b="0"/>
        </a:fillRef>
        <a:effectRef idx="2">
          <a:scrgbClr r="0" g="0" b="0"/>
        </a:effectRef>
        <a:fontRef idx="minor"/>
      </dsp:style>
    </dsp:sp>
    <dsp:sp modelId="{B4F8DE98-8D36-4C1A-8CAE-335DC939429F}">
      <dsp:nvSpPr>
        <dsp:cNvPr id="0" name=""/>
        <dsp:cNvSpPr/>
      </dsp:nvSpPr>
      <dsp:spPr>
        <a:xfrm>
          <a:off x="572207" y="4952002"/>
          <a:ext cx="8005286" cy="762109"/>
        </a:xfrm>
        <a:prstGeom prst="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4924" tIns="50800" rIns="50800" bIns="50800" numCol="1" spcCol="1270" anchor="ctr" anchorCtr="0">
          <a:noAutofit/>
        </a:bodyPr>
        <a:lstStyle/>
        <a:p>
          <a:pPr marL="0" lvl="0" indent="0" algn="l" defTabSz="889000">
            <a:lnSpc>
              <a:spcPct val="90000"/>
            </a:lnSpc>
            <a:spcBef>
              <a:spcPct val="0"/>
            </a:spcBef>
            <a:spcAft>
              <a:spcPct val="35000"/>
            </a:spcAft>
            <a:buNone/>
          </a:pPr>
          <a:r>
            <a:rPr lang="es-GT" sz="2000" kern="1200" dirty="0">
              <a:latin typeface="Candara" panose="020E0502030303020204" pitchFamily="34" charset="0"/>
            </a:rPr>
            <a:t>Orientación para Gestiones por inconformidades</a:t>
          </a:r>
          <a:endParaRPr lang="es-GT" sz="2000" kern="1200" dirty="0">
            <a:latin typeface="Candara" panose="020E0502030303020204" pitchFamily="34" charset="0"/>
            <a:ea typeface="+mn-ea"/>
            <a:cs typeface="+mn-cs"/>
          </a:endParaRPr>
        </a:p>
      </dsp:txBody>
      <dsp:txXfrm>
        <a:off x="572207" y="4952002"/>
        <a:ext cx="8005286" cy="762109"/>
      </dsp:txXfrm>
    </dsp:sp>
    <dsp:sp modelId="{D1903278-D88D-43A0-8D7F-F9478239AD28}">
      <dsp:nvSpPr>
        <dsp:cNvPr id="0" name=""/>
        <dsp:cNvSpPr/>
      </dsp:nvSpPr>
      <dsp:spPr>
        <a:xfrm>
          <a:off x="95889" y="4856738"/>
          <a:ext cx="952636" cy="952636"/>
        </a:xfrm>
        <a:prstGeom prst="ellipse">
          <a:avLst/>
        </a:prstGeom>
        <a:solidFill>
          <a:schemeClr val="lt1">
            <a:hueOff val="0"/>
            <a:satOff val="0"/>
            <a:lumOff val="0"/>
            <a:alphaOff val="0"/>
          </a:schemeClr>
        </a:solidFill>
        <a:ln w="6350" cap="flat" cmpd="sng" algn="ctr">
          <a:solidFill>
            <a:schemeClr val="accent5">
              <a:hueOff val="-7353344"/>
              <a:satOff val="-10228"/>
              <a:lumOff val="-3922"/>
              <a:alphaOff val="0"/>
            </a:schemeClr>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7BCD0B-12D7-4EDC-91E6-E7BAC9BA028C}">
      <dsp:nvSpPr>
        <dsp:cNvPr id="0" name=""/>
        <dsp:cNvSpPr/>
      </dsp:nvSpPr>
      <dsp:spPr>
        <a:xfrm>
          <a:off x="0" y="21287"/>
          <a:ext cx="7670379" cy="2349608"/>
        </a:xfrm>
        <a:prstGeom prst="roundRect">
          <a:avLst>
            <a:gd name="adj" fmla="val 1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F9AE80A-24CE-47E9-A509-56B68F0D06DA}">
      <dsp:nvSpPr>
        <dsp:cNvPr id="0" name=""/>
        <dsp:cNvSpPr/>
      </dsp:nvSpPr>
      <dsp:spPr>
        <a:xfrm>
          <a:off x="598241" y="313281"/>
          <a:ext cx="1596584" cy="1723046"/>
        </a:xfrm>
        <a:prstGeom prst="roundRect">
          <a:avLst>
            <a:gd name="adj" fmla="val 10000"/>
          </a:avLst>
        </a:prstGeom>
        <a:solidFill>
          <a:schemeClr val="accent5">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123EA5A-FFAF-4950-B78C-DFB8CD60199D}">
      <dsp:nvSpPr>
        <dsp:cNvPr id="0" name=""/>
        <dsp:cNvSpPr/>
      </dsp:nvSpPr>
      <dsp:spPr>
        <a:xfrm rot="10800000">
          <a:off x="230260" y="2349608"/>
          <a:ext cx="2332546" cy="2871743"/>
        </a:xfrm>
        <a:prstGeom prst="round2SameRect">
          <a:avLst>
            <a:gd name="adj1" fmla="val 10500"/>
            <a:gd name="adj2" fmla="val 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s-GT" sz="1400" b="1" kern="1200" dirty="0"/>
            <a:t>Crédito en cuenta corriente:</a:t>
          </a:r>
        </a:p>
        <a:p>
          <a:pPr marL="0" lvl="0" indent="0" algn="just" defTabSz="622300">
            <a:lnSpc>
              <a:spcPct val="90000"/>
            </a:lnSpc>
            <a:spcBef>
              <a:spcPct val="0"/>
            </a:spcBef>
            <a:spcAft>
              <a:spcPct val="35000"/>
            </a:spcAft>
            <a:buNone/>
          </a:pPr>
          <a:r>
            <a:rPr lang="es-GT" sz="1400" b="0" kern="1200" dirty="0"/>
            <a:t>Es una modalidad en la cual el deudor puede disponer del crédito en uno o varios desembolsos y con los pagos que realice puede volver a disponer del saldo, mientras no venza el crédito.  Tal es el caso de la tarjeta de crédito.</a:t>
          </a:r>
        </a:p>
      </dsp:txBody>
      <dsp:txXfrm rot="10800000">
        <a:off x="301994" y="2349608"/>
        <a:ext cx="2189078" cy="2800009"/>
      </dsp:txXfrm>
    </dsp:sp>
    <dsp:sp modelId="{0E486D74-F7CA-483B-83EB-4498475B2C85}">
      <dsp:nvSpPr>
        <dsp:cNvPr id="0" name=""/>
        <dsp:cNvSpPr/>
      </dsp:nvSpPr>
      <dsp:spPr>
        <a:xfrm>
          <a:off x="3404877" y="313281"/>
          <a:ext cx="1596584" cy="1723046"/>
        </a:xfrm>
        <a:prstGeom prst="roundRect">
          <a:avLst>
            <a:gd name="adj" fmla="val 10000"/>
          </a:avLst>
        </a:prstGeom>
        <a:solidFill>
          <a:schemeClr val="accent5">
            <a:tint val="50000"/>
            <a:hueOff val="-3694485"/>
            <a:satOff val="-6499"/>
            <a:lumOff val="-8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B4956B-F58A-4EA7-87E9-B299249E0546}">
      <dsp:nvSpPr>
        <dsp:cNvPr id="0" name=""/>
        <dsp:cNvSpPr/>
      </dsp:nvSpPr>
      <dsp:spPr>
        <a:xfrm rot="10800000">
          <a:off x="2722465" y="2349608"/>
          <a:ext cx="2961409" cy="2871743"/>
        </a:xfrm>
        <a:prstGeom prst="round2SameRect">
          <a:avLst>
            <a:gd name="adj1" fmla="val 10500"/>
            <a:gd name="adj2" fmla="val 0"/>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s-GT" sz="1400" b="1" kern="1200" dirty="0"/>
            <a:t>Cartas de crédito:</a:t>
          </a:r>
        </a:p>
        <a:p>
          <a:pPr marL="0" lvl="0" indent="0" algn="just" defTabSz="622300">
            <a:lnSpc>
              <a:spcPct val="90000"/>
            </a:lnSpc>
            <a:spcBef>
              <a:spcPct val="0"/>
            </a:spcBef>
            <a:spcAft>
              <a:spcPct val="35000"/>
            </a:spcAft>
            <a:buNone/>
          </a:pPr>
          <a:r>
            <a:rPr lang="es-GT" sz="1400" b="0" kern="1200" dirty="0"/>
            <a:t>Es un instrumento de pago, sujeto a regulaciones internacionales, mediante el cual un banco (banco emisor) obrando por solicitud y de conformidad con las instrucciones de un cliente (ordenante) debe hacer un pago a un tercero (beneficiario) contra la entrega de los documentos exigidos, siempre y cuando se cumplan los términos y condiciones del crédito documentario.</a:t>
          </a:r>
        </a:p>
        <a:p>
          <a:pPr marL="0" lvl="0" indent="0" algn="just" defTabSz="622300">
            <a:lnSpc>
              <a:spcPct val="90000"/>
            </a:lnSpc>
            <a:spcBef>
              <a:spcPct val="0"/>
            </a:spcBef>
            <a:spcAft>
              <a:spcPct val="35000"/>
            </a:spcAft>
            <a:buNone/>
          </a:pPr>
          <a:endParaRPr lang="es-GT" sz="1400" b="1" kern="1200" dirty="0"/>
        </a:p>
      </dsp:txBody>
      <dsp:txXfrm rot="10800000">
        <a:off x="2810781" y="2349608"/>
        <a:ext cx="2784777" cy="2783427"/>
      </dsp:txXfrm>
    </dsp:sp>
    <dsp:sp modelId="{BC6508C6-7FD5-4111-9B93-A90E55E0A50C}">
      <dsp:nvSpPr>
        <dsp:cNvPr id="0" name=""/>
        <dsp:cNvSpPr/>
      </dsp:nvSpPr>
      <dsp:spPr>
        <a:xfrm>
          <a:off x="5843533" y="313281"/>
          <a:ext cx="1596584" cy="1723046"/>
        </a:xfrm>
        <a:prstGeom prst="roundRect">
          <a:avLst>
            <a:gd name="adj" fmla="val 10000"/>
          </a:avLst>
        </a:prstGeom>
        <a:solidFill>
          <a:schemeClr val="accent5">
            <a:tint val="50000"/>
            <a:hueOff val="-7388970"/>
            <a:satOff val="-12997"/>
            <a:lumOff val="-16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919A6F-0B67-492C-B118-C9E61A4F6541}">
      <dsp:nvSpPr>
        <dsp:cNvPr id="0" name=""/>
        <dsp:cNvSpPr/>
      </dsp:nvSpPr>
      <dsp:spPr>
        <a:xfrm rot="10800000">
          <a:off x="5843533" y="2349608"/>
          <a:ext cx="1596584" cy="2871743"/>
        </a:xfrm>
        <a:prstGeom prst="round2SameRect">
          <a:avLst>
            <a:gd name="adj1" fmla="val 10500"/>
            <a:gd name="adj2" fmla="val 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s-GT" sz="1400" b="1" kern="1200" dirty="0"/>
            <a:t>Préstamo con colateral: </a:t>
          </a:r>
        </a:p>
        <a:p>
          <a:pPr marL="0" lvl="0" indent="0" algn="ctr" defTabSz="622300">
            <a:lnSpc>
              <a:spcPct val="90000"/>
            </a:lnSpc>
            <a:spcBef>
              <a:spcPct val="0"/>
            </a:spcBef>
            <a:spcAft>
              <a:spcPct val="35000"/>
            </a:spcAft>
            <a:buNone/>
          </a:pPr>
          <a:r>
            <a:rPr lang="es-GT" sz="1400" b="0" kern="1200" dirty="0"/>
            <a:t>Son los préstamos que se otorgan con garantías.</a:t>
          </a:r>
        </a:p>
      </dsp:txBody>
      <dsp:txXfrm rot="10800000">
        <a:off x="5892633" y="2349608"/>
        <a:ext cx="1498384" cy="28226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521C1B-5994-4391-A832-3C84D3F05FB3}">
      <dsp:nvSpPr>
        <dsp:cNvPr id="0" name=""/>
        <dsp:cNvSpPr/>
      </dsp:nvSpPr>
      <dsp:spPr>
        <a:xfrm rot="10800000">
          <a:off x="1263594" y="1855"/>
          <a:ext cx="4317761" cy="704150"/>
        </a:xfrm>
        <a:prstGeom prst="homePlate">
          <a:avLst/>
        </a:prstGeom>
        <a:solidFill>
          <a:srgbClr val="A5A5A5"/>
        </a:solidFill>
        <a:ln w="12700" cap="flat" cmpd="sng" algn="ctr">
          <a:solidFill>
            <a:srgbClr val="A5A5A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0511" tIns="72390" rIns="135128" bIns="72390" numCol="1" spcCol="1270" anchor="ctr" anchorCtr="0">
          <a:noAutofit/>
        </a:bodyPr>
        <a:lstStyle/>
        <a:p>
          <a:pPr marL="0" lvl="0" indent="0" algn="ctr" defTabSz="844550">
            <a:lnSpc>
              <a:spcPct val="90000"/>
            </a:lnSpc>
            <a:spcBef>
              <a:spcPct val="0"/>
            </a:spcBef>
            <a:spcAft>
              <a:spcPct val="35000"/>
            </a:spcAft>
            <a:buNone/>
          </a:pPr>
          <a:r>
            <a:rPr lang="es-GT" sz="1900" kern="1200" dirty="0"/>
            <a:t>Compara los beneficios entre las diversas tarjetas.</a:t>
          </a:r>
        </a:p>
      </dsp:txBody>
      <dsp:txXfrm rot="10800000">
        <a:off x="1439631" y="1855"/>
        <a:ext cx="4141724" cy="704150"/>
      </dsp:txXfrm>
    </dsp:sp>
    <dsp:sp modelId="{F48CFBFB-7789-40F7-873F-F22F5FA53535}">
      <dsp:nvSpPr>
        <dsp:cNvPr id="0" name=""/>
        <dsp:cNvSpPr/>
      </dsp:nvSpPr>
      <dsp:spPr>
        <a:xfrm>
          <a:off x="911518" y="1855"/>
          <a:ext cx="704150" cy="704150"/>
        </a:xfrm>
        <a:prstGeom prst="ellipse">
          <a:avLst/>
        </a:prstGeom>
        <a:blipFill rotWithShape="1">
          <a:blip xmlns:r="http://schemas.openxmlformats.org/officeDocument/2006/relationships" r:embed="rId1"/>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71C5355-8ED3-4B5D-A13D-7357B51EDBF3}">
      <dsp:nvSpPr>
        <dsp:cNvPr id="0" name=""/>
        <dsp:cNvSpPr/>
      </dsp:nvSpPr>
      <dsp:spPr>
        <a:xfrm rot="10800000">
          <a:off x="1284826" y="950439"/>
          <a:ext cx="4317761" cy="704150"/>
        </a:xfrm>
        <a:prstGeom prst="homePlate">
          <a:avLst/>
        </a:prstGeom>
        <a:solidFill>
          <a:srgbClr val="B4908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0511" tIns="72390" rIns="135128" bIns="72390" numCol="1" spcCol="1270" anchor="ctr" anchorCtr="0">
          <a:noAutofit/>
        </a:bodyPr>
        <a:lstStyle/>
        <a:p>
          <a:pPr marL="0" lvl="0" indent="0" algn="ctr" defTabSz="844550">
            <a:lnSpc>
              <a:spcPct val="90000"/>
            </a:lnSpc>
            <a:spcBef>
              <a:spcPct val="0"/>
            </a:spcBef>
            <a:spcAft>
              <a:spcPct val="35000"/>
            </a:spcAft>
            <a:buNone/>
          </a:pPr>
          <a:r>
            <a:rPr lang="es-GT" sz="1900" kern="1200" dirty="0"/>
            <a:t>Infórmate sobre las tasas de interés y comisiones.</a:t>
          </a:r>
        </a:p>
      </dsp:txBody>
      <dsp:txXfrm rot="10800000">
        <a:off x="1460863" y="950439"/>
        <a:ext cx="4141724" cy="704150"/>
      </dsp:txXfrm>
    </dsp:sp>
    <dsp:sp modelId="{F855E8B1-92A1-4696-9C9B-90356AA56FF5}">
      <dsp:nvSpPr>
        <dsp:cNvPr id="0" name=""/>
        <dsp:cNvSpPr/>
      </dsp:nvSpPr>
      <dsp:spPr>
        <a:xfrm>
          <a:off x="890287" y="916199"/>
          <a:ext cx="789077" cy="772629"/>
        </a:xfrm>
        <a:prstGeom prst="ellipse">
          <a:avLst/>
        </a:prstGeom>
        <a:blipFill rotWithShape="1">
          <a:blip xmlns:r="http://schemas.openxmlformats.org/officeDocument/2006/relationships" r:embed="rId2"/>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514DAAC-97A1-482C-A42C-C6C38100FD50}">
      <dsp:nvSpPr>
        <dsp:cNvPr id="0" name=""/>
        <dsp:cNvSpPr/>
      </dsp:nvSpPr>
      <dsp:spPr>
        <a:xfrm rot="10800000">
          <a:off x="1263594" y="1899023"/>
          <a:ext cx="4317761" cy="704150"/>
        </a:xfrm>
        <a:prstGeom prst="homePlate">
          <a:avLst/>
        </a:prstGeom>
        <a:solidFill>
          <a:srgbClr val="F8CBA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0511" tIns="72390" rIns="135128" bIns="72390" numCol="1" spcCol="1270" anchor="ctr" anchorCtr="0">
          <a:noAutofit/>
        </a:bodyPr>
        <a:lstStyle/>
        <a:p>
          <a:pPr marL="0" lvl="0" indent="0" algn="ctr" defTabSz="844550">
            <a:lnSpc>
              <a:spcPct val="90000"/>
            </a:lnSpc>
            <a:spcBef>
              <a:spcPct val="0"/>
            </a:spcBef>
            <a:spcAft>
              <a:spcPct val="35000"/>
            </a:spcAft>
            <a:buNone/>
          </a:pPr>
          <a:r>
            <a:rPr lang="es-GT" sz="1900" kern="1200" dirty="0"/>
            <a:t>Lee el contrato antes de firmarlo.</a:t>
          </a:r>
        </a:p>
      </dsp:txBody>
      <dsp:txXfrm rot="10800000">
        <a:off x="1439631" y="1899023"/>
        <a:ext cx="4141724" cy="704150"/>
      </dsp:txXfrm>
    </dsp:sp>
    <dsp:sp modelId="{DE9F96DA-AB33-4653-948C-43BC36FF16F4}">
      <dsp:nvSpPr>
        <dsp:cNvPr id="0" name=""/>
        <dsp:cNvSpPr/>
      </dsp:nvSpPr>
      <dsp:spPr>
        <a:xfrm>
          <a:off x="911518" y="1899023"/>
          <a:ext cx="704150" cy="704150"/>
        </a:xfrm>
        <a:prstGeom prst="ellipse">
          <a:avLst/>
        </a:prstGeom>
        <a:blipFill rotWithShape="1">
          <a:blip xmlns:r="http://schemas.openxmlformats.org/officeDocument/2006/relationships" r:embed="rId3"/>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52768A-BB89-41A6-8AED-BD3F84A5564B}">
      <dsp:nvSpPr>
        <dsp:cNvPr id="0" name=""/>
        <dsp:cNvSpPr/>
      </dsp:nvSpPr>
      <dsp:spPr>
        <a:xfrm rot="10800000">
          <a:off x="1263594" y="2813367"/>
          <a:ext cx="4317761" cy="704150"/>
        </a:xfrm>
        <a:prstGeom prst="homePlate">
          <a:avLst/>
        </a:prstGeom>
        <a:solidFill>
          <a:schemeClr val="accent4">
            <a:hueOff val="7796769"/>
            <a:satOff val="-35976"/>
            <a:lumOff val="13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0511" tIns="72390" rIns="135128" bIns="72390" numCol="1" spcCol="1270" anchor="ctr" anchorCtr="0">
          <a:noAutofit/>
        </a:bodyPr>
        <a:lstStyle/>
        <a:p>
          <a:pPr marL="0" lvl="0" indent="0" algn="ctr" defTabSz="844550">
            <a:lnSpc>
              <a:spcPct val="90000"/>
            </a:lnSpc>
            <a:spcBef>
              <a:spcPct val="0"/>
            </a:spcBef>
            <a:spcAft>
              <a:spcPct val="35000"/>
            </a:spcAft>
            <a:buNone/>
          </a:pPr>
          <a:r>
            <a:rPr lang="es-GT" sz="1900" kern="1200" dirty="0"/>
            <a:t>Aprovéchala para facilitar tus pagos dentro de tu presupuesto.</a:t>
          </a:r>
        </a:p>
      </dsp:txBody>
      <dsp:txXfrm rot="10800000">
        <a:off x="1439631" y="2813367"/>
        <a:ext cx="4141724" cy="704150"/>
      </dsp:txXfrm>
    </dsp:sp>
    <dsp:sp modelId="{051D07F3-216B-498D-9324-F6AD2E438CF2}">
      <dsp:nvSpPr>
        <dsp:cNvPr id="0" name=""/>
        <dsp:cNvSpPr/>
      </dsp:nvSpPr>
      <dsp:spPr>
        <a:xfrm>
          <a:off x="911518" y="2813367"/>
          <a:ext cx="704150" cy="704150"/>
        </a:xfrm>
        <a:prstGeom prst="ellipse">
          <a:avLst/>
        </a:prstGeom>
        <a:blipFill rotWithShape="1">
          <a:blip xmlns:r="http://schemas.openxmlformats.org/officeDocument/2006/relationships" r:embed="rId4"/>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BCE37A5-63BD-47EF-8FC1-22151CFF7AA0}">
      <dsp:nvSpPr>
        <dsp:cNvPr id="0" name=""/>
        <dsp:cNvSpPr/>
      </dsp:nvSpPr>
      <dsp:spPr>
        <a:xfrm rot="10800000">
          <a:off x="1282069" y="3769869"/>
          <a:ext cx="4317761" cy="704150"/>
        </a:xfrm>
        <a:prstGeom prst="homePlate">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0511" tIns="72390" rIns="135128" bIns="72390" numCol="1" spcCol="1270" anchor="ctr" anchorCtr="0">
          <a:noAutofit/>
        </a:bodyPr>
        <a:lstStyle/>
        <a:p>
          <a:pPr marL="0" lvl="0" indent="0" algn="ctr" defTabSz="844550">
            <a:lnSpc>
              <a:spcPct val="90000"/>
            </a:lnSpc>
            <a:spcBef>
              <a:spcPct val="0"/>
            </a:spcBef>
            <a:spcAft>
              <a:spcPct val="35000"/>
            </a:spcAft>
            <a:buNone/>
          </a:pPr>
          <a:r>
            <a:rPr lang="es-GT" sz="1900" kern="1200" dirty="0"/>
            <a:t>No la consideres dinero extra para gastar por arriba de tus posibilidades.</a:t>
          </a:r>
        </a:p>
      </dsp:txBody>
      <dsp:txXfrm rot="10800000">
        <a:off x="1458106" y="3769869"/>
        <a:ext cx="4141724" cy="704150"/>
      </dsp:txXfrm>
    </dsp:sp>
    <dsp:sp modelId="{03282114-675E-4774-9280-9111583498F1}">
      <dsp:nvSpPr>
        <dsp:cNvPr id="0" name=""/>
        <dsp:cNvSpPr/>
      </dsp:nvSpPr>
      <dsp:spPr>
        <a:xfrm>
          <a:off x="893043" y="3727712"/>
          <a:ext cx="778050" cy="788465"/>
        </a:xfrm>
        <a:prstGeom prst="ellipse">
          <a:avLst/>
        </a:prstGeom>
        <a:blipFill rotWithShape="1">
          <a:blip xmlns:r="http://schemas.openxmlformats.org/officeDocument/2006/relationships" r:embed="rId5"/>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521C1B-5994-4391-A832-3C84D3F05FB3}">
      <dsp:nvSpPr>
        <dsp:cNvPr id="0" name=""/>
        <dsp:cNvSpPr/>
      </dsp:nvSpPr>
      <dsp:spPr>
        <a:xfrm rot="10800000">
          <a:off x="1269701" y="2599"/>
          <a:ext cx="4317761" cy="728577"/>
        </a:xfrm>
        <a:prstGeom prst="homePlate">
          <a:avLst/>
        </a:prstGeom>
        <a:solidFill>
          <a:srgbClr val="F8CBA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1283" tIns="68580" rIns="128016" bIns="68580" numCol="1" spcCol="1270" anchor="ctr" anchorCtr="0">
          <a:noAutofit/>
        </a:bodyPr>
        <a:lstStyle/>
        <a:p>
          <a:pPr marL="0" lvl="0" indent="0" algn="ctr" defTabSz="800100">
            <a:lnSpc>
              <a:spcPct val="90000"/>
            </a:lnSpc>
            <a:spcBef>
              <a:spcPct val="0"/>
            </a:spcBef>
            <a:spcAft>
              <a:spcPct val="35000"/>
            </a:spcAft>
            <a:buNone/>
          </a:pPr>
          <a:r>
            <a:rPr lang="es-GT" sz="1800" kern="1200" dirty="0"/>
            <a:t>Cubre puntualmente tus pagos.</a:t>
          </a:r>
        </a:p>
      </dsp:txBody>
      <dsp:txXfrm rot="10800000">
        <a:off x="1451845" y="2599"/>
        <a:ext cx="4135617" cy="728577"/>
      </dsp:txXfrm>
    </dsp:sp>
    <dsp:sp modelId="{F48CFBFB-7789-40F7-873F-F22F5FA53535}">
      <dsp:nvSpPr>
        <dsp:cNvPr id="0" name=""/>
        <dsp:cNvSpPr/>
      </dsp:nvSpPr>
      <dsp:spPr>
        <a:xfrm>
          <a:off x="905412" y="2599"/>
          <a:ext cx="728577" cy="728577"/>
        </a:xfrm>
        <a:prstGeom prst="ellipse">
          <a:avLst/>
        </a:prstGeom>
        <a:blipFill rotWithShape="1">
          <a:blip xmlns:r="http://schemas.openxmlformats.org/officeDocument/2006/relationships" r:embed="rId1"/>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71C5355-8ED3-4B5D-A13D-7357B51EDBF3}">
      <dsp:nvSpPr>
        <dsp:cNvPr id="0" name=""/>
        <dsp:cNvSpPr/>
      </dsp:nvSpPr>
      <dsp:spPr>
        <a:xfrm rot="10800000">
          <a:off x="1269701" y="948663"/>
          <a:ext cx="4317761" cy="728577"/>
        </a:xfrm>
        <a:prstGeom prst="homePlate">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1283" tIns="68580" rIns="128016" bIns="68580" numCol="1" spcCol="1270" anchor="ctr" anchorCtr="0">
          <a:noAutofit/>
        </a:bodyPr>
        <a:lstStyle/>
        <a:p>
          <a:pPr marL="0" lvl="0" indent="0" algn="ctr" defTabSz="800100">
            <a:lnSpc>
              <a:spcPct val="90000"/>
            </a:lnSpc>
            <a:spcBef>
              <a:spcPct val="0"/>
            </a:spcBef>
            <a:spcAft>
              <a:spcPct val="35000"/>
            </a:spcAft>
            <a:buNone/>
          </a:pPr>
          <a:r>
            <a:rPr lang="es-GT" sz="1800" kern="1200" dirty="0"/>
            <a:t>Abona más del pago mínimo señalado en el estado de cuenta.</a:t>
          </a:r>
        </a:p>
      </dsp:txBody>
      <dsp:txXfrm rot="10800000">
        <a:off x="1451845" y="948663"/>
        <a:ext cx="4135617" cy="728577"/>
      </dsp:txXfrm>
    </dsp:sp>
    <dsp:sp modelId="{F855E8B1-92A1-4696-9C9B-90356AA56FF5}">
      <dsp:nvSpPr>
        <dsp:cNvPr id="0" name=""/>
        <dsp:cNvSpPr/>
      </dsp:nvSpPr>
      <dsp:spPr>
        <a:xfrm>
          <a:off x="905412" y="948663"/>
          <a:ext cx="728577" cy="728577"/>
        </a:xfrm>
        <a:prstGeom prst="ellipse">
          <a:avLst/>
        </a:prstGeom>
        <a:blipFill rotWithShape="1">
          <a:blip xmlns:r="http://schemas.openxmlformats.org/officeDocument/2006/relationships" r:embed="rId2"/>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514DAAC-97A1-482C-A42C-C6C38100FD50}">
      <dsp:nvSpPr>
        <dsp:cNvPr id="0" name=""/>
        <dsp:cNvSpPr/>
      </dsp:nvSpPr>
      <dsp:spPr>
        <a:xfrm rot="10800000">
          <a:off x="1269701" y="1894727"/>
          <a:ext cx="4317761" cy="728577"/>
        </a:xfrm>
        <a:prstGeom prst="homePlate">
          <a:avLst/>
        </a:prstGeom>
        <a:solidFill>
          <a:srgbClr val="4472C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1283" tIns="68580" rIns="128016" bIns="68580" numCol="1" spcCol="1270" anchor="ctr" anchorCtr="0">
          <a:noAutofit/>
        </a:bodyPr>
        <a:lstStyle/>
        <a:p>
          <a:pPr marL="0" lvl="0" indent="0" algn="ctr" defTabSz="800100">
            <a:lnSpc>
              <a:spcPct val="90000"/>
            </a:lnSpc>
            <a:spcBef>
              <a:spcPct val="0"/>
            </a:spcBef>
            <a:spcAft>
              <a:spcPct val="35000"/>
            </a:spcAft>
            <a:buNone/>
          </a:pPr>
          <a:r>
            <a:rPr lang="es-GT" sz="1800" kern="1200" dirty="0"/>
            <a:t>Consolida tus deudas en la que te ofrezca menor tasa de interés.</a:t>
          </a:r>
        </a:p>
      </dsp:txBody>
      <dsp:txXfrm rot="10800000">
        <a:off x="1451845" y="1894727"/>
        <a:ext cx="4135617" cy="728577"/>
      </dsp:txXfrm>
    </dsp:sp>
    <dsp:sp modelId="{DE9F96DA-AB33-4653-948C-43BC36FF16F4}">
      <dsp:nvSpPr>
        <dsp:cNvPr id="0" name=""/>
        <dsp:cNvSpPr/>
      </dsp:nvSpPr>
      <dsp:spPr>
        <a:xfrm>
          <a:off x="905412" y="1894727"/>
          <a:ext cx="728577" cy="728577"/>
        </a:xfrm>
        <a:prstGeom prst="ellipse">
          <a:avLst/>
        </a:prstGeom>
        <a:blipFill rotWithShape="1">
          <a:blip xmlns:r="http://schemas.openxmlformats.org/officeDocument/2006/relationships" r:embed="rId3"/>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52768A-BB89-41A6-8AED-BD3F84A5564B}">
      <dsp:nvSpPr>
        <dsp:cNvPr id="0" name=""/>
        <dsp:cNvSpPr/>
      </dsp:nvSpPr>
      <dsp:spPr>
        <a:xfrm rot="10800000">
          <a:off x="1269701" y="2840791"/>
          <a:ext cx="4317761" cy="728577"/>
        </a:xfrm>
        <a:prstGeom prst="homePlate">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1283" tIns="68580" rIns="128016" bIns="68580" numCol="1" spcCol="1270" anchor="ctr" anchorCtr="0">
          <a:noAutofit/>
        </a:bodyPr>
        <a:lstStyle/>
        <a:p>
          <a:pPr marL="0" lvl="0" indent="0" algn="ctr" defTabSz="800100">
            <a:lnSpc>
              <a:spcPct val="90000"/>
            </a:lnSpc>
            <a:spcBef>
              <a:spcPct val="0"/>
            </a:spcBef>
            <a:spcAft>
              <a:spcPct val="35000"/>
            </a:spcAft>
            <a:buNone/>
          </a:pPr>
          <a:r>
            <a:rPr lang="es-GT" sz="1800" kern="1200" dirty="0"/>
            <a:t>Cancela la tarjeta que no uses.</a:t>
          </a:r>
        </a:p>
      </dsp:txBody>
      <dsp:txXfrm rot="10800000">
        <a:off x="1451845" y="2840791"/>
        <a:ext cx="4135617" cy="728577"/>
      </dsp:txXfrm>
    </dsp:sp>
    <dsp:sp modelId="{051D07F3-216B-498D-9324-F6AD2E438CF2}">
      <dsp:nvSpPr>
        <dsp:cNvPr id="0" name=""/>
        <dsp:cNvSpPr/>
      </dsp:nvSpPr>
      <dsp:spPr>
        <a:xfrm>
          <a:off x="905412" y="2840791"/>
          <a:ext cx="728577" cy="728577"/>
        </a:xfrm>
        <a:prstGeom prst="ellipse">
          <a:avLst/>
        </a:prstGeom>
        <a:blipFill rotWithShape="1">
          <a:blip xmlns:r="http://schemas.openxmlformats.org/officeDocument/2006/relationships" r:embed="rId4"/>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BCE37A5-63BD-47EF-8FC1-22151CFF7AA0}">
      <dsp:nvSpPr>
        <dsp:cNvPr id="0" name=""/>
        <dsp:cNvSpPr/>
      </dsp:nvSpPr>
      <dsp:spPr>
        <a:xfrm rot="10800000">
          <a:off x="1269701" y="3786855"/>
          <a:ext cx="4317761" cy="728577"/>
        </a:xfrm>
        <a:prstGeom prst="homePlate">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1283" tIns="68580" rIns="128016" bIns="68580" numCol="1" spcCol="1270" anchor="ctr" anchorCtr="0">
          <a:noAutofit/>
        </a:bodyPr>
        <a:lstStyle/>
        <a:p>
          <a:pPr marL="0" lvl="0" indent="0" algn="ctr" defTabSz="800100">
            <a:lnSpc>
              <a:spcPct val="90000"/>
            </a:lnSpc>
            <a:spcBef>
              <a:spcPct val="0"/>
            </a:spcBef>
            <a:spcAft>
              <a:spcPct val="35000"/>
            </a:spcAft>
            <a:buNone/>
          </a:pPr>
          <a:r>
            <a:rPr lang="es-GT" sz="1800" kern="1200" dirty="0"/>
            <a:t>Revisa el estado de cuenta y conserva los comprobantes (</a:t>
          </a:r>
          <a:r>
            <a:rPr lang="es-GT" sz="1800" kern="1200" dirty="0" err="1"/>
            <a:t>vouchers</a:t>
          </a:r>
          <a:r>
            <a:rPr lang="es-GT" sz="1800" kern="1200" dirty="0"/>
            <a:t>).</a:t>
          </a:r>
        </a:p>
      </dsp:txBody>
      <dsp:txXfrm rot="10800000">
        <a:off x="1451845" y="3786855"/>
        <a:ext cx="4135617" cy="728577"/>
      </dsp:txXfrm>
    </dsp:sp>
    <dsp:sp modelId="{03282114-675E-4774-9280-9111583498F1}">
      <dsp:nvSpPr>
        <dsp:cNvPr id="0" name=""/>
        <dsp:cNvSpPr/>
      </dsp:nvSpPr>
      <dsp:spPr>
        <a:xfrm>
          <a:off x="905412" y="3786855"/>
          <a:ext cx="728577" cy="728577"/>
        </a:xfrm>
        <a:prstGeom prst="ellipse">
          <a:avLst/>
        </a:prstGeom>
        <a:blipFill rotWithShape="1">
          <a:blip xmlns:r="http://schemas.openxmlformats.org/officeDocument/2006/relationships" r:embed="rId5"/>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BA274B-E699-43D0-A427-D41A96F676EF}">
      <dsp:nvSpPr>
        <dsp:cNvPr id="0" name=""/>
        <dsp:cNvSpPr/>
      </dsp:nvSpPr>
      <dsp:spPr>
        <a:xfrm>
          <a:off x="-4945108" y="-757734"/>
          <a:ext cx="5889508" cy="5889508"/>
        </a:xfrm>
        <a:prstGeom prst="blockArc">
          <a:avLst>
            <a:gd name="adj1" fmla="val 18900000"/>
            <a:gd name="adj2" fmla="val 2700000"/>
            <a:gd name="adj3" fmla="val 367"/>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CC4E4B5-A25A-427F-825F-B6E77ABA1936}">
      <dsp:nvSpPr>
        <dsp:cNvPr id="0" name=""/>
        <dsp:cNvSpPr/>
      </dsp:nvSpPr>
      <dsp:spPr>
        <a:xfrm>
          <a:off x="554628" y="308545"/>
          <a:ext cx="7832477" cy="672902"/>
        </a:xfrm>
        <a:prstGeom prst="rect">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4116" tIns="40640" rIns="40640" bIns="40640" numCol="1" spcCol="1270" anchor="ctr" anchorCtr="0">
          <a:noAutofit/>
        </a:bodyPr>
        <a:lstStyle/>
        <a:p>
          <a:pPr marL="0" lvl="0" indent="0" algn="l" defTabSz="711200">
            <a:lnSpc>
              <a:spcPct val="90000"/>
            </a:lnSpc>
            <a:spcBef>
              <a:spcPct val="0"/>
            </a:spcBef>
            <a:spcAft>
              <a:spcPct val="35000"/>
            </a:spcAft>
            <a:buNone/>
          </a:pPr>
          <a:r>
            <a:rPr lang="es-ES" sz="1600" b="0" kern="1200" dirty="0">
              <a:solidFill>
                <a:schemeClr val="tx1"/>
              </a:solidFill>
            </a:rPr>
            <a:t>Funcionarios o empleados de entidades financieras, quienes deben estar registrados y autorizados por la SIB para realizar consultas en el sistema.</a:t>
          </a:r>
        </a:p>
      </dsp:txBody>
      <dsp:txXfrm>
        <a:off x="554628" y="308545"/>
        <a:ext cx="7832477" cy="672902"/>
      </dsp:txXfrm>
    </dsp:sp>
    <dsp:sp modelId="{574B507F-BF1F-48BE-AF4D-EFD912EDCC2B}">
      <dsp:nvSpPr>
        <dsp:cNvPr id="0" name=""/>
        <dsp:cNvSpPr/>
      </dsp:nvSpPr>
      <dsp:spPr>
        <a:xfrm>
          <a:off x="73980" y="272047"/>
          <a:ext cx="841127" cy="841127"/>
        </a:xfrm>
        <a:prstGeom prst="ellipse">
          <a:avLst/>
        </a:prstGeom>
        <a:solidFill>
          <a:schemeClr val="bg2">
            <a:lumMod val="5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E1DEEA4-539A-43DD-B303-EC4CBF0F8AA3}">
      <dsp:nvSpPr>
        <dsp:cNvPr id="0" name=""/>
        <dsp:cNvSpPr/>
      </dsp:nvSpPr>
      <dsp:spPr>
        <a:xfrm>
          <a:off x="880335" y="1345804"/>
          <a:ext cx="7446687" cy="672902"/>
        </a:xfrm>
        <a:prstGeom prst="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4116" tIns="40640" rIns="40640" bIns="40640" numCol="1" spcCol="1270" anchor="ctr" anchorCtr="0">
          <a:noAutofit/>
        </a:bodyPr>
        <a:lstStyle/>
        <a:p>
          <a:pPr marL="0" lvl="0" indent="0" algn="l" defTabSz="711200">
            <a:lnSpc>
              <a:spcPct val="90000"/>
            </a:lnSpc>
            <a:spcBef>
              <a:spcPct val="0"/>
            </a:spcBef>
            <a:spcAft>
              <a:spcPct val="35000"/>
            </a:spcAft>
            <a:buNone/>
          </a:pPr>
          <a:r>
            <a:rPr lang="es-ES" sz="1600" b="0" kern="1200" dirty="0">
              <a:solidFill>
                <a:schemeClr val="tx1"/>
              </a:solidFill>
            </a:rPr>
            <a:t>Debe ser íntegra, exacta y oportuna, es de carácter confidencial  y debe utilizarse únicamente para análisis de crédito.</a:t>
          </a:r>
        </a:p>
      </dsp:txBody>
      <dsp:txXfrm>
        <a:off x="880335" y="1345804"/>
        <a:ext cx="7446687" cy="672902"/>
      </dsp:txXfrm>
    </dsp:sp>
    <dsp:sp modelId="{2CFD40EE-43BD-467B-A053-B9D8B32B1DEF}">
      <dsp:nvSpPr>
        <dsp:cNvPr id="0" name=""/>
        <dsp:cNvSpPr/>
      </dsp:nvSpPr>
      <dsp:spPr>
        <a:xfrm>
          <a:off x="431526" y="1261691"/>
          <a:ext cx="897617" cy="841127"/>
        </a:xfrm>
        <a:prstGeom prst="ellipse">
          <a:avLst/>
        </a:prstGeom>
        <a:solidFill>
          <a:schemeClr val="accent1">
            <a:lumMod val="7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BECE575-563B-448A-888B-4D6BB8C713BD}">
      <dsp:nvSpPr>
        <dsp:cNvPr id="0" name=""/>
        <dsp:cNvSpPr/>
      </dsp:nvSpPr>
      <dsp:spPr>
        <a:xfrm>
          <a:off x="880335" y="2355332"/>
          <a:ext cx="7446687" cy="672902"/>
        </a:xfrm>
        <a:prstGeom prst="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4116" tIns="40640" rIns="40640" bIns="40640" numCol="1" spcCol="1270" anchor="ctr" anchorCtr="0">
          <a:noAutofit/>
        </a:bodyPr>
        <a:lstStyle/>
        <a:p>
          <a:pPr marL="0" lvl="0" indent="0" algn="l" defTabSz="711200">
            <a:lnSpc>
              <a:spcPct val="90000"/>
            </a:lnSpc>
            <a:spcBef>
              <a:spcPct val="0"/>
            </a:spcBef>
            <a:spcAft>
              <a:spcPct val="35000"/>
            </a:spcAft>
            <a:buNone/>
          </a:pPr>
          <a:r>
            <a:rPr lang="es-ES" sz="1600" b="0" kern="1200" dirty="0">
              <a:solidFill>
                <a:schemeClr val="tx1"/>
              </a:solidFill>
            </a:rPr>
            <a:t>El uso de la información es responsabilidad de las entidades usuarias, los equipos informáticos y de comunicación que servirán para realizar consultas al SIRC deben estar identificados y registrados en SIB.</a:t>
          </a:r>
        </a:p>
      </dsp:txBody>
      <dsp:txXfrm>
        <a:off x="880335" y="2355332"/>
        <a:ext cx="7446687" cy="672902"/>
      </dsp:txXfrm>
    </dsp:sp>
    <dsp:sp modelId="{5307AF40-34FB-4FAF-8A76-0D258C647852}">
      <dsp:nvSpPr>
        <dsp:cNvPr id="0" name=""/>
        <dsp:cNvSpPr/>
      </dsp:nvSpPr>
      <dsp:spPr>
        <a:xfrm>
          <a:off x="459771" y="2271219"/>
          <a:ext cx="841127" cy="841127"/>
        </a:xfrm>
        <a:prstGeom prst="ellipse">
          <a:avLst/>
        </a:prstGeom>
        <a:solidFill>
          <a:schemeClr val="accent2">
            <a:lumMod val="7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5060E4C-E32A-4743-9D99-9C728326CE17}">
      <dsp:nvSpPr>
        <dsp:cNvPr id="0" name=""/>
        <dsp:cNvSpPr/>
      </dsp:nvSpPr>
      <dsp:spPr>
        <a:xfrm>
          <a:off x="494544" y="3364860"/>
          <a:ext cx="7832477" cy="672902"/>
        </a:xfrm>
        <a:prstGeom prst="rect">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4116" tIns="40640" rIns="40640" bIns="40640" numCol="1" spcCol="1270" anchor="ctr" anchorCtr="0">
          <a:noAutofit/>
        </a:bodyPr>
        <a:lstStyle/>
        <a:p>
          <a:pPr marL="0" lvl="0" indent="0" algn="l" defTabSz="711200">
            <a:lnSpc>
              <a:spcPct val="90000"/>
            </a:lnSpc>
            <a:spcBef>
              <a:spcPct val="0"/>
            </a:spcBef>
            <a:spcAft>
              <a:spcPct val="35000"/>
            </a:spcAft>
            <a:buNone/>
          </a:pPr>
          <a:r>
            <a:rPr lang="es-ES" sz="1600" b="0" kern="1200" dirty="0">
              <a:solidFill>
                <a:schemeClr val="tx1"/>
              </a:solidFill>
            </a:rPr>
            <a:t>El funcionamiento del sistema y el resguardo de la información es responsabilidad de la SIB.</a:t>
          </a:r>
        </a:p>
      </dsp:txBody>
      <dsp:txXfrm>
        <a:off x="494544" y="3364860"/>
        <a:ext cx="7832477" cy="672902"/>
      </dsp:txXfrm>
    </dsp:sp>
    <dsp:sp modelId="{2B502194-6AA8-4DBA-97E7-FA457EE1A520}">
      <dsp:nvSpPr>
        <dsp:cNvPr id="0" name=""/>
        <dsp:cNvSpPr/>
      </dsp:nvSpPr>
      <dsp:spPr>
        <a:xfrm>
          <a:off x="73980" y="3280747"/>
          <a:ext cx="841127" cy="841127"/>
        </a:xfrm>
        <a:prstGeom prst="ellipse">
          <a:avLst/>
        </a:prstGeom>
        <a:solidFill>
          <a:schemeClr val="accent4">
            <a:lumMod val="7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GT"/>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38D6F7-4538-40D5-97FF-CD2069E618C9}" type="datetimeFigureOut">
              <a:rPr lang="es-GT" smtClean="0"/>
              <a:t>18/08/2023</a:t>
            </a:fld>
            <a:endParaRPr lang="es-GT"/>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GT"/>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GT"/>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457BFF-3741-4C4D-A3DD-1040D783C63F}" type="slidenum">
              <a:rPr lang="es-GT" smtClean="0"/>
              <a:t>‹Nº›</a:t>
            </a:fld>
            <a:endParaRPr lang="es-GT"/>
          </a:p>
        </p:txBody>
      </p:sp>
    </p:spTree>
    <p:extLst>
      <p:ext uri="{BB962C8B-B14F-4D97-AF65-F5344CB8AC3E}">
        <p14:creationId xmlns:p14="http://schemas.microsoft.com/office/powerpoint/2010/main" val="380673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fld id="{97457BFF-3741-4C4D-A3DD-1040D783C63F}" type="slidenum">
              <a:rPr lang="es-GT" smtClean="0"/>
              <a:t>7</a:t>
            </a:fld>
            <a:endParaRPr lang="es-GT"/>
          </a:p>
        </p:txBody>
      </p:sp>
    </p:spTree>
    <p:extLst>
      <p:ext uri="{BB962C8B-B14F-4D97-AF65-F5344CB8AC3E}">
        <p14:creationId xmlns:p14="http://schemas.microsoft.com/office/powerpoint/2010/main" val="4180909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fld id="{97457BFF-3741-4C4D-A3DD-1040D783C63F}" type="slidenum">
              <a:rPr lang="es-GT" smtClean="0"/>
              <a:t>8</a:t>
            </a:fld>
            <a:endParaRPr lang="es-GT"/>
          </a:p>
        </p:txBody>
      </p:sp>
    </p:spTree>
    <p:extLst>
      <p:ext uri="{BB962C8B-B14F-4D97-AF65-F5344CB8AC3E}">
        <p14:creationId xmlns:p14="http://schemas.microsoft.com/office/powerpoint/2010/main" val="2104919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fld id="{97457BFF-3741-4C4D-A3DD-1040D783C63F}" type="slidenum">
              <a:rPr lang="es-GT" smtClean="0"/>
              <a:t>9</a:t>
            </a:fld>
            <a:endParaRPr lang="es-GT"/>
          </a:p>
        </p:txBody>
      </p:sp>
    </p:spTree>
    <p:extLst>
      <p:ext uri="{BB962C8B-B14F-4D97-AF65-F5344CB8AC3E}">
        <p14:creationId xmlns:p14="http://schemas.microsoft.com/office/powerpoint/2010/main" val="3930120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fld id="{97457BFF-3741-4C4D-A3DD-1040D783C63F}" type="slidenum">
              <a:rPr lang="es-GT" smtClean="0"/>
              <a:t>12</a:t>
            </a:fld>
            <a:endParaRPr lang="es-GT"/>
          </a:p>
        </p:txBody>
      </p:sp>
    </p:spTree>
    <p:extLst>
      <p:ext uri="{BB962C8B-B14F-4D97-AF65-F5344CB8AC3E}">
        <p14:creationId xmlns:p14="http://schemas.microsoft.com/office/powerpoint/2010/main" val="1155336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fld id="{97457BFF-3741-4C4D-A3DD-1040D783C63F}" type="slidenum">
              <a:rPr lang="es-GT" smtClean="0"/>
              <a:t>13</a:t>
            </a:fld>
            <a:endParaRPr lang="es-GT"/>
          </a:p>
        </p:txBody>
      </p:sp>
    </p:spTree>
    <p:extLst>
      <p:ext uri="{BB962C8B-B14F-4D97-AF65-F5344CB8AC3E}">
        <p14:creationId xmlns:p14="http://schemas.microsoft.com/office/powerpoint/2010/main" val="1516078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GT" dirty="0"/>
              <a:t>Propuesta 1 </a:t>
            </a:r>
          </a:p>
        </p:txBody>
      </p:sp>
      <p:sp>
        <p:nvSpPr>
          <p:cNvPr id="4" name="Marcador de número de diapositiva 3"/>
          <p:cNvSpPr>
            <a:spLocks noGrp="1"/>
          </p:cNvSpPr>
          <p:nvPr>
            <p:ph type="sldNum" sz="quarter" idx="5"/>
          </p:nvPr>
        </p:nvSpPr>
        <p:spPr/>
        <p:txBody>
          <a:bodyPr/>
          <a:lstStyle/>
          <a:p>
            <a:fld id="{97457BFF-3741-4C4D-A3DD-1040D783C63F}" type="slidenum">
              <a:rPr lang="es-GT" smtClean="0"/>
              <a:t>17</a:t>
            </a:fld>
            <a:endParaRPr lang="es-GT"/>
          </a:p>
        </p:txBody>
      </p:sp>
    </p:spTree>
    <p:extLst>
      <p:ext uri="{BB962C8B-B14F-4D97-AF65-F5344CB8AC3E}">
        <p14:creationId xmlns:p14="http://schemas.microsoft.com/office/powerpoint/2010/main" val="722119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GT"/>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GT"/>
          </a:p>
        </p:txBody>
      </p:sp>
      <p:sp>
        <p:nvSpPr>
          <p:cNvPr id="4" name="Marcador de fecha 3"/>
          <p:cNvSpPr>
            <a:spLocks noGrp="1"/>
          </p:cNvSpPr>
          <p:nvPr>
            <p:ph type="dt" sz="half" idx="10"/>
          </p:nvPr>
        </p:nvSpPr>
        <p:spPr/>
        <p:txBody>
          <a:bodyPr/>
          <a:lstStyle/>
          <a:p>
            <a:fld id="{8E3BA0A6-09DB-4595-B1CC-F4A2869B9FD9}" type="datetimeFigureOut">
              <a:rPr lang="es-GT" smtClean="0"/>
              <a:t>18/08/2023</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090F05A1-9DA3-4004-91D6-3B9555641502}" type="slidenum">
              <a:rPr lang="es-GT" smtClean="0"/>
              <a:t>‹Nº›</a:t>
            </a:fld>
            <a:endParaRPr lang="es-GT"/>
          </a:p>
        </p:txBody>
      </p:sp>
    </p:spTree>
    <p:extLst>
      <p:ext uri="{BB962C8B-B14F-4D97-AF65-F5344CB8AC3E}">
        <p14:creationId xmlns:p14="http://schemas.microsoft.com/office/powerpoint/2010/main" val="3128197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GT"/>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p:cNvSpPr>
            <a:spLocks noGrp="1"/>
          </p:cNvSpPr>
          <p:nvPr>
            <p:ph type="dt" sz="half" idx="10"/>
          </p:nvPr>
        </p:nvSpPr>
        <p:spPr/>
        <p:txBody>
          <a:bodyPr/>
          <a:lstStyle/>
          <a:p>
            <a:fld id="{8E3BA0A6-09DB-4595-B1CC-F4A2869B9FD9}" type="datetimeFigureOut">
              <a:rPr lang="es-GT" smtClean="0"/>
              <a:t>18/08/2023</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090F05A1-9DA3-4004-91D6-3B9555641502}" type="slidenum">
              <a:rPr lang="es-GT" smtClean="0"/>
              <a:t>‹Nº›</a:t>
            </a:fld>
            <a:endParaRPr lang="es-GT"/>
          </a:p>
        </p:txBody>
      </p:sp>
    </p:spTree>
    <p:extLst>
      <p:ext uri="{BB962C8B-B14F-4D97-AF65-F5344CB8AC3E}">
        <p14:creationId xmlns:p14="http://schemas.microsoft.com/office/powerpoint/2010/main" val="1273924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GT"/>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p:cNvSpPr>
            <a:spLocks noGrp="1"/>
          </p:cNvSpPr>
          <p:nvPr>
            <p:ph type="dt" sz="half" idx="10"/>
          </p:nvPr>
        </p:nvSpPr>
        <p:spPr/>
        <p:txBody>
          <a:bodyPr/>
          <a:lstStyle/>
          <a:p>
            <a:fld id="{8E3BA0A6-09DB-4595-B1CC-F4A2869B9FD9}" type="datetimeFigureOut">
              <a:rPr lang="es-GT" smtClean="0"/>
              <a:t>18/08/2023</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090F05A1-9DA3-4004-91D6-3B9555641502}" type="slidenum">
              <a:rPr lang="es-GT" smtClean="0"/>
              <a:t>‹Nº›</a:t>
            </a:fld>
            <a:endParaRPr lang="es-GT"/>
          </a:p>
        </p:txBody>
      </p:sp>
    </p:spTree>
    <p:extLst>
      <p:ext uri="{BB962C8B-B14F-4D97-AF65-F5344CB8AC3E}">
        <p14:creationId xmlns:p14="http://schemas.microsoft.com/office/powerpoint/2010/main" val="919710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GT"/>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p:cNvSpPr>
            <a:spLocks noGrp="1"/>
          </p:cNvSpPr>
          <p:nvPr>
            <p:ph type="dt" sz="half" idx="10"/>
          </p:nvPr>
        </p:nvSpPr>
        <p:spPr/>
        <p:txBody>
          <a:bodyPr/>
          <a:lstStyle/>
          <a:p>
            <a:fld id="{8E3BA0A6-09DB-4595-B1CC-F4A2869B9FD9}" type="datetimeFigureOut">
              <a:rPr lang="es-GT" smtClean="0"/>
              <a:t>18/08/2023</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090F05A1-9DA3-4004-91D6-3B9555641502}" type="slidenum">
              <a:rPr lang="es-GT" smtClean="0"/>
              <a:t>‹Nº›</a:t>
            </a:fld>
            <a:endParaRPr lang="es-GT"/>
          </a:p>
        </p:txBody>
      </p:sp>
    </p:spTree>
    <p:extLst>
      <p:ext uri="{BB962C8B-B14F-4D97-AF65-F5344CB8AC3E}">
        <p14:creationId xmlns:p14="http://schemas.microsoft.com/office/powerpoint/2010/main" val="1411255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GT"/>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8E3BA0A6-09DB-4595-B1CC-F4A2869B9FD9}" type="datetimeFigureOut">
              <a:rPr lang="es-GT" smtClean="0"/>
              <a:t>18/08/2023</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090F05A1-9DA3-4004-91D6-3B9555641502}" type="slidenum">
              <a:rPr lang="es-GT" smtClean="0"/>
              <a:t>‹Nº›</a:t>
            </a:fld>
            <a:endParaRPr lang="es-GT"/>
          </a:p>
        </p:txBody>
      </p:sp>
    </p:spTree>
    <p:extLst>
      <p:ext uri="{BB962C8B-B14F-4D97-AF65-F5344CB8AC3E}">
        <p14:creationId xmlns:p14="http://schemas.microsoft.com/office/powerpoint/2010/main" val="1364903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GT"/>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5" name="Marcador de fecha 4"/>
          <p:cNvSpPr>
            <a:spLocks noGrp="1"/>
          </p:cNvSpPr>
          <p:nvPr>
            <p:ph type="dt" sz="half" idx="10"/>
          </p:nvPr>
        </p:nvSpPr>
        <p:spPr/>
        <p:txBody>
          <a:bodyPr/>
          <a:lstStyle/>
          <a:p>
            <a:fld id="{8E3BA0A6-09DB-4595-B1CC-F4A2869B9FD9}" type="datetimeFigureOut">
              <a:rPr lang="es-GT" smtClean="0"/>
              <a:t>18/08/2023</a:t>
            </a:fld>
            <a:endParaRPr lang="es-GT"/>
          </a:p>
        </p:txBody>
      </p:sp>
      <p:sp>
        <p:nvSpPr>
          <p:cNvPr id="6" name="Marcador de pie de página 5"/>
          <p:cNvSpPr>
            <a:spLocks noGrp="1"/>
          </p:cNvSpPr>
          <p:nvPr>
            <p:ph type="ftr" sz="quarter" idx="11"/>
          </p:nvPr>
        </p:nvSpPr>
        <p:spPr/>
        <p:txBody>
          <a:bodyPr/>
          <a:lstStyle/>
          <a:p>
            <a:endParaRPr lang="es-GT"/>
          </a:p>
        </p:txBody>
      </p:sp>
      <p:sp>
        <p:nvSpPr>
          <p:cNvPr id="7" name="Marcador de número de diapositiva 6"/>
          <p:cNvSpPr>
            <a:spLocks noGrp="1"/>
          </p:cNvSpPr>
          <p:nvPr>
            <p:ph type="sldNum" sz="quarter" idx="12"/>
          </p:nvPr>
        </p:nvSpPr>
        <p:spPr/>
        <p:txBody>
          <a:bodyPr/>
          <a:lstStyle/>
          <a:p>
            <a:fld id="{090F05A1-9DA3-4004-91D6-3B9555641502}" type="slidenum">
              <a:rPr lang="es-GT" smtClean="0"/>
              <a:t>‹Nº›</a:t>
            </a:fld>
            <a:endParaRPr lang="es-GT"/>
          </a:p>
        </p:txBody>
      </p:sp>
    </p:spTree>
    <p:extLst>
      <p:ext uri="{BB962C8B-B14F-4D97-AF65-F5344CB8AC3E}">
        <p14:creationId xmlns:p14="http://schemas.microsoft.com/office/powerpoint/2010/main" val="1964044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GT"/>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7" name="Marcador de fecha 6"/>
          <p:cNvSpPr>
            <a:spLocks noGrp="1"/>
          </p:cNvSpPr>
          <p:nvPr>
            <p:ph type="dt" sz="half" idx="10"/>
          </p:nvPr>
        </p:nvSpPr>
        <p:spPr/>
        <p:txBody>
          <a:bodyPr/>
          <a:lstStyle/>
          <a:p>
            <a:fld id="{8E3BA0A6-09DB-4595-B1CC-F4A2869B9FD9}" type="datetimeFigureOut">
              <a:rPr lang="es-GT" smtClean="0"/>
              <a:t>18/08/2023</a:t>
            </a:fld>
            <a:endParaRPr lang="es-GT"/>
          </a:p>
        </p:txBody>
      </p:sp>
      <p:sp>
        <p:nvSpPr>
          <p:cNvPr id="8" name="Marcador de pie de página 7"/>
          <p:cNvSpPr>
            <a:spLocks noGrp="1"/>
          </p:cNvSpPr>
          <p:nvPr>
            <p:ph type="ftr" sz="quarter" idx="11"/>
          </p:nvPr>
        </p:nvSpPr>
        <p:spPr/>
        <p:txBody>
          <a:bodyPr/>
          <a:lstStyle/>
          <a:p>
            <a:endParaRPr lang="es-GT"/>
          </a:p>
        </p:txBody>
      </p:sp>
      <p:sp>
        <p:nvSpPr>
          <p:cNvPr id="9" name="Marcador de número de diapositiva 8"/>
          <p:cNvSpPr>
            <a:spLocks noGrp="1"/>
          </p:cNvSpPr>
          <p:nvPr>
            <p:ph type="sldNum" sz="quarter" idx="12"/>
          </p:nvPr>
        </p:nvSpPr>
        <p:spPr/>
        <p:txBody>
          <a:bodyPr/>
          <a:lstStyle/>
          <a:p>
            <a:fld id="{090F05A1-9DA3-4004-91D6-3B9555641502}" type="slidenum">
              <a:rPr lang="es-GT" smtClean="0"/>
              <a:t>‹Nº›</a:t>
            </a:fld>
            <a:endParaRPr lang="es-GT"/>
          </a:p>
        </p:txBody>
      </p:sp>
    </p:spTree>
    <p:extLst>
      <p:ext uri="{BB962C8B-B14F-4D97-AF65-F5344CB8AC3E}">
        <p14:creationId xmlns:p14="http://schemas.microsoft.com/office/powerpoint/2010/main" val="4038304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GT"/>
          </a:p>
        </p:txBody>
      </p:sp>
      <p:sp>
        <p:nvSpPr>
          <p:cNvPr id="3" name="Marcador de fecha 2"/>
          <p:cNvSpPr>
            <a:spLocks noGrp="1"/>
          </p:cNvSpPr>
          <p:nvPr>
            <p:ph type="dt" sz="half" idx="10"/>
          </p:nvPr>
        </p:nvSpPr>
        <p:spPr/>
        <p:txBody>
          <a:bodyPr/>
          <a:lstStyle/>
          <a:p>
            <a:fld id="{8E3BA0A6-09DB-4595-B1CC-F4A2869B9FD9}" type="datetimeFigureOut">
              <a:rPr lang="es-GT" smtClean="0"/>
              <a:t>18/08/2023</a:t>
            </a:fld>
            <a:endParaRPr lang="es-GT"/>
          </a:p>
        </p:txBody>
      </p:sp>
      <p:sp>
        <p:nvSpPr>
          <p:cNvPr id="4" name="Marcador de pie de página 3"/>
          <p:cNvSpPr>
            <a:spLocks noGrp="1"/>
          </p:cNvSpPr>
          <p:nvPr>
            <p:ph type="ftr" sz="quarter" idx="11"/>
          </p:nvPr>
        </p:nvSpPr>
        <p:spPr/>
        <p:txBody>
          <a:bodyPr/>
          <a:lstStyle/>
          <a:p>
            <a:endParaRPr lang="es-GT"/>
          </a:p>
        </p:txBody>
      </p:sp>
      <p:sp>
        <p:nvSpPr>
          <p:cNvPr id="5" name="Marcador de número de diapositiva 4"/>
          <p:cNvSpPr>
            <a:spLocks noGrp="1"/>
          </p:cNvSpPr>
          <p:nvPr>
            <p:ph type="sldNum" sz="quarter" idx="12"/>
          </p:nvPr>
        </p:nvSpPr>
        <p:spPr/>
        <p:txBody>
          <a:bodyPr/>
          <a:lstStyle/>
          <a:p>
            <a:fld id="{090F05A1-9DA3-4004-91D6-3B9555641502}" type="slidenum">
              <a:rPr lang="es-GT" smtClean="0"/>
              <a:t>‹Nº›</a:t>
            </a:fld>
            <a:endParaRPr lang="es-GT"/>
          </a:p>
        </p:txBody>
      </p:sp>
    </p:spTree>
    <p:extLst>
      <p:ext uri="{BB962C8B-B14F-4D97-AF65-F5344CB8AC3E}">
        <p14:creationId xmlns:p14="http://schemas.microsoft.com/office/powerpoint/2010/main" val="392046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8E3BA0A6-09DB-4595-B1CC-F4A2869B9FD9}" type="datetimeFigureOut">
              <a:rPr lang="es-GT" smtClean="0"/>
              <a:t>18/08/2023</a:t>
            </a:fld>
            <a:endParaRPr lang="es-GT"/>
          </a:p>
        </p:txBody>
      </p:sp>
      <p:sp>
        <p:nvSpPr>
          <p:cNvPr id="3" name="Marcador de pie de página 2"/>
          <p:cNvSpPr>
            <a:spLocks noGrp="1"/>
          </p:cNvSpPr>
          <p:nvPr>
            <p:ph type="ftr" sz="quarter" idx="11"/>
          </p:nvPr>
        </p:nvSpPr>
        <p:spPr/>
        <p:txBody>
          <a:bodyPr/>
          <a:lstStyle/>
          <a:p>
            <a:endParaRPr lang="es-GT"/>
          </a:p>
        </p:txBody>
      </p:sp>
      <p:sp>
        <p:nvSpPr>
          <p:cNvPr id="4" name="Marcador de número de diapositiva 3"/>
          <p:cNvSpPr>
            <a:spLocks noGrp="1"/>
          </p:cNvSpPr>
          <p:nvPr>
            <p:ph type="sldNum" sz="quarter" idx="12"/>
          </p:nvPr>
        </p:nvSpPr>
        <p:spPr/>
        <p:txBody>
          <a:bodyPr/>
          <a:lstStyle/>
          <a:p>
            <a:fld id="{090F05A1-9DA3-4004-91D6-3B9555641502}" type="slidenum">
              <a:rPr lang="es-GT" smtClean="0"/>
              <a:t>‹Nº›</a:t>
            </a:fld>
            <a:endParaRPr lang="es-GT"/>
          </a:p>
        </p:txBody>
      </p:sp>
    </p:spTree>
    <p:extLst>
      <p:ext uri="{BB962C8B-B14F-4D97-AF65-F5344CB8AC3E}">
        <p14:creationId xmlns:p14="http://schemas.microsoft.com/office/powerpoint/2010/main" val="1558895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GT"/>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8E3BA0A6-09DB-4595-B1CC-F4A2869B9FD9}" type="datetimeFigureOut">
              <a:rPr lang="es-GT" smtClean="0"/>
              <a:t>18/08/2023</a:t>
            </a:fld>
            <a:endParaRPr lang="es-GT"/>
          </a:p>
        </p:txBody>
      </p:sp>
      <p:sp>
        <p:nvSpPr>
          <p:cNvPr id="6" name="Marcador de pie de página 5"/>
          <p:cNvSpPr>
            <a:spLocks noGrp="1"/>
          </p:cNvSpPr>
          <p:nvPr>
            <p:ph type="ftr" sz="quarter" idx="11"/>
          </p:nvPr>
        </p:nvSpPr>
        <p:spPr/>
        <p:txBody>
          <a:bodyPr/>
          <a:lstStyle/>
          <a:p>
            <a:endParaRPr lang="es-GT"/>
          </a:p>
        </p:txBody>
      </p:sp>
      <p:sp>
        <p:nvSpPr>
          <p:cNvPr id="7" name="Marcador de número de diapositiva 6"/>
          <p:cNvSpPr>
            <a:spLocks noGrp="1"/>
          </p:cNvSpPr>
          <p:nvPr>
            <p:ph type="sldNum" sz="quarter" idx="12"/>
          </p:nvPr>
        </p:nvSpPr>
        <p:spPr/>
        <p:txBody>
          <a:bodyPr/>
          <a:lstStyle/>
          <a:p>
            <a:fld id="{090F05A1-9DA3-4004-91D6-3B9555641502}" type="slidenum">
              <a:rPr lang="es-GT" smtClean="0"/>
              <a:t>‹Nº›</a:t>
            </a:fld>
            <a:endParaRPr lang="es-GT"/>
          </a:p>
        </p:txBody>
      </p:sp>
    </p:spTree>
    <p:extLst>
      <p:ext uri="{BB962C8B-B14F-4D97-AF65-F5344CB8AC3E}">
        <p14:creationId xmlns:p14="http://schemas.microsoft.com/office/powerpoint/2010/main" val="617897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GT"/>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GT"/>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8E3BA0A6-09DB-4595-B1CC-F4A2869B9FD9}" type="datetimeFigureOut">
              <a:rPr lang="es-GT" smtClean="0"/>
              <a:t>18/08/2023</a:t>
            </a:fld>
            <a:endParaRPr lang="es-GT"/>
          </a:p>
        </p:txBody>
      </p:sp>
      <p:sp>
        <p:nvSpPr>
          <p:cNvPr id="6" name="Marcador de pie de página 5"/>
          <p:cNvSpPr>
            <a:spLocks noGrp="1"/>
          </p:cNvSpPr>
          <p:nvPr>
            <p:ph type="ftr" sz="quarter" idx="11"/>
          </p:nvPr>
        </p:nvSpPr>
        <p:spPr/>
        <p:txBody>
          <a:bodyPr/>
          <a:lstStyle/>
          <a:p>
            <a:endParaRPr lang="es-GT"/>
          </a:p>
        </p:txBody>
      </p:sp>
      <p:sp>
        <p:nvSpPr>
          <p:cNvPr id="7" name="Marcador de número de diapositiva 6"/>
          <p:cNvSpPr>
            <a:spLocks noGrp="1"/>
          </p:cNvSpPr>
          <p:nvPr>
            <p:ph type="sldNum" sz="quarter" idx="12"/>
          </p:nvPr>
        </p:nvSpPr>
        <p:spPr/>
        <p:txBody>
          <a:bodyPr/>
          <a:lstStyle/>
          <a:p>
            <a:fld id="{090F05A1-9DA3-4004-91D6-3B9555641502}" type="slidenum">
              <a:rPr lang="es-GT" smtClean="0"/>
              <a:t>‹Nº›</a:t>
            </a:fld>
            <a:endParaRPr lang="es-GT"/>
          </a:p>
        </p:txBody>
      </p:sp>
    </p:spTree>
    <p:extLst>
      <p:ext uri="{BB962C8B-B14F-4D97-AF65-F5344CB8AC3E}">
        <p14:creationId xmlns:p14="http://schemas.microsoft.com/office/powerpoint/2010/main" val="3977794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GT"/>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3BA0A6-09DB-4595-B1CC-F4A2869B9FD9}" type="datetimeFigureOut">
              <a:rPr lang="es-GT" smtClean="0"/>
              <a:t>18/08/2023</a:t>
            </a:fld>
            <a:endParaRPr lang="es-GT"/>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0F05A1-9DA3-4004-91D6-3B9555641502}" type="slidenum">
              <a:rPr lang="es-GT" smtClean="0"/>
              <a:t>‹Nº›</a:t>
            </a:fld>
            <a:endParaRPr lang="es-GT"/>
          </a:p>
        </p:txBody>
      </p:sp>
    </p:spTree>
    <p:extLst>
      <p:ext uri="{BB962C8B-B14F-4D97-AF65-F5344CB8AC3E}">
        <p14:creationId xmlns:p14="http://schemas.microsoft.com/office/powerpoint/2010/main" val="37355851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png"/><Relationship Id="rId7" Type="http://schemas.openxmlformats.org/officeDocument/2006/relationships/diagramQuickStyle" Target="../diagrams/quickStyle2.xml"/><Relationship Id="rId12"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Layout" Target="../diagrams/layout2.xml"/><Relationship Id="rId11" Type="http://schemas.openxmlformats.org/officeDocument/2006/relationships/image" Target="../media/image17.png"/><Relationship Id="rId5" Type="http://schemas.openxmlformats.org/officeDocument/2006/relationships/diagramData" Target="../diagrams/data2.xml"/><Relationship Id="rId10" Type="http://schemas.openxmlformats.org/officeDocument/2006/relationships/image" Target="../media/image18.png"/><Relationship Id="rId4" Type="http://schemas.openxmlformats.org/officeDocument/2006/relationships/image" Target="../media/image4.png"/><Relationship Id="rId9" Type="http://schemas.microsoft.com/office/2007/relationships/diagramDrawing" Target="../diagrams/drawing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1.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3.xml"/><Relationship Id="rId13" Type="http://schemas.openxmlformats.org/officeDocument/2006/relationships/diagramColors" Target="../diagrams/colors4.xml"/><Relationship Id="rId3" Type="http://schemas.openxmlformats.org/officeDocument/2006/relationships/image" Target="../media/image3.png"/><Relationship Id="rId7" Type="http://schemas.openxmlformats.org/officeDocument/2006/relationships/diagramQuickStyle" Target="../diagrams/quickStyle3.xml"/><Relationship Id="rId12" Type="http://schemas.openxmlformats.org/officeDocument/2006/relationships/diagramQuickStyle" Target="../diagrams/quickStyle4.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Layout" Target="../diagrams/layout3.xml"/><Relationship Id="rId11" Type="http://schemas.openxmlformats.org/officeDocument/2006/relationships/diagramLayout" Target="../diagrams/layout4.xml"/><Relationship Id="rId5" Type="http://schemas.openxmlformats.org/officeDocument/2006/relationships/diagramData" Target="../diagrams/data3.xml"/><Relationship Id="rId10" Type="http://schemas.openxmlformats.org/officeDocument/2006/relationships/diagramData" Target="../diagrams/data4.xml"/><Relationship Id="rId4" Type="http://schemas.openxmlformats.org/officeDocument/2006/relationships/image" Target="../media/image4.png"/><Relationship Id="rId9" Type="http://schemas.microsoft.com/office/2007/relationships/diagramDrawing" Target="../diagrams/drawing3.xml"/><Relationship Id="rId14" Type="http://schemas.microsoft.com/office/2007/relationships/diagramDrawing" Target="../diagrams/drawing4.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diagramQuickStyle" Target="../diagrams/quickStyle1.xml"/><Relationship Id="rId12"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Layout" Target="../diagrams/layout1.xml"/><Relationship Id="rId11" Type="http://schemas.openxmlformats.org/officeDocument/2006/relationships/image" Target="../media/image8.png"/><Relationship Id="rId5" Type="http://schemas.openxmlformats.org/officeDocument/2006/relationships/diagramData" Target="../diagrams/data1.xml"/><Relationship Id="rId10" Type="http://schemas.openxmlformats.org/officeDocument/2006/relationships/image" Target="../media/image7.jpeg"/><Relationship Id="rId4" Type="http://schemas.openxmlformats.org/officeDocument/2006/relationships/image" Target="../media/image4.png"/><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9.png"/><Relationship Id="rId7" Type="http://schemas.openxmlformats.org/officeDocument/2006/relationships/image" Target="../media/image3.png"/><Relationship Id="rId2" Type="http://schemas.openxmlformats.org/officeDocument/2006/relationships/image" Target="../media/image38.png"/><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41.png"/><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5.xml"/><Relationship Id="rId7" Type="http://schemas.openxmlformats.org/officeDocument/2006/relationships/image" Target="../media/image2.png"/><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43.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4.png"/><Relationship Id="rId2" Type="http://schemas.openxmlformats.org/officeDocument/2006/relationships/image" Target="../media/image48.png"/><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50.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png"/><Relationship Id="rId3" Type="http://schemas.openxmlformats.org/officeDocument/2006/relationships/hyperlink" Target="https://www.sib.gob.gt/web/sib/atencion-al-usuario/orientacion-para-quejas" TargetMode="External"/><Relationship Id="rId7" Type="http://schemas.openxmlformats.org/officeDocument/2006/relationships/image" Target="../media/image4.png"/><Relationship Id="rId12" Type="http://schemas.openxmlformats.org/officeDocument/2006/relationships/image" Target="../media/image56.png"/><Relationship Id="rId2" Type="http://schemas.openxmlformats.org/officeDocument/2006/relationships/hyperlink" Target="https://www.sib.gob.gt/web/sib/educacion-financiera/Tarjeta-de-Credito" TargetMode="Externa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55.png"/><Relationship Id="rId5" Type="http://schemas.openxmlformats.org/officeDocument/2006/relationships/image" Target="../media/image2.png"/><Relationship Id="rId10" Type="http://schemas.openxmlformats.org/officeDocument/2006/relationships/image" Target="../media/image54.png"/><Relationship Id="rId4" Type="http://schemas.openxmlformats.org/officeDocument/2006/relationships/image" Target="../media/image51.png"/><Relationship Id="rId9" Type="http://schemas.openxmlformats.org/officeDocument/2006/relationships/image" Target="../media/image53.png"/></Relationships>
</file>

<file path=ppt/slides/_rels/slide33.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BD1B3490-493F-1DBC-7796-4BF110CA2619}"/>
              </a:ext>
            </a:extLst>
          </p:cNvPr>
          <p:cNvGrpSpPr/>
          <p:nvPr/>
        </p:nvGrpSpPr>
        <p:grpSpPr>
          <a:xfrm>
            <a:off x="4793171" y="-30298"/>
            <a:ext cx="7284529" cy="710639"/>
            <a:chOff x="2154746" y="7802"/>
            <a:chExt cx="7882508" cy="1057233"/>
          </a:xfrm>
        </p:grpSpPr>
        <p:pic>
          <p:nvPicPr>
            <p:cNvPr id="11" name="Imagen 16" descr="image001">
              <a:extLst>
                <a:ext uri="{FF2B5EF4-FFF2-40B4-BE49-F238E27FC236}">
                  <a16:creationId xmlns:a16="http://schemas.microsoft.com/office/drawing/2014/main" id="{DCB81C73-408E-7BCB-0605-4717677BF2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n 11">
              <a:extLst>
                <a:ext uri="{FF2B5EF4-FFF2-40B4-BE49-F238E27FC236}">
                  <a16:creationId xmlns:a16="http://schemas.microsoft.com/office/drawing/2014/main" id="{D17EA94F-3322-93C4-C9DB-96DA17AD0B57}"/>
                </a:ext>
              </a:extLst>
            </p:cNvPr>
            <p:cNvPicPr>
              <a:picLocks noChangeAspect="1"/>
            </p:cNvPicPr>
            <p:nvPr/>
          </p:nvPicPr>
          <p:blipFill>
            <a:blip r:embed="rId3"/>
            <a:stretch>
              <a:fillRect/>
            </a:stretch>
          </p:blipFill>
          <p:spPr>
            <a:xfrm>
              <a:off x="3746861" y="112185"/>
              <a:ext cx="3532211" cy="741577"/>
            </a:xfrm>
            <a:prstGeom prst="rect">
              <a:avLst/>
            </a:prstGeom>
          </p:spPr>
        </p:pic>
        <p:pic>
          <p:nvPicPr>
            <p:cNvPr id="13" name="Imagen 12" descr="Texto, Logotipo&#10;&#10;Descripción generada automáticamente">
              <a:extLst>
                <a:ext uri="{FF2B5EF4-FFF2-40B4-BE49-F238E27FC236}">
                  <a16:creationId xmlns:a16="http://schemas.microsoft.com/office/drawing/2014/main" id="{20F547EE-3382-822D-BB28-DFB373E948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grpSp>
        <p:nvGrpSpPr>
          <p:cNvPr id="24" name="Grupo 23">
            <a:extLst>
              <a:ext uri="{FF2B5EF4-FFF2-40B4-BE49-F238E27FC236}">
                <a16:creationId xmlns:a16="http://schemas.microsoft.com/office/drawing/2014/main" id="{2EC137B8-C4F0-5AC2-E010-D5900D5E3EB0}"/>
              </a:ext>
            </a:extLst>
          </p:cNvPr>
          <p:cNvGrpSpPr/>
          <p:nvPr/>
        </p:nvGrpSpPr>
        <p:grpSpPr>
          <a:xfrm>
            <a:off x="161926" y="737230"/>
            <a:ext cx="11839574" cy="5815970"/>
            <a:chOff x="1178560" y="737230"/>
            <a:chExt cx="10108565" cy="5577845"/>
          </a:xfrm>
        </p:grpSpPr>
        <p:grpSp>
          <p:nvGrpSpPr>
            <p:cNvPr id="9" name="Grupo 8">
              <a:extLst>
                <a:ext uri="{FF2B5EF4-FFF2-40B4-BE49-F238E27FC236}">
                  <a16:creationId xmlns:a16="http://schemas.microsoft.com/office/drawing/2014/main" id="{0C57584D-19C0-A704-589B-616777DE7076}"/>
                </a:ext>
              </a:extLst>
            </p:cNvPr>
            <p:cNvGrpSpPr/>
            <p:nvPr/>
          </p:nvGrpSpPr>
          <p:grpSpPr>
            <a:xfrm>
              <a:off x="1178560" y="737230"/>
              <a:ext cx="10108565" cy="5577845"/>
              <a:chOff x="416560" y="184780"/>
              <a:chExt cx="11358879" cy="6329205"/>
            </a:xfrm>
          </p:grpSpPr>
          <p:sp>
            <p:nvSpPr>
              <p:cNvPr id="5" name="Rectángulo 4">
                <a:extLst>
                  <a:ext uri="{FF2B5EF4-FFF2-40B4-BE49-F238E27FC236}">
                    <a16:creationId xmlns:a16="http://schemas.microsoft.com/office/drawing/2014/main" id="{B18636AC-D219-A899-8791-F09C7DE8E0A8}"/>
                  </a:ext>
                </a:extLst>
              </p:cNvPr>
              <p:cNvSpPr/>
              <p:nvPr/>
            </p:nvSpPr>
            <p:spPr>
              <a:xfrm>
                <a:off x="416560" y="184780"/>
                <a:ext cx="11358879" cy="6329205"/>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s-ES" sz="3600" b="1" dirty="0"/>
                  <a:t>FORMAS DE FINANCIAMIENTO</a:t>
                </a:r>
              </a:p>
            </p:txBody>
          </p:sp>
          <p:sp>
            <p:nvSpPr>
              <p:cNvPr id="8" name="Rectángulo 7">
                <a:extLst>
                  <a:ext uri="{FF2B5EF4-FFF2-40B4-BE49-F238E27FC236}">
                    <a16:creationId xmlns:a16="http://schemas.microsoft.com/office/drawing/2014/main" id="{738571A8-E313-F06A-DEC0-1B27BEDF4665}"/>
                  </a:ext>
                </a:extLst>
              </p:cNvPr>
              <p:cNvSpPr/>
              <p:nvPr/>
            </p:nvSpPr>
            <p:spPr>
              <a:xfrm>
                <a:off x="675487" y="2392755"/>
                <a:ext cx="10841023" cy="19132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grpSp>
        <p:pic>
          <p:nvPicPr>
            <p:cNvPr id="23" name="Imagen 22">
              <a:extLst>
                <a:ext uri="{FF2B5EF4-FFF2-40B4-BE49-F238E27FC236}">
                  <a16:creationId xmlns:a16="http://schemas.microsoft.com/office/drawing/2014/main" id="{3B1F172A-F0E7-1402-91D9-E943535E414D}"/>
                </a:ext>
              </a:extLst>
            </p:cNvPr>
            <p:cNvPicPr>
              <a:picLocks noChangeAspect="1"/>
            </p:cNvPicPr>
            <p:nvPr/>
          </p:nvPicPr>
          <p:blipFill>
            <a:blip r:embed="rId5"/>
            <a:stretch>
              <a:fillRect/>
            </a:stretch>
          </p:blipFill>
          <p:spPr>
            <a:xfrm>
              <a:off x="4160228" y="4688962"/>
              <a:ext cx="4208555" cy="1374045"/>
            </a:xfrm>
            <a:prstGeom prst="rect">
              <a:avLst/>
            </a:prstGeom>
          </p:spPr>
        </p:pic>
      </p:grpSp>
    </p:spTree>
    <p:extLst>
      <p:ext uri="{BB962C8B-B14F-4D97-AF65-F5344CB8AC3E}">
        <p14:creationId xmlns:p14="http://schemas.microsoft.com/office/powerpoint/2010/main" val="3088199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B8918114-8449-406C-76C8-43C08EEF61D6}"/>
              </a:ext>
            </a:extLst>
          </p:cNvPr>
          <p:cNvGrpSpPr/>
          <p:nvPr/>
        </p:nvGrpSpPr>
        <p:grpSpPr>
          <a:xfrm>
            <a:off x="3117059" y="-46408"/>
            <a:ext cx="7284529" cy="710639"/>
            <a:chOff x="2154746" y="7802"/>
            <a:chExt cx="7882508" cy="1057233"/>
          </a:xfrm>
        </p:grpSpPr>
        <p:pic>
          <p:nvPicPr>
            <p:cNvPr id="5" name="Imagen 16" descr="image001">
              <a:extLst>
                <a:ext uri="{FF2B5EF4-FFF2-40B4-BE49-F238E27FC236}">
                  <a16:creationId xmlns:a16="http://schemas.microsoft.com/office/drawing/2014/main" id="{5C5ED7B6-12AB-5671-BE9F-FCD5D52596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a:extLst>
                <a:ext uri="{FF2B5EF4-FFF2-40B4-BE49-F238E27FC236}">
                  <a16:creationId xmlns:a16="http://schemas.microsoft.com/office/drawing/2014/main" id="{BB0E91E0-8B25-2EBF-3C76-6181BD98D2F1}"/>
                </a:ext>
              </a:extLst>
            </p:cNvPr>
            <p:cNvPicPr>
              <a:picLocks noChangeAspect="1"/>
            </p:cNvPicPr>
            <p:nvPr/>
          </p:nvPicPr>
          <p:blipFill>
            <a:blip r:embed="rId3"/>
            <a:stretch>
              <a:fillRect/>
            </a:stretch>
          </p:blipFill>
          <p:spPr>
            <a:xfrm>
              <a:off x="3746861" y="112185"/>
              <a:ext cx="3532211" cy="741577"/>
            </a:xfrm>
            <a:prstGeom prst="rect">
              <a:avLst/>
            </a:prstGeom>
          </p:spPr>
        </p:pic>
        <p:pic>
          <p:nvPicPr>
            <p:cNvPr id="7" name="Imagen 6" descr="Texto, Logotipo&#10;&#10;Descripción generada automáticamente">
              <a:extLst>
                <a:ext uri="{FF2B5EF4-FFF2-40B4-BE49-F238E27FC236}">
                  <a16:creationId xmlns:a16="http://schemas.microsoft.com/office/drawing/2014/main" id="{C344CA13-58E5-C0AE-C15C-712C71CDD5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sp>
        <p:nvSpPr>
          <p:cNvPr id="8" name="CuadroTexto 7">
            <a:extLst>
              <a:ext uri="{FF2B5EF4-FFF2-40B4-BE49-F238E27FC236}">
                <a16:creationId xmlns:a16="http://schemas.microsoft.com/office/drawing/2014/main" id="{C3922F9A-83EC-CDF9-A19C-72EC4758DE2E}"/>
              </a:ext>
            </a:extLst>
          </p:cNvPr>
          <p:cNvSpPr txBox="1"/>
          <p:nvPr/>
        </p:nvSpPr>
        <p:spPr>
          <a:xfrm>
            <a:off x="995218" y="1585034"/>
            <a:ext cx="10011063" cy="646331"/>
          </a:xfrm>
          <a:prstGeom prst="rect">
            <a:avLst/>
          </a:prstGeom>
          <a:noFill/>
        </p:spPr>
        <p:txBody>
          <a:bodyPr wrap="square">
            <a:spAutoFit/>
          </a:bodyPr>
          <a:lstStyle/>
          <a:p>
            <a:pPr algn="ctr"/>
            <a:r>
              <a:rPr lang="es-GT" sz="3600" b="1" dirty="0">
                <a:solidFill>
                  <a:schemeClr val="accent5">
                    <a:lumMod val="50000"/>
                  </a:schemeClr>
                </a:solidFill>
                <a:latin typeface="Segoe UI" panose="020B0502040204020203" pitchFamily="34" charset="0"/>
              </a:rPr>
              <a:t>Tipos de Financiamiento</a:t>
            </a:r>
          </a:p>
        </p:txBody>
      </p:sp>
      <p:pic>
        <p:nvPicPr>
          <p:cNvPr id="9" name="Imagen 8">
            <a:extLst>
              <a:ext uri="{FF2B5EF4-FFF2-40B4-BE49-F238E27FC236}">
                <a16:creationId xmlns:a16="http://schemas.microsoft.com/office/drawing/2014/main" id="{BB5DD50C-3430-A4E3-4BFB-C5B367D71BB8}"/>
              </a:ext>
            </a:extLst>
          </p:cNvPr>
          <p:cNvPicPr>
            <a:picLocks noChangeAspect="1"/>
          </p:cNvPicPr>
          <p:nvPr/>
        </p:nvPicPr>
        <p:blipFill rotWithShape="1">
          <a:blip r:embed="rId5"/>
          <a:srcRect l="4303" t="3165" b="4367"/>
          <a:stretch/>
        </p:blipFill>
        <p:spPr>
          <a:xfrm>
            <a:off x="4161552" y="2150834"/>
            <a:ext cx="4117935" cy="3997937"/>
          </a:xfrm>
          <a:prstGeom prst="rect">
            <a:avLst/>
          </a:prstGeom>
        </p:spPr>
      </p:pic>
    </p:spTree>
    <p:extLst>
      <p:ext uri="{BB962C8B-B14F-4D97-AF65-F5344CB8AC3E}">
        <p14:creationId xmlns:p14="http://schemas.microsoft.com/office/powerpoint/2010/main" val="3777973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4513A16A-1978-D673-18D1-18ED295BAD0E}"/>
              </a:ext>
            </a:extLst>
          </p:cNvPr>
          <p:cNvGrpSpPr/>
          <p:nvPr/>
        </p:nvGrpSpPr>
        <p:grpSpPr>
          <a:xfrm>
            <a:off x="3117059" y="-46408"/>
            <a:ext cx="7284529" cy="710639"/>
            <a:chOff x="2154746" y="7802"/>
            <a:chExt cx="7882508" cy="1057233"/>
          </a:xfrm>
        </p:grpSpPr>
        <p:pic>
          <p:nvPicPr>
            <p:cNvPr id="5" name="Imagen 16" descr="image001">
              <a:extLst>
                <a:ext uri="{FF2B5EF4-FFF2-40B4-BE49-F238E27FC236}">
                  <a16:creationId xmlns:a16="http://schemas.microsoft.com/office/drawing/2014/main" id="{2A980916-E1F3-A40C-309E-8BB90C3609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a:extLst>
                <a:ext uri="{FF2B5EF4-FFF2-40B4-BE49-F238E27FC236}">
                  <a16:creationId xmlns:a16="http://schemas.microsoft.com/office/drawing/2014/main" id="{7435941A-2222-BC50-111B-DD8F5256AF2A}"/>
                </a:ext>
              </a:extLst>
            </p:cNvPr>
            <p:cNvPicPr>
              <a:picLocks noChangeAspect="1"/>
            </p:cNvPicPr>
            <p:nvPr/>
          </p:nvPicPr>
          <p:blipFill>
            <a:blip r:embed="rId3"/>
            <a:stretch>
              <a:fillRect/>
            </a:stretch>
          </p:blipFill>
          <p:spPr>
            <a:xfrm>
              <a:off x="3746861" y="112185"/>
              <a:ext cx="3532211" cy="741577"/>
            </a:xfrm>
            <a:prstGeom prst="rect">
              <a:avLst/>
            </a:prstGeom>
          </p:spPr>
        </p:pic>
        <p:pic>
          <p:nvPicPr>
            <p:cNvPr id="7" name="Imagen 6" descr="Texto, Logotipo&#10;&#10;Descripción generada automáticamente">
              <a:extLst>
                <a:ext uri="{FF2B5EF4-FFF2-40B4-BE49-F238E27FC236}">
                  <a16:creationId xmlns:a16="http://schemas.microsoft.com/office/drawing/2014/main" id="{8AC31BAB-19E2-EBBD-EA38-7A0AE3D9B4F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sp>
        <p:nvSpPr>
          <p:cNvPr id="8" name="Rectángulo 7">
            <a:extLst>
              <a:ext uri="{FF2B5EF4-FFF2-40B4-BE49-F238E27FC236}">
                <a16:creationId xmlns:a16="http://schemas.microsoft.com/office/drawing/2014/main" id="{2142E977-7F78-BABC-DB30-797C0300D57A}"/>
              </a:ext>
            </a:extLst>
          </p:cNvPr>
          <p:cNvSpPr/>
          <p:nvPr/>
        </p:nvSpPr>
        <p:spPr>
          <a:xfrm>
            <a:off x="60558" y="2648022"/>
            <a:ext cx="3609975" cy="1200329"/>
          </a:xfrm>
          <a:prstGeom prst="rect">
            <a:avLst/>
          </a:prstGeom>
        </p:spPr>
        <p:txBody>
          <a:bodyPr wrap="square">
            <a:spAutoFit/>
          </a:bodyPr>
          <a:lstStyle/>
          <a:p>
            <a:r>
              <a:rPr lang="es-ES" sz="3600" b="1" u="sng" dirty="0">
                <a:solidFill>
                  <a:schemeClr val="accent5">
                    <a:lumMod val="50000"/>
                  </a:schemeClr>
                </a:solidFill>
                <a:latin typeface="Segoe UI" panose="020B0502040204020203" pitchFamily="34" charset="0"/>
              </a:rPr>
              <a:t>Tipos de financiamiento:</a:t>
            </a:r>
          </a:p>
        </p:txBody>
      </p:sp>
      <p:sp>
        <p:nvSpPr>
          <p:cNvPr id="2" name="Rectángulo 1">
            <a:extLst>
              <a:ext uri="{FF2B5EF4-FFF2-40B4-BE49-F238E27FC236}">
                <a16:creationId xmlns:a16="http://schemas.microsoft.com/office/drawing/2014/main" id="{DC552981-4834-05D1-E705-4662C09DC848}"/>
              </a:ext>
            </a:extLst>
          </p:cNvPr>
          <p:cNvSpPr/>
          <p:nvPr/>
        </p:nvSpPr>
        <p:spPr>
          <a:xfrm>
            <a:off x="8874165" y="6275814"/>
            <a:ext cx="3262668" cy="292388"/>
          </a:xfrm>
          <a:prstGeom prst="rect">
            <a:avLst/>
          </a:prstGeom>
          <a:noFill/>
          <a:ln>
            <a:noFill/>
          </a:ln>
        </p:spPr>
        <p:txBody>
          <a:bodyPr wrap="square">
            <a:spAutoFit/>
          </a:bodyPr>
          <a:lstStyle/>
          <a:p>
            <a:pPr algn="just"/>
            <a:r>
              <a:rPr lang="es-GT" sz="1300" b="1" dirty="0">
                <a:solidFill>
                  <a:schemeClr val="accent5">
                    <a:lumMod val="50000"/>
                  </a:schemeClr>
                </a:solidFill>
                <a:latin typeface="Segoe UI" panose="020B0502040204020203" pitchFamily="34" charset="0"/>
              </a:rPr>
              <a:t>Fuente: </a:t>
            </a:r>
            <a:r>
              <a:rPr lang="es-GT" sz="1300" dirty="0">
                <a:solidFill>
                  <a:schemeClr val="accent5">
                    <a:lumMod val="50000"/>
                  </a:schemeClr>
                </a:solidFill>
                <a:latin typeface="Segoe UI" panose="020B0502040204020203" pitchFamily="34" charset="0"/>
              </a:rPr>
              <a:t>ABC De Educación Financiera</a:t>
            </a:r>
          </a:p>
        </p:txBody>
      </p:sp>
      <p:graphicFrame>
        <p:nvGraphicFramePr>
          <p:cNvPr id="3" name="Diagrama 2">
            <a:extLst>
              <a:ext uri="{FF2B5EF4-FFF2-40B4-BE49-F238E27FC236}">
                <a16:creationId xmlns:a16="http://schemas.microsoft.com/office/drawing/2014/main" id="{0DB9BFD1-D1D0-025A-BCD1-F87646CB6616}"/>
              </a:ext>
            </a:extLst>
          </p:cNvPr>
          <p:cNvGraphicFramePr/>
          <p:nvPr>
            <p:extLst>
              <p:ext uri="{D42A27DB-BD31-4B8C-83A1-F6EECF244321}">
                <p14:modId xmlns:p14="http://schemas.microsoft.com/office/powerpoint/2010/main" val="3223680107"/>
              </p:ext>
            </p:extLst>
          </p:nvPr>
        </p:nvGraphicFramePr>
        <p:xfrm>
          <a:off x="3504551" y="912452"/>
          <a:ext cx="7670379" cy="522135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9" name="Imagen 8">
            <a:extLst>
              <a:ext uri="{FF2B5EF4-FFF2-40B4-BE49-F238E27FC236}">
                <a16:creationId xmlns:a16="http://schemas.microsoft.com/office/drawing/2014/main" id="{F722F4C6-DB93-0BB9-3CD9-B7E31B76DFEE}"/>
              </a:ext>
            </a:extLst>
          </p:cNvPr>
          <p:cNvPicPr>
            <a:picLocks noChangeAspect="1"/>
          </p:cNvPicPr>
          <p:nvPr/>
        </p:nvPicPr>
        <p:blipFill>
          <a:blip r:embed="rId10">
            <a:duotone>
              <a:schemeClr val="accent2">
                <a:shade val="45000"/>
                <a:satMod val="135000"/>
              </a:schemeClr>
              <a:prstClr val="white"/>
            </a:duotone>
          </a:blip>
          <a:stretch>
            <a:fillRect/>
          </a:stretch>
        </p:blipFill>
        <p:spPr>
          <a:xfrm>
            <a:off x="3741812" y="1175484"/>
            <a:ext cx="2249029" cy="1866099"/>
          </a:xfrm>
          <a:prstGeom prst="rect">
            <a:avLst/>
          </a:prstGeom>
        </p:spPr>
      </p:pic>
      <p:pic>
        <p:nvPicPr>
          <p:cNvPr id="11" name="Imagen 10">
            <a:extLst>
              <a:ext uri="{FF2B5EF4-FFF2-40B4-BE49-F238E27FC236}">
                <a16:creationId xmlns:a16="http://schemas.microsoft.com/office/drawing/2014/main" id="{6D3E820B-7B94-1F1D-02BC-271FEDD50253}"/>
              </a:ext>
            </a:extLst>
          </p:cNvPr>
          <p:cNvPicPr>
            <a:picLocks noChangeAspect="1"/>
          </p:cNvPicPr>
          <p:nvPr/>
        </p:nvPicPr>
        <p:blipFill rotWithShape="1">
          <a:blip r:embed="rId11"/>
          <a:srcRect l="4303" t="3165" b="4367"/>
          <a:stretch/>
        </p:blipFill>
        <p:spPr>
          <a:xfrm>
            <a:off x="8874165" y="904772"/>
            <a:ext cx="2538026" cy="2464067"/>
          </a:xfrm>
          <a:prstGeom prst="rect">
            <a:avLst/>
          </a:prstGeom>
        </p:spPr>
      </p:pic>
      <p:pic>
        <p:nvPicPr>
          <p:cNvPr id="12" name="Imagen 11">
            <a:extLst>
              <a:ext uri="{FF2B5EF4-FFF2-40B4-BE49-F238E27FC236}">
                <a16:creationId xmlns:a16="http://schemas.microsoft.com/office/drawing/2014/main" id="{8179F599-1DB7-C63A-FC08-4B33BEBED574}"/>
              </a:ext>
            </a:extLst>
          </p:cNvPr>
          <p:cNvPicPr>
            <a:picLocks noChangeAspect="1"/>
          </p:cNvPicPr>
          <p:nvPr/>
        </p:nvPicPr>
        <p:blipFill rotWithShape="1">
          <a:blip r:embed="rId12"/>
          <a:srcRect l="22161" r="22136"/>
          <a:stretch/>
        </p:blipFill>
        <p:spPr>
          <a:xfrm>
            <a:off x="6439301" y="1175484"/>
            <a:ext cx="2434864" cy="1866099"/>
          </a:xfrm>
          <a:prstGeom prst="rect">
            <a:avLst/>
          </a:prstGeom>
        </p:spPr>
      </p:pic>
    </p:spTree>
    <p:extLst>
      <p:ext uri="{BB962C8B-B14F-4D97-AF65-F5344CB8AC3E}">
        <p14:creationId xmlns:p14="http://schemas.microsoft.com/office/powerpoint/2010/main" val="3828610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A1FE3A83-955C-7F41-961E-7E4E55365215}"/>
              </a:ext>
            </a:extLst>
          </p:cNvPr>
          <p:cNvGrpSpPr/>
          <p:nvPr/>
        </p:nvGrpSpPr>
        <p:grpSpPr>
          <a:xfrm>
            <a:off x="3117059" y="-46408"/>
            <a:ext cx="7284529" cy="710639"/>
            <a:chOff x="2154746" y="7802"/>
            <a:chExt cx="7882508" cy="1057233"/>
          </a:xfrm>
        </p:grpSpPr>
        <p:pic>
          <p:nvPicPr>
            <p:cNvPr id="5" name="Imagen 16" descr="image001">
              <a:extLst>
                <a:ext uri="{FF2B5EF4-FFF2-40B4-BE49-F238E27FC236}">
                  <a16:creationId xmlns:a16="http://schemas.microsoft.com/office/drawing/2014/main" id="{8F8F58C2-48F0-CEF8-67A0-301633B038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a:extLst>
                <a:ext uri="{FF2B5EF4-FFF2-40B4-BE49-F238E27FC236}">
                  <a16:creationId xmlns:a16="http://schemas.microsoft.com/office/drawing/2014/main" id="{4A360655-6405-685F-C0CF-45E18CDFBA6E}"/>
                </a:ext>
              </a:extLst>
            </p:cNvPr>
            <p:cNvPicPr>
              <a:picLocks noChangeAspect="1"/>
            </p:cNvPicPr>
            <p:nvPr/>
          </p:nvPicPr>
          <p:blipFill>
            <a:blip r:embed="rId4"/>
            <a:stretch>
              <a:fillRect/>
            </a:stretch>
          </p:blipFill>
          <p:spPr>
            <a:xfrm>
              <a:off x="3746861" y="112185"/>
              <a:ext cx="3532211" cy="741577"/>
            </a:xfrm>
            <a:prstGeom prst="rect">
              <a:avLst/>
            </a:prstGeom>
          </p:spPr>
        </p:pic>
        <p:pic>
          <p:nvPicPr>
            <p:cNvPr id="7" name="Imagen 6" descr="Texto, Logotipo&#10;&#10;Descripción generada automáticamente">
              <a:extLst>
                <a:ext uri="{FF2B5EF4-FFF2-40B4-BE49-F238E27FC236}">
                  <a16:creationId xmlns:a16="http://schemas.microsoft.com/office/drawing/2014/main" id="{244FB1C5-C734-0AE1-14C5-F1B1C8607A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sp>
        <p:nvSpPr>
          <p:cNvPr id="13" name="Rectángulo 12">
            <a:extLst>
              <a:ext uri="{FF2B5EF4-FFF2-40B4-BE49-F238E27FC236}">
                <a16:creationId xmlns:a16="http://schemas.microsoft.com/office/drawing/2014/main" id="{117859E3-A2D2-1A33-1A9F-BFA67B617100}"/>
              </a:ext>
            </a:extLst>
          </p:cNvPr>
          <p:cNvSpPr/>
          <p:nvPr/>
        </p:nvSpPr>
        <p:spPr>
          <a:xfrm>
            <a:off x="589652" y="2039941"/>
            <a:ext cx="4704040" cy="1892826"/>
          </a:xfrm>
          <a:prstGeom prst="rect">
            <a:avLst/>
          </a:prstGeom>
          <a:noFill/>
          <a:ln>
            <a:noFill/>
          </a:ln>
        </p:spPr>
        <p:txBody>
          <a:bodyPr wrap="square">
            <a:spAutoFit/>
          </a:bodyPr>
          <a:lstStyle/>
          <a:p>
            <a:pPr algn="just"/>
            <a:r>
              <a:rPr lang="es-GT" sz="1300" dirty="0">
                <a:solidFill>
                  <a:schemeClr val="accent5">
                    <a:lumMod val="50000"/>
                  </a:schemeClr>
                </a:solidFill>
                <a:latin typeface="Segoe UI" panose="020B0502040204020203" pitchFamily="34" charset="0"/>
              </a:rPr>
              <a:t>Instrumento material que cuenta con una banda magnética o un dispositivo de cualquier otra índole que le permite al tarjetahabiente utilizar una línea de crédito que le ha sido otorgada por un emisor, para la adquisición de bienes, servicios o el retiro de dinero en efectivo, entre otros.</a:t>
            </a:r>
          </a:p>
          <a:p>
            <a:pPr algn="just"/>
            <a:endParaRPr lang="es-GT" sz="1300" dirty="0">
              <a:solidFill>
                <a:schemeClr val="accent5">
                  <a:lumMod val="50000"/>
                </a:schemeClr>
              </a:solidFill>
              <a:latin typeface="Segoe UI" panose="020B0502040204020203" pitchFamily="34" charset="0"/>
            </a:endParaRPr>
          </a:p>
          <a:p>
            <a:pPr algn="just"/>
            <a:r>
              <a:rPr lang="es-GT" sz="1300" dirty="0">
                <a:solidFill>
                  <a:schemeClr val="accent5">
                    <a:lumMod val="50000"/>
                  </a:schemeClr>
                </a:solidFill>
                <a:latin typeface="Segoe UI" panose="020B0502040204020203" pitchFamily="34" charset="0"/>
              </a:rPr>
              <a:t>Puede ser emitida por una institución bancaria o una entidad especializada en emisión y/o administración de tarjetas de crédito.</a:t>
            </a:r>
          </a:p>
        </p:txBody>
      </p:sp>
      <p:sp>
        <p:nvSpPr>
          <p:cNvPr id="2" name="Rectángulo 1">
            <a:extLst>
              <a:ext uri="{FF2B5EF4-FFF2-40B4-BE49-F238E27FC236}">
                <a16:creationId xmlns:a16="http://schemas.microsoft.com/office/drawing/2014/main" id="{BF93B562-0056-1A23-2F8A-C3080E574C8D}"/>
              </a:ext>
            </a:extLst>
          </p:cNvPr>
          <p:cNvSpPr/>
          <p:nvPr/>
        </p:nvSpPr>
        <p:spPr>
          <a:xfrm>
            <a:off x="9086545" y="6256564"/>
            <a:ext cx="4574997" cy="292388"/>
          </a:xfrm>
          <a:prstGeom prst="rect">
            <a:avLst/>
          </a:prstGeom>
          <a:noFill/>
          <a:ln>
            <a:noFill/>
          </a:ln>
        </p:spPr>
        <p:txBody>
          <a:bodyPr wrap="square">
            <a:spAutoFit/>
          </a:bodyPr>
          <a:lstStyle/>
          <a:p>
            <a:pPr algn="just"/>
            <a:r>
              <a:rPr lang="es-GT" sz="1300" b="1" dirty="0">
                <a:solidFill>
                  <a:schemeClr val="accent5">
                    <a:lumMod val="50000"/>
                  </a:schemeClr>
                </a:solidFill>
                <a:latin typeface="Segoe UI" panose="020B0502040204020203" pitchFamily="34" charset="0"/>
              </a:rPr>
              <a:t>Fuente: </a:t>
            </a:r>
            <a:r>
              <a:rPr lang="es-GT" sz="1300" dirty="0">
                <a:solidFill>
                  <a:schemeClr val="accent5">
                    <a:lumMod val="50000"/>
                  </a:schemeClr>
                </a:solidFill>
                <a:latin typeface="Segoe UI" panose="020B0502040204020203" pitchFamily="34" charset="0"/>
              </a:rPr>
              <a:t>ABC De Educación Financiera</a:t>
            </a:r>
          </a:p>
        </p:txBody>
      </p:sp>
      <p:sp>
        <p:nvSpPr>
          <p:cNvPr id="3" name="Rectángulo 2">
            <a:extLst>
              <a:ext uri="{FF2B5EF4-FFF2-40B4-BE49-F238E27FC236}">
                <a16:creationId xmlns:a16="http://schemas.microsoft.com/office/drawing/2014/main" id="{52762A02-F554-8CC1-D742-35F4909DD562}"/>
              </a:ext>
            </a:extLst>
          </p:cNvPr>
          <p:cNvSpPr/>
          <p:nvPr/>
        </p:nvSpPr>
        <p:spPr>
          <a:xfrm>
            <a:off x="6898306" y="2145514"/>
            <a:ext cx="4704040" cy="3493264"/>
          </a:xfrm>
          <a:prstGeom prst="rect">
            <a:avLst/>
          </a:prstGeom>
          <a:noFill/>
          <a:ln>
            <a:noFill/>
          </a:ln>
        </p:spPr>
        <p:txBody>
          <a:bodyPr wrap="square">
            <a:spAutoFit/>
          </a:bodyPr>
          <a:lstStyle/>
          <a:p>
            <a:pPr marL="285750" indent="-285750" algn="just">
              <a:buFont typeface="Arial" panose="020B0604020202020204" pitchFamily="34" charset="0"/>
              <a:buChar char="•"/>
            </a:pPr>
            <a:r>
              <a:rPr lang="es-GT" sz="1300" dirty="0">
                <a:solidFill>
                  <a:schemeClr val="accent5">
                    <a:lumMod val="50000"/>
                  </a:schemeClr>
                </a:solidFill>
                <a:latin typeface="Segoe UI" panose="020B0502040204020203" pitchFamily="34" charset="0"/>
              </a:rPr>
              <a:t>Es un medio de pago, con un financiamiento automático que –a cierto plazo- no tiene costo, según se establezca en el contrato.</a:t>
            </a:r>
          </a:p>
          <a:p>
            <a:pPr marL="285750" indent="-285750" algn="just">
              <a:buFont typeface="Arial" panose="020B0604020202020204" pitchFamily="34" charset="0"/>
              <a:buChar char="•"/>
            </a:pPr>
            <a:r>
              <a:rPr lang="es-GT" sz="1300" dirty="0">
                <a:solidFill>
                  <a:schemeClr val="accent5">
                    <a:lumMod val="50000"/>
                  </a:schemeClr>
                </a:solidFill>
                <a:latin typeface="Segoe UI" panose="020B0502040204020203" pitchFamily="34" charset="0"/>
              </a:rPr>
              <a:t>Se trata de un crédito fiduciario que se formaliza con la firma de un pagaré.</a:t>
            </a:r>
          </a:p>
          <a:p>
            <a:pPr marL="285750" indent="-285750" algn="just">
              <a:buFont typeface="Arial" panose="020B0604020202020204" pitchFamily="34" charset="0"/>
              <a:buChar char="•"/>
            </a:pPr>
            <a:r>
              <a:rPr lang="es-GT" sz="1300" dirty="0">
                <a:solidFill>
                  <a:schemeClr val="accent5">
                    <a:lumMod val="50000"/>
                  </a:schemeClr>
                </a:solidFill>
                <a:latin typeface="Segoe UI" panose="020B0502040204020203" pitchFamily="34" charset="0"/>
              </a:rPr>
              <a:t>Es un crédito revolvente.</a:t>
            </a:r>
          </a:p>
          <a:p>
            <a:pPr marL="285750" indent="-285750" algn="just">
              <a:buFont typeface="Arial" panose="020B0604020202020204" pitchFamily="34" charset="0"/>
              <a:buChar char="•"/>
            </a:pPr>
            <a:r>
              <a:rPr lang="es-GT" sz="1300" dirty="0">
                <a:solidFill>
                  <a:schemeClr val="accent5">
                    <a:lumMod val="50000"/>
                  </a:schemeClr>
                </a:solidFill>
                <a:latin typeface="Segoe UI" panose="020B0502040204020203" pitchFamily="34" charset="0"/>
              </a:rPr>
              <a:t>El acreditado puede ser una persona individual o jurídica (empresa) y se le otorga la tarjeta para que pueda hacer uso del crédito según lo necesite.</a:t>
            </a:r>
          </a:p>
          <a:p>
            <a:pPr marL="285750" indent="-285750" algn="just">
              <a:buFont typeface="Arial" panose="020B0604020202020204" pitchFamily="34" charset="0"/>
              <a:buChar char="•"/>
            </a:pPr>
            <a:r>
              <a:rPr lang="es-GT" sz="1300" dirty="0">
                <a:solidFill>
                  <a:schemeClr val="accent5">
                    <a:lumMod val="50000"/>
                  </a:schemeClr>
                </a:solidFill>
                <a:latin typeface="Segoe UI" panose="020B0502040204020203" pitchFamily="34" charset="0"/>
              </a:rPr>
              <a:t>Cada vez que realiza sus compras, el acreditado se obliga a reembolsar la cantidad estipulada en el </a:t>
            </a:r>
            <a:r>
              <a:rPr lang="es-GT" sz="1300" dirty="0" err="1">
                <a:solidFill>
                  <a:schemeClr val="accent5">
                    <a:lumMod val="50000"/>
                  </a:schemeClr>
                </a:solidFill>
                <a:latin typeface="Segoe UI" panose="020B0502040204020203" pitchFamily="34" charset="0"/>
              </a:rPr>
              <a:t>voucher</a:t>
            </a:r>
            <a:r>
              <a:rPr lang="es-GT" sz="1300" dirty="0">
                <a:solidFill>
                  <a:schemeClr val="accent5">
                    <a:lumMod val="50000"/>
                  </a:schemeClr>
                </a:solidFill>
                <a:latin typeface="Segoe UI" panose="020B0502040204020203" pitchFamily="34" charset="0"/>
              </a:rPr>
              <a:t>, más los intereses pactados en caso aplique.</a:t>
            </a:r>
          </a:p>
          <a:p>
            <a:pPr marL="285750" indent="-285750" algn="just">
              <a:buFont typeface="Arial" panose="020B0604020202020204" pitchFamily="34" charset="0"/>
              <a:buChar char="•"/>
            </a:pPr>
            <a:r>
              <a:rPr lang="es-GT" sz="1300" dirty="0">
                <a:solidFill>
                  <a:schemeClr val="accent5">
                    <a:lumMod val="50000"/>
                  </a:schemeClr>
                </a:solidFill>
                <a:latin typeface="Segoe UI" panose="020B0502040204020203" pitchFamily="34" charset="0"/>
              </a:rPr>
              <a:t>Cuando los contratos de apertura de crédito en cuenta corriente se establecen con personas jurídicas (empresas), las tarjetas respectivas se expiden a nombre de las personas individuales que dichas entidades designen.</a:t>
            </a:r>
          </a:p>
          <a:p>
            <a:pPr marL="285750" indent="-285750" algn="just">
              <a:buFont typeface="Arial" panose="020B0604020202020204" pitchFamily="34" charset="0"/>
              <a:buChar char="•"/>
            </a:pPr>
            <a:endParaRPr lang="es-GT" sz="1300" dirty="0">
              <a:solidFill>
                <a:schemeClr val="accent5">
                  <a:lumMod val="50000"/>
                </a:schemeClr>
              </a:solidFill>
              <a:latin typeface="Segoe UI" panose="020B0502040204020203" pitchFamily="34" charset="0"/>
            </a:endParaRPr>
          </a:p>
        </p:txBody>
      </p:sp>
      <p:sp>
        <p:nvSpPr>
          <p:cNvPr id="8" name="Rectángulo 7">
            <a:extLst>
              <a:ext uri="{FF2B5EF4-FFF2-40B4-BE49-F238E27FC236}">
                <a16:creationId xmlns:a16="http://schemas.microsoft.com/office/drawing/2014/main" id="{FEB707A8-F418-29FE-C926-BA1C94E9CE9D}"/>
              </a:ext>
            </a:extLst>
          </p:cNvPr>
          <p:cNvSpPr/>
          <p:nvPr/>
        </p:nvSpPr>
        <p:spPr>
          <a:xfrm>
            <a:off x="6898306" y="1675785"/>
            <a:ext cx="4281009" cy="369332"/>
          </a:xfrm>
          <a:prstGeom prst="rect">
            <a:avLst/>
          </a:prstGeom>
          <a:noFill/>
          <a:ln>
            <a:noFill/>
          </a:ln>
        </p:spPr>
        <p:txBody>
          <a:bodyPr wrap="square">
            <a:spAutoFit/>
          </a:bodyPr>
          <a:lstStyle/>
          <a:p>
            <a:r>
              <a:rPr lang="es-ES" b="1" dirty="0">
                <a:solidFill>
                  <a:schemeClr val="accent5">
                    <a:lumMod val="50000"/>
                  </a:schemeClr>
                </a:solidFill>
                <a:latin typeface="Segoe UI" panose="020B0502040204020203" pitchFamily="34" charset="0"/>
              </a:rPr>
              <a:t>Características:</a:t>
            </a:r>
            <a:endParaRPr lang="es-ES" b="1" i="0" dirty="0">
              <a:solidFill>
                <a:schemeClr val="accent5">
                  <a:lumMod val="50000"/>
                </a:schemeClr>
              </a:solidFill>
              <a:effectLst/>
              <a:latin typeface="Segoe UI" panose="020B0502040204020203" pitchFamily="34" charset="0"/>
            </a:endParaRPr>
          </a:p>
        </p:txBody>
      </p:sp>
      <p:sp>
        <p:nvSpPr>
          <p:cNvPr id="17" name="CuadroTexto 16">
            <a:extLst>
              <a:ext uri="{FF2B5EF4-FFF2-40B4-BE49-F238E27FC236}">
                <a16:creationId xmlns:a16="http://schemas.microsoft.com/office/drawing/2014/main" id="{E172DF5F-CF0F-9F83-D01C-F3D430C26430}"/>
              </a:ext>
            </a:extLst>
          </p:cNvPr>
          <p:cNvSpPr txBox="1"/>
          <p:nvPr/>
        </p:nvSpPr>
        <p:spPr>
          <a:xfrm>
            <a:off x="-67701" y="1541286"/>
            <a:ext cx="4210051" cy="400110"/>
          </a:xfrm>
          <a:prstGeom prst="rect">
            <a:avLst/>
          </a:prstGeom>
          <a:noFill/>
          <a:ln>
            <a:noFill/>
          </a:ln>
        </p:spPr>
        <p:txBody>
          <a:bodyPr wrap="square" rtlCol="0">
            <a:spAutoFit/>
          </a:bodyPr>
          <a:lstStyle/>
          <a:p>
            <a:r>
              <a:rPr lang="es-GT" sz="2000" b="1" dirty="0">
                <a:solidFill>
                  <a:schemeClr val="bg1"/>
                </a:solidFill>
                <a:highlight>
                  <a:srgbClr val="0070C0"/>
                </a:highlight>
              </a:rPr>
              <a:t>             Tarjeta de Crédito:</a:t>
            </a:r>
          </a:p>
        </p:txBody>
      </p:sp>
      <p:pic>
        <p:nvPicPr>
          <p:cNvPr id="18" name="Imagen 17">
            <a:extLst>
              <a:ext uri="{FF2B5EF4-FFF2-40B4-BE49-F238E27FC236}">
                <a16:creationId xmlns:a16="http://schemas.microsoft.com/office/drawing/2014/main" id="{DA091B1F-A4D7-90E9-D467-A862EAA62D0A}"/>
              </a:ext>
            </a:extLst>
          </p:cNvPr>
          <p:cNvPicPr>
            <a:picLocks noChangeAspect="1"/>
          </p:cNvPicPr>
          <p:nvPr/>
        </p:nvPicPr>
        <p:blipFill>
          <a:blip r:embed="rId6"/>
          <a:stretch>
            <a:fillRect/>
          </a:stretch>
        </p:blipFill>
        <p:spPr>
          <a:xfrm rot="16200000">
            <a:off x="2803518" y="3485298"/>
            <a:ext cx="2309405" cy="3204344"/>
          </a:xfrm>
          <a:prstGeom prst="rect">
            <a:avLst/>
          </a:prstGeom>
          <a:ln>
            <a:noFill/>
          </a:ln>
          <a:effectLst>
            <a:softEdge rad="112500"/>
          </a:effectLst>
        </p:spPr>
      </p:pic>
    </p:spTree>
    <p:extLst>
      <p:ext uri="{BB962C8B-B14F-4D97-AF65-F5344CB8AC3E}">
        <p14:creationId xmlns:p14="http://schemas.microsoft.com/office/powerpoint/2010/main" val="702625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a:extLst>
              <a:ext uri="{FF2B5EF4-FFF2-40B4-BE49-F238E27FC236}">
                <a16:creationId xmlns:a16="http://schemas.microsoft.com/office/drawing/2014/main" id="{EC789CD1-3C7D-0A2E-2F3F-1732549FAAD8}"/>
              </a:ext>
            </a:extLst>
          </p:cNvPr>
          <p:cNvPicPr>
            <a:picLocks noChangeAspect="1"/>
          </p:cNvPicPr>
          <p:nvPr/>
        </p:nvPicPr>
        <p:blipFill>
          <a:blip r:embed="rId3"/>
          <a:stretch>
            <a:fillRect/>
          </a:stretch>
        </p:blipFill>
        <p:spPr>
          <a:xfrm>
            <a:off x="103599" y="2900400"/>
            <a:ext cx="2234424" cy="1675818"/>
          </a:xfrm>
          <a:prstGeom prst="rect">
            <a:avLst/>
          </a:prstGeom>
          <a:ln>
            <a:noFill/>
          </a:ln>
          <a:effectLst>
            <a:softEdge rad="112500"/>
          </a:effectLst>
        </p:spPr>
      </p:pic>
      <p:grpSp>
        <p:nvGrpSpPr>
          <p:cNvPr id="4" name="Grupo 3">
            <a:extLst>
              <a:ext uri="{FF2B5EF4-FFF2-40B4-BE49-F238E27FC236}">
                <a16:creationId xmlns:a16="http://schemas.microsoft.com/office/drawing/2014/main" id="{A1FE3A83-955C-7F41-961E-7E4E55365215}"/>
              </a:ext>
            </a:extLst>
          </p:cNvPr>
          <p:cNvGrpSpPr/>
          <p:nvPr/>
        </p:nvGrpSpPr>
        <p:grpSpPr>
          <a:xfrm>
            <a:off x="3117059" y="-46408"/>
            <a:ext cx="7284529" cy="710639"/>
            <a:chOff x="2154746" y="7802"/>
            <a:chExt cx="7882508" cy="1057233"/>
          </a:xfrm>
        </p:grpSpPr>
        <p:pic>
          <p:nvPicPr>
            <p:cNvPr id="5" name="Imagen 16" descr="image001">
              <a:extLst>
                <a:ext uri="{FF2B5EF4-FFF2-40B4-BE49-F238E27FC236}">
                  <a16:creationId xmlns:a16="http://schemas.microsoft.com/office/drawing/2014/main" id="{8F8F58C2-48F0-CEF8-67A0-301633B038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a:extLst>
                <a:ext uri="{FF2B5EF4-FFF2-40B4-BE49-F238E27FC236}">
                  <a16:creationId xmlns:a16="http://schemas.microsoft.com/office/drawing/2014/main" id="{4A360655-6405-685F-C0CF-45E18CDFBA6E}"/>
                </a:ext>
              </a:extLst>
            </p:cNvPr>
            <p:cNvPicPr>
              <a:picLocks noChangeAspect="1"/>
            </p:cNvPicPr>
            <p:nvPr/>
          </p:nvPicPr>
          <p:blipFill>
            <a:blip r:embed="rId5"/>
            <a:stretch>
              <a:fillRect/>
            </a:stretch>
          </p:blipFill>
          <p:spPr>
            <a:xfrm>
              <a:off x="3746861" y="112185"/>
              <a:ext cx="3532211" cy="741577"/>
            </a:xfrm>
            <a:prstGeom prst="rect">
              <a:avLst/>
            </a:prstGeom>
          </p:spPr>
        </p:pic>
        <p:pic>
          <p:nvPicPr>
            <p:cNvPr id="7" name="Imagen 6" descr="Texto, Logotipo&#10;&#10;Descripción generada automáticamente">
              <a:extLst>
                <a:ext uri="{FF2B5EF4-FFF2-40B4-BE49-F238E27FC236}">
                  <a16:creationId xmlns:a16="http://schemas.microsoft.com/office/drawing/2014/main" id="{244FB1C5-C734-0AE1-14C5-F1B1C8607A4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sp>
        <p:nvSpPr>
          <p:cNvPr id="2" name="Rectángulo 1">
            <a:extLst>
              <a:ext uri="{FF2B5EF4-FFF2-40B4-BE49-F238E27FC236}">
                <a16:creationId xmlns:a16="http://schemas.microsoft.com/office/drawing/2014/main" id="{BF93B562-0056-1A23-2F8A-C3080E574C8D}"/>
              </a:ext>
            </a:extLst>
          </p:cNvPr>
          <p:cNvSpPr/>
          <p:nvPr/>
        </p:nvSpPr>
        <p:spPr>
          <a:xfrm>
            <a:off x="133078" y="6307213"/>
            <a:ext cx="4574997" cy="292388"/>
          </a:xfrm>
          <a:prstGeom prst="rect">
            <a:avLst/>
          </a:prstGeom>
          <a:noFill/>
          <a:ln>
            <a:noFill/>
          </a:ln>
        </p:spPr>
        <p:txBody>
          <a:bodyPr wrap="square">
            <a:spAutoFit/>
          </a:bodyPr>
          <a:lstStyle/>
          <a:p>
            <a:pPr algn="just"/>
            <a:r>
              <a:rPr lang="es-GT" sz="1300" b="1" dirty="0">
                <a:solidFill>
                  <a:schemeClr val="accent5">
                    <a:lumMod val="50000"/>
                  </a:schemeClr>
                </a:solidFill>
                <a:latin typeface="Segoe UI" panose="020B0502040204020203" pitchFamily="34" charset="0"/>
              </a:rPr>
              <a:t>Fuente: </a:t>
            </a:r>
            <a:r>
              <a:rPr lang="es-GT" sz="1300" dirty="0">
                <a:solidFill>
                  <a:schemeClr val="accent5">
                    <a:lumMod val="50000"/>
                  </a:schemeClr>
                </a:solidFill>
                <a:latin typeface="Segoe UI" panose="020B0502040204020203" pitchFamily="34" charset="0"/>
              </a:rPr>
              <a:t>ABC De Educación Financiera</a:t>
            </a:r>
          </a:p>
        </p:txBody>
      </p:sp>
      <p:sp>
        <p:nvSpPr>
          <p:cNvPr id="3" name="Rectángulo 2">
            <a:extLst>
              <a:ext uri="{FF2B5EF4-FFF2-40B4-BE49-F238E27FC236}">
                <a16:creationId xmlns:a16="http://schemas.microsoft.com/office/drawing/2014/main" id="{52762A02-F554-8CC1-D742-35F4909DD562}"/>
              </a:ext>
            </a:extLst>
          </p:cNvPr>
          <p:cNvSpPr/>
          <p:nvPr/>
        </p:nvSpPr>
        <p:spPr>
          <a:xfrm>
            <a:off x="1788792" y="2072684"/>
            <a:ext cx="4704040" cy="1092607"/>
          </a:xfrm>
          <a:prstGeom prst="rect">
            <a:avLst/>
          </a:prstGeom>
          <a:noFill/>
          <a:ln>
            <a:noFill/>
          </a:ln>
        </p:spPr>
        <p:txBody>
          <a:bodyPr wrap="square">
            <a:spAutoFit/>
          </a:bodyPr>
          <a:lstStyle/>
          <a:p>
            <a:pPr marL="342900" indent="-342900" algn="just">
              <a:buFont typeface="+mj-lt"/>
              <a:buAutoNum type="arabicPeriod"/>
            </a:pPr>
            <a:r>
              <a:rPr lang="es-GT" sz="1300" dirty="0">
                <a:solidFill>
                  <a:schemeClr val="accent5">
                    <a:lumMod val="50000"/>
                  </a:schemeClr>
                </a:solidFill>
                <a:latin typeface="Segoe UI" panose="020B0502040204020203" pitchFamily="34" charset="0"/>
              </a:rPr>
              <a:t>Representa una oportunidad de autofinanciamiento, ya que, si se lleva un adecuado manejo de la tarjeta, podemos financiarnos hasta por el plazo establecido en el contrato sin el pago de intereses y recargos.</a:t>
            </a:r>
          </a:p>
          <a:p>
            <a:pPr algn="just"/>
            <a:endParaRPr lang="es-GT" sz="1300" dirty="0">
              <a:solidFill>
                <a:schemeClr val="accent5">
                  <a:lumMod val="50000"/>
                </a:schemeClr>
              </a:solidFill>
              <a:latin typeface="Segoe UI" panose="020B0502040204020203" pitchFamily="34" charset="0"/>
            </a:endParaRPr>
          </a:p>
        </p:txBody>
      </p:sp>
      <p:sp>
        <p:nvSpPr>
          <p:cNvPr id="8" name="Rectángulo 7">
            <a:extLst>
              <a:ext uri="{FF2B5EF4-FFF2-40B4-BE49-F238E27FC236}">
                <a16:creationId xmlns:a16="http://schemas.microsoft.com/office/drawing/2014/main" id="{FEB707A8-F418-29FE-C926-BA1C94E9CE9D}"/>
              </a:ext>
            </a:extLst>
          </p:cNvPr>
          <p:cNvSpPr/>
          <p:nvPr/>
        </p:nvSpPr>
        <p:spPr>
          <a:xfrm>
            <a:off x="427066" y="1738184"/>
            <a:ext cx="4281009" cy="369332"/>
          </a:xfrm>
          <a:prstGeom prst="rect">
            <a:avLst/>
          </a:prstGeom>
          <a:noFill/>
          <a:ln>
            <a:noFill/>
          </a:ln>
        </p:spPr>
        <p:txBody>
          <a:bodyPr wrap="square">
            <a:spAutoFit/>
          </a:bodyPr>
          <a:lstStyle/>
          <a:p>
            <a:r>
              <a:rPr lang="es-ES" b="1" dirty="0">
                <a:solidFill>
                  <a:schemeClr val="accent5">
                    <a:lumMod val="50000"/>
                  </a:schemeClr>
                </a:solidFill>
                <a:latin typeface="Segoe UI" panose="020B0502040204020203" pitchFamily="34" charset="0"/>
              </a:rPr>
              <a:t>Beneficios:</a:t>
            </a:r>
            <a:endParaRPr lang="es-ES" b="1" i="0" dirty="0">
              <a:solidFill>
                <a:schemeClr val="accent5">
                  <a:lumMod val="50000"/>
                </a:schemeClr>
              </a:solidFill>
              <a:effectLst/>
              <a:latin typeface="Segoe UI" panose="020B0502040204020203" pitchFamily="34" charset="0"/>
            </a:endParaRPr>
          </a:p>
        </p:txBody>
      </p:sp>
      <p:sp>
        <p:nvSpPr>
          <p:cNvPr id="17" name="CuadroTexto 16">
            <a:extLst>
              <a:ext uri="{FF2B5EF4-FFF2-40B4-BE49-F238E27FC236}">
                <a16:creationId xmlns:a16="http://schemas.microsoft.com/office/drawing/2014/main" id="{E172DF5F-CF0F-9F83-D01C-F3D430C26430}"/>
              </a:ext>
            </a:extLst>
          </p:cNvPr>
          <p:cNvSpPr txBox="1"/>
          <p:nvPr/>
        </p:nvSpPr>
        <p:spPr>
          <a:xfrm>
            <a:off x="-86751" y="1034103"/>
            <a:ext cx="4210051" cy="400110"/>
          </a:xfrm>
          <a:prstGeom prst="rect">
            <a:avLst/>
          </a:prstGeom>
          <a:noFill/>
          <a:ln>
            <a:noFill/>
          </a:ln>
        </p:spPr>
        <p:txBody>
          <a:bodyPr wrap="square" rtlCol="0">
            <a:spAutoFit/>
          </a:bodyPr>
          <a:lstStyle/>
          <a:p>
            <a:r>
              <a:rPr lang="es-GT" sz="2000" b="1" dirty="0">
                <a:solidFill>
                  <a:schemeClr val="bg1"/>
                </a:solidFill>
                <a:highlight>
                  <a:srgbClr val="0070C0"/>
                </a:highlight>
              </a:rPr>
              <a:t>             Tarjeta de Crédito:</a:t>
            </a:r>
          </a:p>
        </p:txBody>
      </p:sp>
      <p:pic>
        <p:nvPicPr>
          <p:cNvPr id="11" name="Imagen 10">
            <a:extLst>
              <a:ext uri="{FF2B5EF4-FFF2-40B4-BE49-F238E27FC236}">
                <a16:creationId xmlns:a16="http://schemas.microsoft.com/office/drawing/2014/main" id="{10233DF5-E157-7D48-26AD-C5C84772F7DE}"/>
              </a:ext>
            </a:extLst>
          </p:cNvPr>
          <p:cNvPicPr>
            <a:picLocks noChangeAspect="1"/>
          </p:cNvPicPr>
          <p:nvPr/>
        </p:nvPicPr>
        <p:blipFill>
          <a:blip r:embed="rId7"/>
          <a:stretch>
            <a:fillRect/>
          </a:stretch>
        </p:blipFill>
        <p:spPr>
          <a:xfrm>
            <a:off x="3919183" y="5047001"/>
            <a:ext cx="2176817" cy="1632613"/>
          </a:xfrm>
          <a:prstGeom prst="rect">
            <a:avLst/>
          </a:prstGeom>
          <a:ln>
            <a:noFill/>
          </a:ln>
          <a:effectLst>
            <a:softEdge rad="112500"/>
          </a:effectLst>
        </p:spPr>
      </p:pic>
      <p:sp>
        <p:nvSpPr>
          <p:cNvPr id="14" name="Rectángulo 13">
            <a:extLst>
              <a:ext uri="{FF2B5EF4-FFF2-40B4-BE49-F238E27FC236}">
                <a16:creationId xmlns:a16="http://schemas.microsoft.com/office/drawing/2014/main" id="{0F6302FD-EB6B-27C1-E022-3C50AEAA7EDC}"/>
              </a:ext>
            </a:extLst>
          </p:cNvPr>
          <p:cNvSpPr/>
          <p:nvPr/>
        </p:nvSpPr>
        <p:spPr>
          <a:xfrm>
            <a:off x="2795074" y="3332961"/>
            <a:ext cx="4704040" cy="292388"/>
          </a:xfrm>
          <a:prstGeom prst="rect">
            <a:avLst/>
          </a:prstGeom>
          <a:noFill/>
          <a:ln>
            <a:noFill/>
          </a:ln>
        </p:spPr>
        <p:txBody>
          <a:bodyPr wrap="square">
            <a:spAutoFit/>
          </a:bodyPr>
          <a:lstStyle/>
          <a:p>
            <a:pPr marL="342900" indent="-342900" algn="just">
              <a:buFont typeface="+mj-lt"/>
              <a:buAutoNum type="arabicPeriod" startAt="2"/>
            </a:pPr>
            <a:r>
              <a:rPr lang="es-GT" sz="1300" dirty="0">
                <a:solidFill>
                  <a:schemeClr val="accent5">
                    <a:lumMod val="50000"/>
                  </a:schemeClr>
                </a:solidFill>
                <a:latin typeface="Segoe UI" panose="020B0502040204020203" pitchFamily="34" charset="0"/>
              </a:rPr>
              <a:t>Seguridad por no manejar efectivo.</a:t>
            </a:r>
          </a:p>
        </p:txBody>
      </p:sp>
      <p:sp>
        <p:nvSpPr>
          <p:cNvPr id="15" name="AutoShape 6" descr="La diferencia entre fecha de corte y de pago de tu tarjeta de crédito">
            <a:extLst>
              <a:ext uri="{FF2B5EF4-FFF2-40B4-BE49-F238E27FC236}">
                <a16:creationId xmlns:a16="http://schemas.microsoft.com/office/drawing/2014/main" id="{90CCED99-9C4C-E9B8-913E-94F445762AE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a:p>
        </p:txBody>
      </p:sp>
      <p:sp>
        <p:nvSpPr>
          <p:cNvPr id="19" name="Rectángulo 18">
            <a:extLst>
              <a:ext uri="{FF2B5EF4-FFF2-40B4-BE49-F238E27FC236}">
                <a16:creationId xmlns:a16="http://schemas.microsoft.com/office/drawing/2014/main" id="{69EE5186-EE10-F2A7-EB74-58565BA27DB1}"/>
              </a:ext>
            </a:extLst>
          </p:cNvPr>
          <p:cNvSpPr/>
          <p:nvPr/>
        </p:nvSpPr>
        <p:spPr>
          <a:xfrm>
            <a:off x="3743980" y="3883721"/>
            <a:ext cx="4704040" cy="692497"/>
          </a:xfrm>
          <a:prstGeom prst="rect">
            <a:avLst/>
          </a:prstGeom>
          <a:noFill/>
          <a:ln>
            <a:noFill/>
          </a:ln>
        </p:spPr>
        <p:txBody>
          <a:bodyPr wrap="square">
            <a:spAutoFit/>
          </a:bodyPr>
          <a:lstStyle/>
          <a:p>
            <a:pPr marL="342900" indent="-342900" algn="just">
              <a:buFont typeface="+mj-lt"/>
              <a:buAutoNum type="arabicPeriod" startAt="3"/>
            </a:pPr>
            <a:r>
              <a:rPr lang="es-GT" sz="1300" dirty="0">
                <a:solidFill>
                  <a:schemeClr val="accent5">
                    <a:lumMod val="50000"/>
                  </a:schemeClr>
                </a:solidFill>
                <a:latin typeface="Segoe UI" panose="020B0502040204020203" pitchFamily="34" charset="0"/>
              </a:rPr>
              <a:t>Es recibida en la mayoría de los establecimientos comerciales.</a:t>
            </a:r>
          </a:p>
          <a:p>
            <a:pPr algn="just"/>
            <a:endParaRPr lang="es-GT" sz="1300" dirty="0">
              <a:solidFill>
                <a:schemeClr val="accent5">
                  <a:lumMod val="50000"/>
                </a:schemeClr>
              </a:solidFill>
              <a:latin typeface="Segoe UI" panose="020B0502040204020203" pitchFamily="34" charset="0"/>
            </a:endParaRPr>
          </a:p>
        </p:txBody>
      </p:sp>
      <p:sp>
        <p:nvSpPr>
          <p:cNvPr id="20" name="Rectángulo 19">
            <a:extLst>
              <a:ext uri="{FF2B5EF4-FFF2-40B4-BE49-F238E27FC236}">
                <a16:creationId xmlns:a16="http://schemas.microsoft.com/office/drawing/2014/main" id="{0EFEA228-104D-52F2-9408-4A8682626A0A}"/>
              </a:ext>
            </a:extLst>
          </p:cNvPr>
          <p:cNvSpPr/>
          <p:nvPr/>
        </p:nvSpPr>
        <p:spPr>
          <a:xfrm>
            <a:off x="5697548" y="4700753"/>
            <a:ext cx="4704040" cy="692497"/>
          </a:xfrm>
          <a:prstGeom prst="rect">
            <a:avLst/>
          </a:prstGeom>
          <a:noFill/>
          <a:ln>
            <a:noFill/>
          </a:ln>
        </p:spPr>
        <p:txBody>
          <a:bodyPr wrap="square">
            <a:spAutoFit/>
          </a:bodyPr>
          <a:lstStyle/>
          <a:p>
            <a:pPr marL="342900" indent="-342900" algn="just">
              <a:buFont typeface="+mj-lt"/>
              <a:buAutoNum type="arabicPeriod" startAt="4"/>
            </a:pPr>
            <a:r>
              <a:rPr lang="es-GT" sz="1300" dirty="0">
                <a:solidFill>
                  <a:schemeClr val="accent5">
                    <a:lumMod val="50000"/>
                  </a:schemeClr>
                </a:solidFill>
                <a:latin typeface="Segoe UI" panose="020B0502040204020203" pitchFamily="34" charset="0"/>
              </a:rPr>
              <a:t>Se puede disponer de efectivo en los cajeros automáticos.</a:t>
            </a:r>
          </a:p>
          <a:p>
            <a:pPr marL="285750" indent="-285750" algn="just">
              <a:buFont typeface="Arial" panose="020B0604020202020204" pitchFamily="34" charset="0"/>
              <a:buChar char="•"/>
            </a:pPr>
            <a:endParaRPr lang="es-GT" sz="1300" dirty="0">
              <a:solidFill>
                <a:schemeClr val="accent5">
                  <a:lumMod val="50000"/>
                </a:schemeClr>
              </a:solidFill>
              <a:latin typeface="Segoe UI" panose="020B0502040204020203" pitchFamily="34" charset="0"/>
            </a:endParaRPr>
          </a:p>
        </p:txBody>
      </p:sp>
      <p:sp>
        <p:nvSpPr>
          <p:cNvPr id="21" name="Rectángulo 20">
            <a:extLst>
              <a:ext uri="{FF2B5EF4-FFF2-40B4-BE49-F238E27FC236}">
                <a16:creationId xmlns:a16="http://schemas.microsoft.com/office/drawing/2014/main" id="{AF35D9B6-4282-6903-E8B2-22AD314D9DA3}"/>
              </a:ext>
            </a:extLst>
          </p:cNvPr>
          <p:cNvSpPr/>
          <p:nvPr/>
        </p:nvSpPr>
        <p:spPr>
          <a:xfrm>
            <a:off x="6750595" y="5695571"/>
            <a:ext cx="4704040" cy="492443"/>
          </a:xfrm>
          <a:prstGeom prst="rect">
            <a:avLst/>
          </a:prstGeom>
          <a:noFill/>
          <a:ln>
            <a:noFill/>
          </a:ln>
        </p:spPr>
        <p:txBody>
          <a:bodyPr wrap="square">
            <a:spAutoFit/>
          </a:bodyPr>
          <a:lstStyle/>
          <a:p>
            <a:pPr marL="342900" indent="-342900" algn="just">
              <a:buFont typeface="+mj-lt"/>
              <a:buAutoNum type="arabicPeriod" startAt="5"/>
            </a:pPr>
            <a:r>
              <a:rPr lang="es-GT" sz="1300" dirty="0">
                <a:solidFill>
                  <a:schemeClr val="accent5">
                    <a:lumMod val="50000"/>
                  </a:schemeClr>
                </a:solidFill>
                <a:latin typeface="Segoe UI" panose="020B0502040204020203" pitchFamily="34" charset="0"/>
              </a:rPr>
              <a:t>Se puede utilizar en territorio nacional e internacional.</a:t>
            </a:r>
          </a:p>
          <a:p>
            <a:pPr marL="285750" indent="-285750" algn="just">
              <a:buFont typeface="Arial" panose="020B0604020202020204" pitchFamily="34" charset="0"/>
              <a:buChar char="•"/>
            </a:pPr>
            <a:endParaRPr lang="es-GT" sz="1300" dirty="0">
              <a:solidFill>
                <a:schemeClr val="accent5">
                  <a:lumMod val="50000"/>
                </a:schemeClr>
              </a:solidFill>
              <a:latin typeface="Segoe UI" panose="020B0502040204020203" pitchFamily="34" charset="0"/>
            </a:endParaRPr>
          </a:p>
        </p:txBody>
      </p:sp>
      <p:pic>
        <p:nvPicPr>
          <p:cNvPr id="22" name="Imagen 21">
            <a:extLst>
              <a:ext uri="{FF2B5EF4-FFF2-40B4-BE49-F238E27FC236}">
                <a16:creationId xmlns:a16="http://schemas.microsoft.com/office/drawing/2014/main" id="{056C7FAC-C33F-54AE-43E8-A18A6F113F80}"/>
              </a:ext>
            </a:extLst>
          </p:cNvPr>
          <p:cNvPicPr>
            <a:picLocks noChangeAspect="1"/>
          </p:cNvPicPr>
          <p:nvPr/>
        </p:nvPicPr>
        <p:blipFill rotWithShape="1">
          <a:blip r:embed="rId8"/>
          <a:srcRect l="6930" t="7478" r="5307" b="4703"/>
          <a:stretch/>
        </p:blipFill>
        <p:spPr>
          <a:xfrm>
            <a:off x="7956165" y="1208277"/>
            <a:ext cx="3171825" cy="2220723"/>
          </a:xfrm>
          <a:prstGeom prst="rect">
            <a:avLst/>
          </a:prstGeom>
          <a:ln>
            <a:noFill/>
          </a:ln>
          <a:effectLst>
            <a:softEdge rad="112500"/>
          </a:effectLst>
        </p:spPr>
      </p:pic>
    </p:spTree>
    <p:extLst>
      <p:ext uri="{BB962C8B-B14F-4D97-AF65-F5344CB8AC3E}">
        <p14:creationId xmlns:p14="http://schemas.microsoft.com/office/powerpoint/2010/main" val="175504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258795D0-94D8-BC12-3387-5D9B11AC0873}"/>
              </a:ext>
            </a:extLst>
          </p:cNvPr>
          <p:cNvGrpSpPr/>
          <p:nvPr/>
        </p:nvGrpSpPr>
        <p:grpSpPr>
          <a:xfrm>
            <a:off x="3117059" y="-46408"/>
            <a:ext cx="7284529" cy="710639"/>
            <a:chOff x="2154746" y="7802"/>
            <a:chExt cx="7882508" cy="1057233"/>
          </a:xfrm>
        </p:grpSpPr>
        <p:pic>
          <p:nvPicPr>
            <p:cNvPr id="5" name="Imagen 16" descr="image001">
              <a:extLst>
                <a:ext uri="{FF2B5EF4-FFF2-40B4-BE49-F238E27FC236}">
                  <a16:creationId xmlns:a16="http://schemas.microsoft.com/office/drawing/2014/main" id="{E79D0635-7219-50AF-6CD0-0B4C33A348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a:extLst>
                <a:ext uri="{FF2B5EF4-FFF2-40B4-BE49-F238E27FC236}">
                  <a16:creationId xmlns:a16="http://schemas.microsoft.com/office/drawing/2014/main" id="{6E185F8C-1CE0-4F10-A36A-825C2E089180}"/>
                </a:ext>
              </a:extLst>
            </p:cNvPr>
            <p:cNvPicPr>
              <a:picLocks noChangeAspect="1"/>
            </p:cNvPicPr>
            <p:nvPr/>
          </p:nvPicPr>
          <p:blipFill>
            <a:blip r:embed="rId3"/>
            <a:stretch>
              <a:fillRect/>
            </a:stretch>
          </p:blipFill>
          <p:spPr>
            <a:xfrm>
              <a:off x="3746861" y="112185"/>
              <a:ext cx="3532211" cy="741577"/>
            </a:xfrm>
            <a:prstGeom prst="rect">
              <a:avLst/>
            </a:prstGeom>
          </p:spPr>
        </p:pic>
        <p:pic>
          <p:nvPicPr>
            <p:cNvPr id="7" name="Imagen 6" descr="Texto, Logotipo&#10;&#10;Descripción generada automáticamente">
              <a:extLst>
                <a:ext uri="{FF2B5EF4-FFF2-40B4-BE49-F238E27FC236}">
                  <a16:creationId xmlns:a16="http://schemas.microsoft.com/office/drawing/2014/main" id="{8E43FF14-31D5-4A48-B09A-092487B53C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sp>
        <p:nvSpPr>
          <p:cNvPr id="8" name="Rectángulo 7">
            <a:extLst>
              <a:ext uri="{FF2B5EF4-FFF2-40B4-BE49-F238E27FC236}">
                <a16:creationId xmlns:a16="http://schemas.microsoft.com/office/drawing/2014/main" id="{2F001196-2CEB-D703-F004-C14AFD330DFD}"/>
              </a:ext>
            </a:extLst>
          </p:cNvPr>
          <p:cNvSpPr/>
          <p:nvPr/>
        </p:nvSpPr>
        <p:spPr>
          <a:xfrm>
            <a:off x="819150" y="684787"/>
            <a:ext cx="10820400" cy="523220"/>
          </a:xfrm>
          <a:prstGeom prst="rect">
            <a:avLst/>
          </a:prstGeom>
        </p:spPr>
        <p:txBody>
          <a:bodyPr wrap="square">
            <a:spAutoFit/>
          </a:bodyPr>
          <a:lstStyle/>
          <a:p>
            <a:pPr algn="ctr"/>
            <a:r>
              <a:rPr lang="es-ES" sz="2800" b="1" u="sng" dirty="0">
                <a:solidFill>
                  <a:schemeClr val="accent5">
                    <a:lumMod val="50000"/>
                  </a:schemeClr>
                </a:solidFill>
                <a:latin typeface="Segoe UI" panose="020B0502040204020203" pitchFamily="34" charset="0"/>
              </a:rPr>
              <a:t>Decálogo de la tarjeta de crédito</a:t>
            </a:r>
          </a:p>
        </p:txBody>
      </p:sp>
      <p:sp>
        <p:nvSpPr>
          <p:cNvPr id="3" name="Rectángulo 2">
            <a:extLst>
              <a:ext uri="{FF2B5EF4-FFF2-40B4-BE49-F238E27FC236}">
                <a16:creationId xmlns:a16="http://schemas.microsoft.com/office/drawing/2014/main" id="{3367048E-4FD1-3930-E895-AAEDAF80AC1E}"/>
              </a:ext>
            </a:extLst>
          </p:cNvPr>
          <p:cNvSpPr/>
          <p:nvPr/>
        </p:nvSpPr>
        <p:spPr>
          <a:xfrm>
            <a:off x="4656226" y="6371482"/>
            <a:ext cx="4574997" cy="292388"/>
          </a:xfrm>
          <a:prstGeom prst="rect">
            <a:avLst/>
          </a:prstGeom>
          <a:noFill/>
          <a:ln>
            <a:noFill/>
          </a:ln>
        </p:spPr>
        <p:txBody>
          <a:bodyPr wrap="square">
            <a:spAutoFit/>
          </a:bodyPr>
          <a:lstStyle/>
          <a:p>
            <a:pPr algn="just"/>
            <a:r>
              <a:rPr lang="es-GT" sz="1300" b="1" dirty="0">
                <a:solidFill>
                  <a:schemeClr val="accent5">
                    <a:lumMod val="50000"/>
                  </a:schemeClr>
                </a:solidFill>
                <a:latin typeface="Segoe UI" panose="020B0502040204020203" pitchFamily="34" charset="0"/>
              </a:rPr>
              <a:t>Fuente: </a:t>
            </a:r>
            <a:r>
              <a:rPr lang="es-GT" sz="1300" dirty="0">
                <a:solidFill>
                  <a:schemeClr val="accent5">
                    <a:lumMod val="50000"/>
                  </a:schemeClr>
                </a:solidFill>
                <a:latin typeface="Segoe UI" panose="020B0502040204020203" pitchFamily="34" charset="0"/>
              </a:rPr>
              <a:t>ABC De Educación Financiera. </a:t>
            </a:r>
          </a:p>
        </p:txBody>
      </p:sp>
      <p:graphicFrame>
        <p:nvGraphicFramePr>
          <p:cNvPr id="27" name="Diagrama 26">
            <a:extLst>
              <a:ext uri="{FF2B5EF4-FFF2-40B4-BE49-F238E27FC236}">
                <a16:creationId xmlns:a16="http://schemas.microsoft.com/office/drawing/2014/main" id="{CF07BA71-B5EF-DBE9-5875-620310F724D7}"/>
              </a:ext>
            </a:extLst>
          </p:cNvPr>
          <p:cNvGraphicFramePr/>
          <p:nvPr>
            <p:extLst>
              <p:ext uri="{D42A27DB-BD31-4B8C-83A1-F6EECF244321}">
                <p14:modId xmlns:p14="http://schemas.microsoft.com/office/powerpoint/2010/main" val="346389194"/>
              </p:ext>
            </p:extLst>
          </p:nvPr>
        </p:nvGraphicFramePr>
        <p:xfrm>
          <a:off x="127000" y="1550710"/>
          <a:ext cx="6492875" cy="451803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29" name="Diagrama 28">
            <a:extLst>
              <a:ext uri="{FF2B5EF4-FFF2-40B4-BE49-F238E27FC236}">
                <a16:creationId xmlns:a16="http://schemas.microsoft.com/office/drawing/2014/main" id="{7892CFF8-2A0E-7EF4-14E9-8D1F7116051C}"/>
              </a:ext>
            </a:extLst>
          </p:cNvPr>
          <p:cNvGraphicFramePr/>
          <p:nvPr>
            <p:extLst>
              <p:ext uri="{D42A27DB-BD31-4B8C-83A1-F6EECF244321}">
                <p14:modId xmlns:p14="http://schemas.microsoft.com/office/powerpoint/2010/main" val="2744661333"/>
              </p:ext>
            </p:extLst>
          </p:nvPr>
        </p:nvGraphicFramePr>
        <p:xfrm>
          <a:off x="5699125" y="1550710"/>
          <a:ext cx="6492875" cy="4518033"/>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1324406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4D417994-EB1B-72E8-3F7A-D49AC16B4867}"/>
              </a:ext>
            </a:extLst>
          </p:cNvPr>
          <p:cNvGrpSpPr/>
          <p:nvPr/>
        </p:nvGrpSpPr>
        <p:grpSpPr>
          <a:xfrm>
            <a:off x="3117059" y="-46408"/>
            <a:ext cx="7284529" cy="710639"/>
            <a:chOff x="2154746" y="7802"/>
            <a:chExt cx="7882508" cy="1057233"/>
          </a:xfrm>
        </p:grpSpPr>
        <p:pic>
          <p:nvPicPr>
            <p:cNvPr id="5" name="Imagen 16" descr="image001">
              <a:extLst>
                <a:ext uri="{FF2B5EF4-FFF2-40B4-BE49-F238E27FC236}">
                  <a16:creationId xmlns:a16="http://schemas.microsoft.com/office/drawing/2014/main" id="{9562EBC2-EDBB-7C66-5AB6-3B7E2CFD0C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a:extLst>
                <a:ext uri="{FF2B5EF4-FFF2-40B4-BE49-F238E27FC236}">
                  <a16:creationId xmlns:a16="http://schemas.microsoft.com/office/drawing/2014/main" id="{05D2B3BC-E3AB-7C70-5873-2C78BEC38E99}"/>
                </a:ext>
              </a:extLst>
            </p:cNvPr>
            <p:cNvPicPr>
              <a:picLocks noChangeAspect="1"/>
            </p:cNvPicPr>
            <p:nvPr/>
          </p:nvPicPr>
          <p:blipFill>
            <a:blip r:embed="rId3"/>
            <a:stretch>
              <a:fillRect/>
            </a:stretch>
          </p:blipFill>
          <p:spPr>
            <a:xfrm>
              <a:off x="3746861" y="112185"/>
              <a:ext cx="3532211" cy="741577"/>
            </a:xfrm>
            <a:prstGeom prst="rect">
              <a:avLst/>
            </a:prstGeom>
          </p:spPr>
        </p:pic>
        <p:pic>
          <p:nvPicPr>
            <p:cNvPr id="7" name="Imagen 6" descr="Texto, Logotipo&#10;&#10;Descripción generada automáticamente">
              <a:extLst>
                <a:ext uri="{FF2B5EF4-FFF2-40B4-BE49-F238E27FC236}">
                  <a16:creationId xmlns:a16="http://schemas.microsoft.com/office/drawing/2014/main" id="{7C15CA07-0269-221F-4E9B-097D8458D6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sp>
        <p:nvSpPr>
          <p:cNvPr id="8" name="Rectángulo 7">
            <a:extLst>
              <a:ext uri="{FF2B5EF4-FFF2-40B4-BE49-F238E27FC236}">
                <a16:creationId xmlns:a16="http://schemas.microsoft.com/office/drawing/2014/main" id="{8E5F5FBB-37C7-9EBA-9928-A440C2BAFA44}"/>
              </a:ext>
            </a:extLst>
          </p:cNvPr>
          <p:cNvSpPr/>
          <p:nvPr/>
        </p:nvSpPr>
        <p:spPr>
          <a:xfrm>
            <a:off x="0" y="1092060"/>
            <a:ext cx="3117058" cy="400110"/>
          </a:xfrm>
          <a:prstGeom prst="rect">
            <a:avLst/>
          </a:prstGeom>
          <a:solidFill>
            <a:schemeClr val="bg1"/>
          </a:solidFill>
          <a:ln>
            <a:noFill/>
          </a:ln>
        </p:spPr>
        <p:txBody>
          <a:bodyPr wrap="square">
            <a:spAutoFit/>
          </a:bodyPr>
          <a:lstStyle/>
          <a:p>
            <a:pPr algn="ctr"/>
            <a:r>
              <a:rPr lang="es-ES" sz="2000" b="1" dirty="0">
                <a:solidFill>
                  <a:schemeClr val="accent5">
                    <a:lumMod val="50000"/>
                  </a:schemeClr>
                </a:solidFill>
                <a:latin typeface="Segoe UI" panose="020B0502040204020203" pitchFamily="34" charset="0"/>
              </a:rPr>
              <a:t>Estado de cuenta:</a:t>
            </a:r>
            <a:endParaRPr lang="es-ES" sz="2000" b="1" i="0" dirty="0">
              <a:solidFill>
                <a:schemeClr val="accent5">
                  <a:lumMod val="50000"/>
                </a:schemeClr>
              </a:solidFill>
              <a:effectLst/>
              <a:latin typeface="Segoe UI" panose="020B0502040204020203" pitchFamily="34" charset="0"/>
            </a:endParaRPr>
          </a:p>
        </p:txBody>
      </p:sp>
      <p:sp>
        <p:nvSpPr>
          <p:cNvPr id="9" name="Rectángulo 8">
            <a:extLst>
              <a:ext uri="{FF2B5EF4-FFF2-40B4-BE49-F238E27FC236}">
                <a16:creationId xmlns:a16="http://schemas.microsoft.com/office/drawing/2014/main" id="{AE6C8DA9-6E74-04C8-9CC0-947C601316F7}"/>
              </a:ext>
            </a:extLst>
          </p:cNvPr>
          <p:cNvSpPr/>
          <p:nvPr/>
        </p:nvSpPr>
        <p:spPr>
          <a:xfrm>
            <a:off x="413578" y="1507320"/>
            <a:ext cx="4574997" cy="4524315"/>
          </a:xfrm>
          <a:prstGeom prst="rect">
            <a:avLst/>
          </a:prstGeom>
          <a:noFill/>
          <a:ln>
            <a:noFill/>
          </a:ln>
        </p:spPr>
        <p:txBody>
          <a:bodyPr wrap="square">
            <a:spAutoFit/>
          </a:bodyPr>
          <a:lstStyle/>
          <a:p>
            <a:pPr algn="just"/>
            <a:r>
              <a:rPr lang="es-GT" sz="1600" dirty="0">
                <a:solidFill>
                  <a:schemeClr val="accent5">
                    <a:lumMod val="50000"/>
                  </a:schemeClr>
                </a:solidFill>
                <a:latin typeface="Segoe UI" panose="020B0502040204020203" pitchFamily="34" charset="0"/>
              </a:rPr>
              <a:t>Es el documento emitido por las instituciones financieras que contienen el registro de todas las operaciones efectuadas en un período de tiempo: cargos, abonos, comisiones, intereses y saldo.</a:t>
            </a:r>
          </a:p>
          <a:p>
            <a:pPr algn="just"/>
            <a:endParaRPr lang="es-GT" sz="1600" dirty="0">
              <a:solidFill>
                <a:schemeClr val="accent5">
                  <a:lumMod val="50000"/>
                </a:schemeClr>
              </a:solidFill>
              <a:latin typeface="Segoe UI" panose="020B0502040204020203" pitchFamily="34" charset="0"/>
            </a:endParaRPr>
          </a:p>
          <a:p>
            <a:pPr algn="just"/>
            <a:r>
              <a:rPr lang="es-GT" sz="1600" dirty="0">
                <a:solidFill>
                  <a:schemeClr val="accent5">
                    <a:lumMod val="50000"/>
                  </a:schemeClr>
                </a:solidFill>
                <a:latin typeface="Segoe UI" panose="020B0502040204020203" pitchFamily="34" charset="0"/>
              </a:rPr>
              <a:t>Su característica principal es que se envía para la consideración del titular de la cuenta, quien debe analizarlo y poder estar –o no- de acuerdo con lo que se informa.</a:t>
            </a:r>
          </a:p>
          <a:p>
            <a:pPr algn="just"/>
            <a:endParaRPr lang="es-GT" sz="1600" dirty="0">
              <a:solidFill>
                <a:schemeClr val="accent5">
                  <a:lumMod val="50000"/>
                </a:schemeClr>
              </a:solidFill>
              <a:latin typeface="Segoe UI" panose="020B0502040204020203" pitchFamily="34" charset="0"/>
            </a:endParaRPr>
          </a:p>
          <a:p>
            <a:pPr algn="just"/>
            <a:r>
              <a:rPr lang="es-GT" sz="1600" dirty="0">
                <a:solidFill>
                  <a:schemeClr val="accent5">
                    <a:lumMod val="50000"/>
                  </a:schemeClr>
                </a:solidFill>
                <a:latin typeface="Segoe UI" panose="020B0502040204020203" pitchFamily="34" charset="0"/>
              </a:rPr>
              <a:t>Las instituciones que llevan los registros tienen la obligación de entregar periódicamente estados de cuenta para que el titular pueda compararlos con los comprobantes de sus operaciones, de ahí la importancia de guardar todos los recibos de depósitos, comprobantes de retiros y compras.</a:t>
            </a:r>
          </a:p>
        </p:txBody>
      </p:sp>
      <p:sp>
        <p:nvSpPr>
          <p:cNvPr id="3" name="Rectángulo 2">
            <a:extLst>
              <a:ext uri="{FF2B5EF4-FFF2-40B4-BE49-F238E27FC236}">
                <a16:creationId xmlns:a16="http://schemas.microsoft.com/office/drawing/2014/main" id="{A37BE58E-ADCB-B65E-F03A-7696DAE2E74F}"/>
              </a:ext>
            </a:extLst>
          </p:cNvPr>
          <p:cNvSpPr/>
          <p:nvPr/>
        </p:nvSpPr>
        <p:spPr>
          <a:xfrm>
            <a:off x="153485" y="6318553"/>
            <a:ext cx="4574997" cy="292388"/>
          </a:xfrm>
          <a:prstGeom prst="rect">
            <a:avLst/>
          </a:prstGeom>
          <a:noFill/>
          <a:ln>
            <a:noFill/>
          </a:ln>
        </p:spPr>
        <p:txBody>
          <a:bodyPr wrap="square">
            <a:spAutoFit/>
          </a:bodyPr>
          <a:lstStyle/>
          <a:p>
            <a:pPr algn="just"/>
            <a:r>
              <a:rPr lang="es-GT" sz="1300" b="1" dirty="0">
                <a:solidFill>
                  <a:schemeClr val="accent5">
                    <a:lumMod val="50000"/>
                  </a:schemeClr>
                </a:solidFill>
                <a:latin typeface="Segoe UI" panose="020B0502040204020203" pitchFamily="34" charset="0"/>
              </a:rPr>
              <a:t>Fuente: </a:t>
            </a:r>
            <a:r>
              <a:rPr lang="es-GT" sz="1300" dirty="0">
                <a:solidFill>
                  <a:schemeClr val="accent5">
                    <a:lumMod val="50000"/>
                  </a:schemeClr>
                </a:solidFill>
                <a:latin typeface="Segoe UI" panose="020B0502040204020203" pitchFamily="34" charset="0"/>
              </a:rPr>
              <a:t>ABC De Educación Financiera. </a:t>
            </a:r>
          </a:p>
        </p:txBody>
      </p:sp>
      <p:sp>
        <p:nvSpPr>
          <p:cNvPr id="10" name="AutoShape 2" descr="Finanzas Prácticas MX: Cómo leer un estado de cuenta bancario">
            <a:extLst>
              <a:ext uri="{FF2B5EF4-FFF2-40B4-BE49-F238E27FC236}">
                <a16:creationId xmlns:a16="http://schemas.microsoft.com/office/drawing/2014/main" id="{F78E8812-6966-5BF6-E85A-D600CA5B346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a:p>
        </p:txBody>
      </p:sp>
      <p:pic>
        <p:nvPicPr>
          <p:cNvPr id="11" name="Imagen 10">
            <a:extLst>
              <a:ext uri="{FF2B5EF4-FFF2-40B4-BE49-F238E27FC236}">
                <a16:creationId xmlns:a16="http://schemas.microsoft.com/office/drawing/2014/main" id="{809ABCE9-8667-4F16-D5B9-F8DB02BE6D73}"/>
              </a:ext>
            </a:extLst>
          </p:cNvPr>
          <p:cNvPicPr>
            <a:picLocks noChangeAspect="1"/>
          </p:cNvPicPr>
          <p:nvPr/>
        </p:nvPicPr>
        <p:blipFill>
          <a:blip r:embed="rId5"/>
          <a:stretch>
            <a:fillRect/>
          </a:stretch>
        </p:blipFill>
        <p:spPr>
          <a:xfrm>
            <a:off x="5070296" y="1830140"/>
            <a:ext cx="6906696" cy="3687082"/>
          </a:xfrm>
          <a:prstGeom prst="rect">
            <a:avLst/>
          </a:prstGeom>
        </p:spPr>
      </p:pic>
    </p:spTree>
    <p:extLst>
      <p:ext uri="{BB962C8B-B14F-4D97-AF65-F5344CB8AC3E}">
        <p14:creationId xmlns:p14="http://schemas.microsoft.com/office/powerpoint/2010/main" val="1051046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4D417994-EB1B-72E8-3F7A-D49AC16B4867}"/>
              </a:ext>
            </a:extLst>
          </p:cNvPr>
          <p:cNvGrpSpPr/>
          <p:nvPr/>
        </p:nvGrpSpPr>
        <p:grpSpPr>
          <a:xfrm>
            <a:off x="3117059" y="-46408"/>
            <a:ext cx="7284529" cy="710639"/>
            <a:chOff x="2154746" y="7802"/>
            <a:chExt cx="7882508" cy="1057233"/>
          </a:xfrm>
        </p:grpSpPr>
        <p:pic>
          <p:nvPicPr>
            <p:cNvPr id="5" name="Imagen 16" descr="image001">
              <a:extLst>
                <a:ext uri="{FF2B5EF4-FFF2-40B4-BE49-F238E27FC236}">
                  <a16:creationId xmlns:a16="http://schemas.microsoft.com/office/drawing/2014/main" id="{9562EBC2-EDBB-7C66-5AB6-3B7E2CFD0C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a:extLst>
                <a:ext uri="{FF2B5EF4-FFF2-40B4-BE49-F238E27FC236}">
                  <a16:creationId xmlns:a16="http://schemas.microsoft.com/office/drawing/2014/main" id="{05D2B3BC-E3AB-7C70-5873-2C78BEC38E99}"/>
                </a:ext>
              </a:extLst>
            </p:cNvPr>
            <p:cNvPicPr>
              <a:picLocks noChangeAspect="1"/>
            </p:cNvPicPr>
            <p:nvPr/>
          </p:nvPicPr>
          <p:blipFill>
            <a:blip r:embed="rId3"/>
            <a:stretch>
              <a:fillRect/>
            </a:stretch>
          </p:blipFill>
          <p:spPr>
            <a:xfrm>
              <a:off x="3746861" y="112185"/>
              <a:ext cx="3532211" cy="741577"/>
            </a:xfrm>
            <a:prstGeom prst="rect">
              <a:avLst/>
            </a:prstGeom>
          </p:spPr>
        </p:pic>
        <p:pic>
          <p:nvPicPr>
            <p:cNvPr id="7" name="Imagen 6" descr="Texto, Logotipo&#10;&#10;Descripción generada automáticamente">
              <a:extLst>
                <a:ext uri="{FF2B5EF4-FFF2-40B4-BE49-F238E27FC236}">
                  <a16:creationId xmlns:a16="http://schemas.microsoft.com/office/drawing/2014/main" id="{7C15CA07-0269-221F-4E9B-097D8458D6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sp>
        <p:nvSpPr>
          <p:cNvPr id="3" name="Rectángulo 2">
            <a:extLst>
              <a:ext uri="{FF2B5EF4-FFF2-40B4-BE49-F238E27FC236}">
                <a16:creationId xmlns:a16="http://schemas.microsoft.com/office/drawing/2014/main" id="{A37BE58E-ADCB-B65E-F03A-7696DAE2E74F}"/>
              </a:ext>
            </a:extLst>
          </p:cNvPr>
          <p:cNvSpPr/>
          <p:nvPr/>
        </p:nvSpPr>
        <p:spPr>
          <a:xfrm>
            <a:off x="153485" y="6318553"/>
            <a:ext cx="4574997" cy="292388"/>
          </a:xfrm>
          <a:prstGeom prst="rect">
            <a:avLst/>
          </a:prstGeom>
          <a:noFill/>
          <a:ln>
            <a:noFill/>
          </a:ln>
        </p:spPr>
        <p:txBody>
          <a:bodyPr wrap="square">
            <a:spAutoFit/>
          </a:bodyPr>
          <a:lstStyle/>
          <a:p>
            <a:pPr algn="just"/>
            <a:r>
              <a:rPr lang="es-GT" sz="1300" b="1" dirty="0">
                <a:solidFill>
                  <a:schemeClr val="accent5">
                    <a:lumMod val="50000"/>
                  </a:schemeClr>
                </a:solidFill>
                <a:latin typeface="Segoe UI" panose="020B0502040204020203" pitchFamily="34" charset="0"/>
              </a:rPr>
              <a:t>Fuente: </a:t>
            </a:r>
            <a:r>
              <a:rPr lang="es-GT" sz="1300" dirty="0">
                <a:solidFill>
                  <a:schemeClr val="accent5">
                    <a:lumMod val="50000"/>
                  </a:schemeClr>
                </a:solidFill>
                <a:latin typeface="Segoe UI" panose="020B0502040204020203" pitchFamily="34" charset="0"/>
              </a:rPr>
              <a:t>ABC De Educación Financiera. </a:t>
            </a:r>
          </a:p>
        </p:txBody>
      </p:sp>
      <p:sp>
        <p:nvSpPr>
          <p:cNvPr id="2" name="Rectángulo 1">
            <a:extLst>
              <a:ext uri="{FF2B5EF4-FFF2-40B4-BE49-F238E27FC236}">
                <a16:creationId xmlns:a16="http://schemas.microsoft.com/office/drawing/2014/main" id="{D0887B5B-9514-5900-6C85-67D620780A57}"/>
              </a:ext>
            </a:extLst>
          </p:cNvPr>
          <p:cNvSpPr/>
          <p:nvPr/>
        </p:nvSpPr>
        <p:spPr>
          <a:xfrm>
            <a:off x="447723" y="1106798"/>
            <a:ext cx="4961440" cy="707886"/>
          </a:xfrm>
          <a:prstGeom prst="rect">
            <a:avLst/>
          </a:prstGeom>
          <a:solidFill>
            <a:schemeClr val="bg1"/>
          </a:solidFill>
          <a:ln>
            <a:noFill/>
          </a:ln>
        </p:spPr>
        <p:txBody>
          <a:bodyPr wrap="square">
            <a:spAutoFit/>
          </a:bodyPr>
          <a:lstStyle/>
          <a:p>
            <a:pPr algn="ctr"/>
            <a:r>
              <a:rPr lang="es-ES" sz="2000" b="1" dirty="0">
                <a:solidFill>
                  <a:schemeClr val="accent5">
                    <a:lumMod val="50000"/>
                  </a:schemeClr>
                </a:solidFill>
                <a:latin typeface="Segoe UI" panose="020B0502040204020203" pitchFamily="34" charset="0"/>
              </a:rPr>
              <a:t>Recomendaciones para el uso de la tarjeta de crédito</a:t>
            </a:r>
            <a:endParaRPr lang="es-ES" sz="2000" b="1" i="0" dirty="0">
              <a:solidFill>
                <a:schemeClr val="accent5">
                  <a:lumMod val="50000"/>
                </a:schemeClr>
              </a:solidFill>
              <a:effectLst/>
              <a:latin typeface="Segoe UI" panose="020B0502040204020203" pitchFamily="34" charset="0"/>
            </a:endParaRPr>
          </a:p>
        </p:txBody>
      </p:sp>
      <p:sp>
        <p:nvSpPr>
          <p:cNvPr id="11" name="Rectángulo 10">
            <a:extLst>
              <a:ext uri="{FF2B5EF4-FFF2-40B4-BE49-F238E27FC236}">
                <a16:creationId xmlns:a16="http://schemas.microsoft.com/office/drawing/2014/main" id="{26E0099B-CB90-9EF3-5B26-51461F5B9C6B}"/>
              </a:ext>
            </a:extLst>
          </p:cNvPr>
          <p:cNvSpPr/>
          <p:nvPr/>
        </p:nvSpPr>
        <p:spPr>
          <a:xfrm>
            <a:off x="6256986" y="1670441"/>
            <a:ext cx="5234357" cy="4770537"/>
          </a:xfrm>
          <a:prstGeom prst="rect">
            <a:avLst/>
          </a:prstGeom>
          <a:noFill/>
          <a:ln>
            <a:noFill/>
          </a:ln>
        </p:spPr>
        <p:txBody>
          <a:bodyPr wrap="square">
            <a:spAutoFit/>
          </a:bodyPr>
          <a:lstStyle/>
          <a:p>
            <a:pPr marL="342900" indent="-342900" algn="just">
              <a:buFont typeface="+mj-lt"/>
              <a:buAutoNum type="arabicPeriod"/>
            </a:pPr>
            <a:r>
              <a:rPr lang="es-GT" sz="1600" dirty="0">
                <a:solidFill>
                  <a:schemeClr val="accent5">
                    <a:lumMod val="50000"/>
                  </a:schemeClr>
                </a:solidFill>
                <a:latin typeface="Segoe UI" panose="020B0502040204020203" pitchFamily="34" charset="0"/>
              </a:rPr>
              <a:t>Revisa tus estados de cuenta.</a:t>
            </a:r>
          </a:p>
          <a:p>
            <a:pPr marL="342900" indent="-342900" algn="just">
              <a:buFont typeface="+mj-lt"/>
              <a:buAutoNum type="arabicPeriod"/>
            </a:pPr>
            <a:r>
              <a:rPr lang="es-GT" sz="1600" dirty="0">
                <a:solidFill>
                  <a:schemeClr val="accent5">
                    <a:lumMod val="50000"/>
                  </a:schemeClr>
                </a:solidFill>
                <a:latin typeface="Segoe UI" panose="020B0502040204020203" pitchFamily="34" charset="0"/>
              </a:rPr>
              <a:t>Si no te llegan a tiempo, repórtalo a la institución y solicita que te los envíen.</a:t>
            </a:r>
          </a:p>
          <a:p>
            <a:pPr marL="342900" indent="-342900" algn="just">
              <a:buFont typeface="+mj-lt"/>
              <a:buAutoNum type="arabicPeriod"/>
            </a:pPr>
            <a:r>
              <a:rPr lang="es-GT" sz="1600" dirty="0">
                <a:solidFill>
                  <a:schemeClr val="accent5">
                    <a:lumMod val="50000"/>
                  </a:schemeClr>
                </a:solidFill>
                <a:latin typeface="Segoe UI" panose="020B0502040204020203" pitchFamily="34" charset="0"/>
              </a:rPr>
              <a:t>Guarda todos los comprobantes de pago, retiros, compras, etc.</a:t>
            </a:r>
          </a:p>
          <a:p>
            <a:pPr marL="342900" indent="-342900" algn="just">
              <a:buFont typeface="+mj-lt"/>
              <a:buAutoNum type="arabicPeriod"/>
            </a:pPr>
            <a:r>
              <a:rPr lang="es-GT" sz="1600" dirty="0">
                <a:solidFill>
                  <a:schemeClr val="accent5">
                    <a:lumMod val="50000"/>
                  </a:schemeClr>
                </a:solidFill>
                <a:latin typeface="Segoe UI" panose="020B0502040204020203" pitchFamily="34" charset="0"/>
              </a:rPr>
              <a:t>Toma en cuenta el plazo que da cada institución para presentar aclaraciones, pues una vez transcurrido éste, dará por aceptado el estado de cuenta que te envió.</a:t>
            </a:r>
          </a:p>
          <a:p>
            <a:pPr marL="342900" indent="-342900" algn="just">
              <a:buFont typeface="+mj-lt"/>
              <a:buAutoNum type="arabicPeriod"/>
            </a:pPr>
            <a:r>
              <a:rPr lang="es-GT" sz="1600" dirty="0">
                <a:solidFill>
                  <a:schemeClr val="accent5">
                    <a:lumMod val="50000"/>
                  </a:schemeClr>
                </a:solidFill>
                <a:latin typeface="Segoe UI" panose="020B0502040204020203" pitchFamily="34" charset="0"/>
              </a:rPr>
              <a:t>Aprende a leer los estados de cuenta de cada producto o servicio.</a:t>
            </a:r>
          </a:p>
          <a:p>
            <a:pPr marL="342900" indent="-342900" algn="just">
              <a:buFont typeface="+mj-lt"/>
              <a:buAutoNum type="arabicPeriod"/>
            </a:pPr>
            <a:r>
              <a:rPr lang="es-GT" sz="1600" dirty="0">
                <a:solidFill>
                  <a:schemeClr val="accent5">
                    <a:lumMod val="50000"/>
                  </a:schemeClr>
                </a:solidFill>
                <a:latin typeface="Segoe UI" panose="020B0502040204020203" pitchFamily="34" charset="0"/>
              </a:rPr>
              <a:t>En caso de tener algún cargo que no reconozcas u otros problemas, acude primero a la institución sujeta a la vigilancia e inspección de la Superintendencia de Bancos.  En caso no se te resuelvan tus dudas puedes acudir a la Oficina de Atención al Usuario de la Superintendencia de Bancos.</a:t>
            </a:r>
          </a:p>
          <a:p>
            <a:pPr algn="just"/>
            <a:endParaRPr lang="es-GT" sz="1600" dirty="0">
              <a:solidFill>
                <a:schemeClr val="accent5">
                  <a:lumMod val="50000"/>
                </a:schemeClr>
              </a:solidFill>
              <a:latin typeface="Segoe UI" panose="020B0502040204020203" pitchFamily="34" charset="0"/>
            </a:endParaRPr>
          </a:p>
        </p:txBody>
      </p:sp>
      <p:pic>
        <p:nvPicPr>
          <p:cNvPr id="12" name="Imagen 11">
            <a:extLst>
              <a:ext uri="{FF2B5EF4-FFF2-40B4-BE49-F238E27FC236}">
                <a16:creationId xmlns:a16="http://schemas.microsoft.com/office/drawing/2014/main" id="{6BAD1ECE-2D26-574B-8B92-F23BB3DD079D}"/>
              </a:ext>
            </a:extLst>
          </p:cNvPr>
          <p:cNvPicPr>
            <a:picLocks noChangeAspect="1"/>
          </p:cNvPicPr>
          <p:nvPr/>
        </p:nvPicPr>
        <p:blipFill>
          <a:blip r:embed="rId5"/>
          <a:stretch>
            <a:fillRect/>
          </a:stretch>
        </p:blipFill>
        <p:spPr>
          <a:xfrm>
            <a:off x="632844" y="2418327"/>
            <a:ext cx="4968430" cy="2782321"/>
          </a:xfrm>
          <a:prstGeom prst="rect">
            <a:avLst/>
          </a:prstGeom>
          <a:ln>
            <a:noFill/>
          </a:ln>
          <a:effectLst>
            <a:softEdge rad="112500"/>
          </a:effectLst>
        </p:spPr>
      </p:pic>
    </p:spTree>
    <p:extLst>
      <p:ext uri="{BB962C8B-B14F-4D97-AF65-F5344CB8AC3E}">
        <p14:creationId xmlns:p14="http://schemas.microsoft.com/office/powerpoint/2010/main" val="199335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61D0BB7B-E48D-B77D-F20E-9422FAF83B26}"/>
              </a:ext>
            </a:extLst>
          </p:cNvPr>
          <p:cNvGrpSpPr/>
          <p:nvPr/>
        </p:nvGrpSpPr>
        <p:grpSpPr>
          <a:xfrm>
            <a:off x="3117059" y="-46408"/>
            <a:ext cx="7284529" cy="710639"/>
            <a:chOff x="2154746" y="7802"/>
            <a:chExt cx="7882508" cy="1057233"/>
          </a:xfrm>
        </p:grpSpPr>
        <p:pic>
          <p:nvPicPr>
            <p:cNvPr id="5" name="Imagen 16" descr="image001">
              <a:extLst>
                <a:ext uri="{FF2B5EF4-FFF2-40B4-BE49-F238E27FC236}">
                  <a16:creationId xmlns:a16="http://schemas.microsoft.com/office/drawing/2014/main" id="{FDCFE594-69EB-5982-0473-E1BEBB35BE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a:extLst>
                <a:ext uri="{FF2B5EF4-FFF2-40B4-BE49-F238E27FC236}">
                  <a16:creationId xmlns:a16="http://schemas.microsoft.com/office/drawing/2014/main" id="{F324E628-7621-22AF-8F1B-DD2435A4668F}"/>
                </a:ext>
              </a:extLst>
            </p:cNvPr>
            <p:cNvPicPr>
              <a:picLocks noChangeAspect="1"/>
            </p:cNvPicPr>
            <p:nvPr/>
          </p:nvPicPr>
          <p:blipFill>
            <a:blip r:embed="rId4"/>
            <a:stretch>
              <a:fillRect/>
            </a:stretch>
          </p:blipFill>
          <p:spPr>
            <a:xfrm>
              <a:off x="3746861" y="112185"/>
              <a:ext cx="3532211" cy="741577"/>
            </a:xfrm>
            <a:prstGeom prst="rect">
              <a:avLst/>
            </a:prstGeom>
          </p:spPr>
        </p:pic>
        <p:pic>
          <p:nvPicPr>
            <p:cNvPr id="7" name="Imagen 6" descr="Texto, Logotipo&#10;&#10;Descripción generada automáticamente">
              <a:extLst>
                <a:ext uri="{FF2B5EF4-FFF2-40B4-BE49-F238E27FC236}">
                  <a16:creationId xmlns:a16="http://schemas.microsoft.com/office/drawing/2014/main" id="{40ADC5D7-90B8-722E-F802-DC4E98EDE3A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sp>
        <p:nvSpPr>
          <p:cNvPr id="9" name="CuadroTexto 8">
            <a:extLst>
              <a:ext uri="{FF2B5EF4-FFF2-40B4-BE49-F238E27FC236}">
                <a16:creationId xmlns:a16="http://schemas.microsoft.com/office/drawing/2014/main" id="{3332823B-9760-7322-4C8C-D1C1CAC02E02}"/>
              </a:ext>
            </a:extLst>
          </p:cNvPr>
          <p:cNvSpPr txBox="1"/>
          <p:nvPr/>
        </p:nvSpPr>
        <p:spPr>
          <a:xfrm>
            <a:off x="7408565" y="1468327"/>
            <a:ext cx="3785769" cy="830997"/>
          </a:xfrm>
          <a:prstGeom prst="rect">
            <a:avLst/>
          </a:prstGeom>
          <a:noFill/>
        </p:spPr>
        <p:txBody>
          <a:bodyPr wrap="square">
            <a:spAutoFit/>
          </a:bodyPr>
          <a:lstStyle/>
          <a:p>
            <a:pPr algn="just"/>
            <a:r>
              <a:rPr lang="es-GT" sz="2400" b="1"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Quiene</a:t>
            </a:r>
            <a:r>
              <a:rPr lang="es-GT" sz="2400" b="1"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s tienen una tarjeta de crédito deben recordar:</a:t>
            </a:r>
            <a:endParaRPr lang="es-GT" sz="2400" b="1" dirty="0">
              <a:solidFill>
                <a:srgbClr val="002060"/>
              </a:solidFill>
            </a:endParaRPr>
          </a:p>
        </p:txBody>
      </p:sp>
      <p:sp>
        <p:nvSpPr>
          <p:cNvPr id="2" name="Rectángulo 1">
            <a:extLst>
              <a:ext uri="{FF2B5EF4-FFF2-40B4-BE49-F238E27FC236}">
                <a16:creationId xmlns:a16="http://schemas.microsoft.com/office/drawing/2014/main" id="{74FA02DD-4DDD-172B-BF02-091F6043A86A}"/>
              </a:ext>
            </a:extLst>
          </p:cNvPr>
          <p:cNvSpPr/>
          <p:nvPr/>
        </p:nvSpPr>
        <p:spPr>
          <a:xfrm>
            <a:off x="1119005" y="1174686"/>
            <a:ext cx="5234357" cy="4770537"/>
          </a:xfrm>
          <a:prstGeom prst="rect">
            <a:avLst/>
          </a:prstGeom>
          <a:noFill/>
          <a:ln>
            <a:noFill/>
          </a:ln>
        </p:spPr>
        <p:txBody>
          <a:bodyPr wrap="square">
            <a:spAutoFit/>
          </a:bodyPr>
          <a:lstStyle/>
          <a:p>
            <a:pPr marL="342900" indent="-342900" algn="just">
              <a:buFont typeface="+mj-lt"/>
              <a:buAutoNum type="arabicPeriod"/>
            </a:pPr>
            <a:r>
              <a:rPr lang="es-GT" sz="1600" b="1" dirty="0">
                <a:solidFill>
                  <a:schemeClr val="accent5">
                    <a:lumMod val="50000"/>
                  </a:schemeClr>
                </a:solidFill>
                <a:latin typeface="Segoe UI" panose="020B0502040204020203" pitchFamily="34" charset="0"/>
              </a:rPr>
              <a:t>Fecha de corte: </a:t>
            </a:r>
            <a:r>
              <a:rPr lang="es-GT" sz="1600" dirty="0">
                <a:solidFill>
                  <a:schemeClr val="accent5">
                    <a:lumMod val="50000"/>
                  </a:schemeClr>
                </a:solidFill>
                <a:latin typeface="Segoe UI" panose="020B0502040204020203" pitchFamily="34" charset="0"/>
              </a:rPr>
              <a:t>día del mes en que la institución emisora termina el registro de operaciones realizadas durante un período determinado.</a:t>
            </a:r>
          </a:p>
          <a:p>
            <a:pPr marL="342900" indent="-342900" algn="just">
              <a:buFont typeface="+mj-lt"/>
              <a:buAutoNum type="arabicPeriod"/>
            </a:pPr>
            <a:r>
              <a:rPr lang="es-GT" sz="1600" b="1" dirty="0">
                <a:solidFill>
                  <a:schemeClr val="accent5">
                    <a:lumMod val="50000"/>
                  </a:schemeClr>
                </a:solidFill>
                <a:latin typeface="Segoe UI" panose="020B0502040204020203" pitchFamily="34" charset="0"/>
              </a:rPr>
              <a:t>Fecha límite de pago: </a:t>
            </a:r>
            <a:r>
              <a:rPr lang="es-GT" sz="1600" dirty="0">
                <a:solidFill>
                  <a:schemeClr val="accent5">
                    <a:lumMod val="50000"/>
                  </a:schemeClr>
                </a:solidFill>
                <a:latin typeface="Segoe UI" panose="020B0502040204020203" pitchFamily="34" charset="0"/>
              </a:rPr>
              <a:t>fecha máxima establecida por el emisor para que el tarjetahabiente realice el pago que corresponda y no incurra en intereses moratorios y otros recargos.</a:t>
            </a:r>
          </a:p>
          <a:p>
            <a:pPr marL="342900" indent="-342900" algn="just">
              <a:buFont typeface="+mj-lt"/>
              <a:buAutoNum type="arabicPeriod"/>
            </a:pPr>
            <a:r>
              <a:rPr lang="es-GT" sz="1600" b="1" dirty="0">
                <a:solidFill>
                  <a:schemeClr val="accent5">
                    <a:lumMod val="50000"/>
                  </a:schemeClr>
                </a:solidFill>
                <a:latin typeface="Segoe UI" panose="020B0502040204020203" pitchFamily="34" charset="0"/>
              </a:rPr>
              <a:t>Saldo: </a:t>
            </a:r>
            <a:r>
              <a:rPr lang="es-GT" sz="1600" dirty="0">
                <a:solidFill>
                  <a:schemeClr val="accent5">
                    <a:lumMod val="50000"/>
                  </a:schemeClr>
                </a:solidFill>
                <a:latin typeface="Segoe UI" panose="020B0502040204020203" pitchFamily="34" charset="0"/>
              </a:rPr>
              <a:t>es la cantidad que se adeuda a la fecha de corte.</a:t>
            </a:r>
          </a:p>
          <a:p>
            <a:pPr marL="342900" indent="-342900" algn="just">
              <a:buFont typeface="+mj-lt"/>
              <a:buAutoNum type="arabicPeriod"/>
            </a:pPr>
            <a:r>
              <a:rPr lang="es-GT" sz="1600" b="1" dirty="0">
                <a:solidFill>
                  <a:schemeClr val="accent5">
                    <a:lumMod val="50000"/>
                  </a:schemeClr>
                </a:solidFill>
                <a:latin typeface="Segoe UI" panose="020B0502040204020203" pitchFamily="34" charset="0"/>
              </a:rPr>
              <a:t>Pago mínimo:</a:t>
            </a:r>
            <a:r>
              <a:rPr lang="es-GT" sz="1600" dirty="0">
                <a:solidFill>
                  <a:schemeClr val="accent5">
                    <a:lumMod val="50000"/>
                  </a:schemeClr>
                </a:solidFill>
                <a:latin typeface="Segoe UI" panose="020B0502040204020203" pitchFamily="34" charset="0"/>
              </a:rPr>
              <a:t> cantidad definida por el emisor para mantener activa la tarjeta de crédito.  Si se paga solo el mínimo se incurre en intereses y otros cargos.</a:t>
            </a:r>
          </a:p>
          <a:p>
            <a:pPr marL="342900" indent="-342900" algn="just">
              <a:buFont typeface="+mj-lt"/>
              <a:buAutoNum type="arabicPeriod"/>
            </a:pPr>
            <a:r>
              <a:rPr lang="es-GT" sz="1600" b="1" dirty="0">
                <a:solidFill>
                  <a:schemeClr val="accent5">
                    <a:lumMod val="50000"/>
                  </a:schemeClr>
                </a:solidFill>
                <a:latin typeface="Segoe UI" panose="020B0502040204020203" pitchFamily="34" charset="0"/>
              </a:rPr>
              <a:t>Clonación: </a:t>
            </a:r>
            <a:r>
              <a:rPr lang="es-GT" sz="1600" dirty="0">
                <a:solidFill>
                  <a:schemeClr val="accent5">
                    <a:lumMod val="50000"/>
                  </a:schemeClr>
                </a:solidFill>
                <a:latin typeface="Segoe UI" panose="020B0502040204020203" pitchFamily="34" charset="0"/>
              </a:rPr>
              <a:t>al pagar pide que tu tarjeta sea pasada por la “terminal electrónica”, frente a ti, para evitar clonación o dobles cargos.</a:t>
            </a:r>
          </a:p>
          <a:p>
            <a:pPr marL="342900" indent="-342900" algn="just">
              <a:buFont typeface="+mj-lt"/>
              <a:buAutoNum type="arabicPeriod"/>
            </a:pPr>
            <a:r>
              <a:rPr lang="es-GT" sz="1600" b="1" dirty="0">
                <a:solidFill>
                  <a:schemeClr val="accent5">
                    <a:lumMod val="50000"/>
                  </a:schemeClr>
                </a:solidFill>
                <a:latin typeface="Segoe UI" panose="020B0502040204020203" pitchFamily="34" charset="0"/>
              </a:rPr>
              <a:t>Extra financiamiento: </a:t>
            </a:r>
            <a:r>
              <a:rPr lang="es-GT" sz="1600" dirty="0">
                <a:solidFill>
                  <a:schemeClr val="accent5">
                    <a:lumMod val="50000"/>
                  </a:schemeClr>
                </a:solidFill>
                <a:latin typeface="Segoe UI" panose="020B0502040204020203" pitchFamily="34" charset="0"/>
              </a:rPr>
              <a:t>es crédito adicional sobre el límite de crédito autorizado en la tarjeta de crédito, antes de aceptarlo, consulta las condiciones.</a:t>
            </a:r>
            <a:endParaRPr lang="es-GT" sz="1600" b="1" dirty="0">
              <a:solidFill>
                <a:schemeClr val="accent5">
                  <a:lumMod val="50000"/>
                </a:schemeClr>
              </a:solidFill>
              <a:latin typeface="Segoe UI" panose="020B0502040204020203" pitchFamily="34" charset="0"/>
            </a:endParaRPr>
          </a:p>
          <a:p>
            <a:pPr algn="just"/>
            <a:endParaRPr lang="es-GT" sz="1600" dirty="0">
              <a:solidFill>
                <a:schemeClr val="accent5">
                  <a:lumMod val="50000"/>
                </a:schemeClr>
              </a:solidFill>
              <a:latin typeface="Segoe UI" panose="020B0502040204020203" pitchFamily="34" charset="0"/>
            </a:endParaRPr>
          </a:p>
        </p:txBody>
      </p:sp>
      <p:pic>
        <p:nvPicPr>
          <p:cNvPr id="1026" name="Picture 2" descr="RECUERDA”: Sobrellevando la Pandemia con nuestros hijos! - News - IACAPAP">
            <a:extLst>
              <a:ext uri="{FF2B5EF4-FFF2-40B4-BE49-F238E27FC236}">
                <a16:creationId xmlns:a16="http://schemas.microsoft.com/office/drawing/2014/main" id="{2190749A-F939-5826-A028-BF0ED7BD45C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783988">
            <a:off x="7747871" y="2820982"/>
            <a:ext cx="3334649" cy="3203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226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E7726493-A83F-ADE6-655B-F09234049F90}"/>
              </a:ext>
            </a:extLst>
          </p:cNvPr>
          <p:cNvGrpSpPr/>
          <p:nvPr/>
        </p:nvGrpSpPr>
        <p:grpSpPr>
          <a:xfrm>
            <a:off x="3117059" y="-46408"/>
            <a:ext cx="7284529" cy="710639"/>
            <a:chOff x="2154746" y="7802"/>
            <a:chExt cx="7882508" cy="1057233"/>
          </a:xfrm>
        </p:grpSpPr>
        <p:pic>
          <p:nvPicPr>
            <p:cNvPr id="5" name="Imagen 16" descr="image001">
              <a:extLst>
                <a:ext uri="{FF2B5EF4-FFF2-40B4-BE49-F238E27FC236}">
                  <a16:creationId xmlns:a16="http://schemas.microsoft.com/office/drawing/2014/main" id="{C00ED986-B8C0-2F16-A77E-1E2C11B771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a:extLst>
                <a:ext uri="{FF2B5EF4-FFF2-40B4-BE49-F238E27FC236}">
                  <a16:creationId xmlns:a16="http://schemas.microsoft.com/office/drawing/2014/main" id="{78C51502-5405-AA76-2584-542845539D87}"/>
                </a:ext>
              </a:extLst>
            </p:cNvPr>
            <p:cNvPicPr>
              <a:picLocks noChangeAspect="1"/>
            </p:cNvPicPr>
            <p:nvPr/>
          </p:nvPicPr>
          <p:blipFill>
            <a:blip r:embed="rId3"/>
            <a:stretch>
              <a:fillRect/>
            </a:stretch>
          </p:blipFill>
          <p:spPr>
            <a:xfrm>
              <a:off x="3746861" y="112185"/>
              <a:ext cx="3532211" cy="741577"/>
            </a:xfrm>
            <a:prstGeom prst="rect">
              <a:avLst/>
            </a:prstGeom>
          </p:spPr>
        </p:pic>
        <p:pic>
          <p:nvPicPr>
            <p:cNvPr id="7" name="Imagen 6" descr="Texto, Logotipo&#10;&#10;Descripción generada automáticamente">
              <a:extLst>
                <a:ext uri="{FF2B5EF4-FFF2-40B4-BE49-F238E27FC236}">
                  <a16:creationId xmlns:a16="http://schemas.microsoft.com/office/drawing/2014/main" id="{BDA52801-533E-3304-6419-9BAC86EC87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sp>
        <p:nvSpPr>
          <p:cNvPr id="8" name="CuadroTexto 7">
            <a:extLst>
              <a:ext uri="{FF2B5EF4-FFF2-40B4-BE49-F238E27FC236}">
                <a16:creationId xmlns:a16="http://schemas.microsoft.com/office/drawing/2014/main" id="{A2FBC539-28EE-E838-695C-99EFEBBEA7C2}"/>
              </a:ext>
            </a:extLst>
          </p:cNvPr>
          <p:cNvSpPr txBox="1"/>
          <p:nvPr/>
        </p:nvSpPr>
        <p:spPr>
          <a:xfrm>
            <a:off x="995218" y="1585034"/>
            <a:ext cx="10011063" cy="646331"/>
          </a:xfrm>
          <a:prstGeom prst="rect">
            <a:avLst/>
          </a:prstGeom>
          <a:noFill/>
        </p:spPr>
        <p:txBody>
          <a:bodyPr wrap="square">
            <a:spAutoFit/>
          </a:bodyPr>
          <a:lstStyle/>
          <a:p>
            <a:pPr algn="ctr"/>
            <a:r>
              <a:rPr lang="es-GT" sz="3600" b="1" dirty="0">
                <a:solidFill>
                  <a:schemeClr val="accent5">
                    <a:lumMod val="50000"/>
                  </a:schemeClr>
                </a:solidFill>
                <a:latin typeface="Segoe UI" panose="020B0502040204020203" pitchFamily="34" charset="0"/>
              </a:rPr>
              <a:t>Valuación de Activos Crediticios</a:t>
            </a:r>
          </a:p>
        </p:txBody>
      </p:sp>
      <p:pic>
        <p:nvPicPr>
          <p:cNvPr id="9" name="Imagen 8">
            <a:extLst>
              <a:ext uri="{FF2B5EF4-FFF2-40B4-BE49-F238E27FC236}">
                <a16:creationId xmlns:a16="http://schemas.microsoft.com/office/drawing/2014/main" id="{EDC6769A-562D-8287-0DCD-7D45BC690978}"/>
              </a:ext>
            </a:extLst>
          </p:cNvPr>
          <p:cNvPicPr>
            <a:picLocks noChangeAspect="1"/>
          </p:cNvPicPr>
          <p:nvPr/>
        </p:nvPicPr>
        <p:blipFill rotWithShape="1">
          <a:blip r:embed="rId5"/>
          <a:srcRect l="4484" t="8751" r="5129" b="6027"/>
          <a:stretch/>
        </p:blipFill>
        <p:spPr>
          <a:xfrm>
            <a:off x="3814190" y="2428566"/>
            <a:ext cx="4563620" cy="31799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7208215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6ED0D1-8B6C-0BA8-D530-04C37273085A}"/>
              </a:ext>
            </a:extLst>
          </p:cNvPr>
          <p:cNvSpPr>
            <a:spLocks noGrp="1"/>
          </p:cNvSpPr>
          <p:nvPr>
            <p:ph type="title"/>
          </p:nvPr>
        </p:nvSpPr>
        <p:spPr>
          <a:xfrm>
            <a:off x="3501117" y="1294821"/>
            <a:ext cx="5691188" cy="835025"/>
          </a:xfrm>
        </p:spPr>
        <p:txBody>
          <a:bodyPr>
            <a:normAutofit/>
          </a:bodyPr>
          <a:lstStyle/>
          <a:p>
            <a:r>
              <a:rPr lang="es-GT" sz="2400" b="1" u="sng" dirty="0">
                <a:solidFill>
                  <a:schemeClr val="accent5">
                    <a:lumMod val="50000"/>
                  </a:schemeClr>
                </a:solidFill>
                <a:latin typeface="Segoe UI" panose="020B0502040204020203" pitchFamily="34" charset="0"/>
                <a:ea typeface="+mn-ea"/>
                <a:cs typeface="+mn-cs"/>
              </a:rPr>
              <a:t>Valuación de Activos Crediticios</a:t>
            </a:r>
          </a:p>
        </p:txBody>
      </p:sp>
      <p:sp>
        <p:nvSpPr>
          <p:cNvPr id="13" name="Rectángulo 12">
            <a:extLst>
              <a:ext uri="{FF2B5EF4-FFF2-40B4-BE49-F238E27FC236}">
                <a16:creationId xmlns:a16="http://schemas.microsoft.com/office/drawing/2014/main" id="{9DCC376E-16C6-0B0A-841D-11964321A602}"/>
              </a:ext>
            </a:extLst>
          </p:cNvPr>
          <p:cNvSpPr/>
          <p:nvPr/>
        </p:nvSpPr>
        <p:spPr>
          <a:xfrm>
            <a:off x="1785398" y="2561649"/>
            <a:ext cx="8279694" cy="2862322"/>
          </a:xfrm>
          <a:prstGeom prst="rect">
            <a:avLst/>
          </a:prstGeom>
          <a:noFill/>
          <a:ln>
            <a:noFill/>
          </a:ln>
        </p:spPr>
        <p:txBody>
          <a:bodyPr wrap="square">
            <a:spAutoFit/>
          </a:bodyPr>
          <a:lstStyle/>
          <a:p>
            <a:pPr algn="just"/>
            <a:r>
              <a:rPr lang="es-GT" dirty="0">
                <a:solidFill>
                  <a:schemeClr val="accent5">
                    <a:lumMod val="50000"/>
                  </a:schemeClr>
                </a:solidFill>
                <a:latin typeface="Segoe UI" panose="020B0502040204020203" pitchFamily="34" charset="0"/>
              </a:rPr>
              <a:t>De conformidad con lo regulado en el </a:t>
            </a:r>
            <a:r>
              <a:rPr lang="es-GT" b="1" dirty="0">
                <a:solidFill>
                  <a:schemeClr val="accent5">
                    <a:lumMod val="50000"/>
                  </a:schemeClr>
                </a:solidFill>
                <a:latin typeface="Segoe UI" panose="020B0502040204020203" pitchFamily="34" charset="0"/>
              </a:rPr>
              <a:t>artículo 29 </a:t>
            </a:r>
            <a:r>
              <a:rPr lang="es-GT" dirty="0">
                <a:solidFill>
                  <a:schemeClr val="accent5">
                    <a:lumMod val="50000"/>
                  </a:schemeClr>
                </a:solidFill>
                <a:latin typeface="Segoe UI" panose="020B0502040204020203" pitchFamily="34" charset="0"/>
              </a:rPr>
              <a:t>de la resolución de Junta Monetaria </a:t>
            </a:r>
            <a:r>
              <a:rPr lang="es-GT" b="1" dirty="0">
                <a:solidFill>
                  <a:schemeClr val="accent5">
                    <a:lumMod val="50000"/>
                  </a:schemeClr>
                </a:solidFill>
                <a:latin typeface="Segoe UI" panose="020B0502040204020203" pitchFamily="34" charset="0"/>
              </a:rPr>
              <a:t>número JM-47-2022</a:t>
            </a:r>
            <a:r>
              <a:rPr lang="es-GT" dirty="0">
                <a:solidFill>
                  <a:schemeClr val="accent5">
                    <a:lumMod val="50000"/>
                  </a:schemeClr>
                </a:solidFill>
                <a:latin typeface="Segoe UI" panose="020B0502040204020203" pitchFamily="34" charset="0"/>
              </a:rPr>
              <a:t>, </a:t>
            </a:r>
            <a:r>
              <a:rPr lang="es-GT" b="1" dirty="0">
                <a:solidFill>
                  <a:schemeClr val="accent5">
                    <a:lumMod val="50000"/>
                  </a:schemeClr>
                </a:solidFill>
                <a:latin typeface="Segoe UI" panose="020B0502040204020203" pitchFamily="34" charset="0"/>
              </a:rPr>
              <a:t>Reglamento para la Administración del Riesgo de Crédito</a:t>
            </a:r>
            <a:r>
              <a:rPr lang="es-GT" dirty="0">
                <a:solidFill>
                  <a:schemeClr val="accent5">
                    <a:lumMod val="50000"/>
                  </a:schemeClr>
                </a:solidFill>
                <a:latin typeface="Segoe UI" panose="020B0502040204020203" pitchFamily="34" charset="0"/>
              </a:rPr>
              <a:t>, la periodicidad en que las instituciones deberán valuar todos sus activos crediticios, deberá ser mensualmente por mora, con saldos referidos al cierre del mes y, en el caso de activos crediticios concedidos a deudores mayores de créditos empresariales o productivos, una vez al año por capacidad de pago, de conformidad con lo establecido en este reglamento. Los resultados deberán ser informados a la Superintendencia de Bancos, en los formatos, plazos y medios que ésta indique.</a:t>
            </a:r>
          </a:p>
          <a:p>
            <a:pPr algn="just"/>
            <a:endParaRPr lang="es-GT" dirty="0">
              <a:solidFill>
                <a:schemeClr val="accent5">
                  <a:lumMod val="50000"/>
                </a:schemeClr>
              </a:solidFill>
              <a:latin typeface="Segoe UI" panose="020B0502040204020203" pitchFamily="34" charset="0"/>
            </a:endParaRPr>
          </a:p>
        </p:txBody>
      </p:sp>
      <p:grpSp>
        <p:nvGrpSpPr>
          <p:cNvPr id="14" name="Grupo 13">
            <a:extLst>
              <a:ext uri="{FF2B5EF4-FFF2-40B4-BE49-F238E27FC236}">
                <a16:creationId xmlns:a16="http://schemas.microsoft.com/office/drawing/2014/main" id="{083BD373-7A06-D9E6-D4C5-E28EF23AC785}"/>
              </a:ext>
            </a:extLst>
          </p:cNvPr>
          <p:cNvGrpSpPr/>
          <p:nvPr/>
        </p:nvGrpSpPr>
        <p:grpSpPr>
          <a:xfrm>
            <a:off x="3117059" y="-46408"/>
            <a:ext cx="7284529" cy="710639"/>
            <a:chOff x="2154746" y="7802"/>
            <a:chExt cx="7882508" cy="1057233"/>
          </a:xfrm>
        </p:grpSpPr>
        <p:pic>
          <p:nvPicPr>
            <p:cNvPr id="15" name="Imagen 16" descr="image001">
              <a:extLst>
                <a:ext uri="{FF2B5EF4-FFF2-40B4-BE49-F238E27FC236}">
                  <a16:creationId xmlns:a16="http://schemas.microsoft.com/office/drawing/2014/main" id="{8376936A-326B-EF06-2625-81DBB7FCBC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n 15">
              <a:extLst>
                <a:ext uri="{FF2B5EF4-FFF2-40B4-BE49-F238E27FC236}">
                  <a16:creationId xmlns:a16="http://schemas.microsoft.com/office/drawing/2014/main" id="{81719354-C6F7-FF1B-0F8B-29C3EC735B79}"/>
                </a:ext>
              </a:extLst>
            </p:cNvPr>
            <p:cNvPicPr>
              <a:picLocks noChangeAspect="1"/>
            </p:cNvPicPr>
            <p:nvPr/>
          </p:nvPicPr>
          <p:blipFill>
            <a:blip r:embed="rId3"/>
            <a:stretch>
              <a:fillRect/>
            </a:stretch>
          </p:blipFill>
          <p:spPr>
            <a:xfrm>
              <a:off x="3746861" y="112185"/>
              <a:ext cx="3532211" cy="741577"/>
            </a:xfrm>
            <a:prstGeom prst="rect">
              <a:avLst/>
            </a:prstGeom>
          </p:spPr>
        </p:pic>
        <p:pic>
          <p:nvPicPr>
            <p:cNvPr id="17" name="Imagen 16" descr="Texto, Logotipo&#10;&#10;Descripción generada automáticamente">
              <a:extLst>
                <a:ext uri="{FF2B5EF4-FFF2-40B4-BE49-F238E27FC236}">
                  <a16:creationId xmlns:a16="http://schemas.microsoft.com/office/drawing/2014/main" id="{B8FF6276-9C27-4BBB-CECF-50E9C878A9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spTree>
    <p:extLst>
      <p:ext uri="{BB962C8B-B14F-4D97-AF65-F5344CB8AC3E}">
        <p14:creationId xmlns:p14="http://schemas.microsoft.com/office/powerpoint/2010/main" val="3735591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15">
            <a:extLst>
              <a:ext uri="{FF2B5EF4-FFF2-40B4-BE49-F238E27FC236}">
                <a16:creationId xmlns:a16="http://schemas.microsoft.com/office/drawing/2014/main" id="{471D9A69-E5BD-4EFB-8222-852536E34A3E}"/>
              </a:ext>
            </a:extLst>
          </p:cNvPr>
          <p:cNvSpPr/>
          <p:nvPr/>
        </p:nvSpPr>
        <p:spPr>
          <a:xfrm rot="16200000">
            <a:off x="-973712" y="3014991"/>
            <a:ext cx="3586483" cy="523220"/>
          </a:xfrm>
          <a:prstGeom prst="rect">
            <a:avLst/>
          </a:prstGeom>
          <a:ln w="34925">
            <a:solidFill>
              <a:srgbClr val="FA0226"/>
            </a:solidFill>
          </a:ln>
        </p:spPr>
        <p:txBody>
          <a:bodyPr wrap="square">
            <a:spAutoFit/>
          </a:bodyPr>
          <a:lstStyle/>
          <a:p>
            <a:pPr algn="ctr"/>
            <a:r>
              <a:rPr lang="es-ES" sz="2800" b="1" u="sng" dirty="0">
                <a:solidFill>
                  <a:schemeClr val="accent5">
                    <a:lumMod val="50000"/>
                  </a:schemeClr>
                </a:solidFill>
                <a:latin typeface="Segoe UI" panose="020B0502040204020203" pitchFamily="34" charset="0"/>
              </a:rPr>
              <a:t>C O N T E N I D O:</a:t>
            </a:r>
            <a:endParaRPr lang="es-ES" sz="2800" b="1" i="0" u="sng" dirty="0">
              <a:solidFill>
                <a:schemeClr val="accent5">
                  <a:lumMod val="50000"/>
                </a:schemeClr>
              </a:solidFill>
              <a:effectLst/>
              <a:latin typeface="Segoe UI" panose="020B0502040204020203" pitchFamily="34" charset="0"/>
            </a:endParaRPr>
          </a:p>
        </p:txBody>
      </p:sp>
      <p:grpSp>
        <p:nvGrpSpPr>
          <p:cNvPr id="30" name="Grupo 29">
            <a:extLst>
              <a:ext uri="{FF2B5EF4-FFF2-40B4-BE49-F238E27FC236}">
                <a16:creationId xmlns:a16="http://schemas.microsoft.com/office/drawing/2014/main" id="{26F20B04-8307-1368-4589-F9DD3F534C1C}"/>
              </a:ext>
            </a:extLst>
          </p:cNvPr>
          <p:cNvGrpSpPr/>
          <p:nvPr/>
        </p:nvGrpSpPr>
        <p:grpSpPr>
          <a:xfrm>
            <a:off x="3117059" y="-46408"/>
            <a:ext cx="7284529" cy="710639"/>
            <a:chOff x="2154746" y="7802"/>
            <a:chExt cx="7882508" cy="1057233"/>
          </a:xfrm>
        </p:grpSpPr>
        <p:pic>
          <p:nvPicPr>
            <p:cNvPr id="32" name="Imagen 16" descr="image001">
              <a:extLst>
                <a:ext uri="{FF2B5EF4-FFF2-40B4-BE49-F238E27FC236}">
                  <a16:creationId xmlns:a16="http://schemas.microsoft.com/office/drawing/2014/main" id="{FDFDB2EA-7FBA-6D3F-1740-097B8D4D4D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Imagen 35">
              <a:extLst>
                <a:ext uri="{FF2B5EF4-FFF2-40B4-BE49-F238E27FC236}">
                  <a16:creationId xmlns:a16="http://schemas.microsoft.com/office/drawing/2014/main" id="{5C618B02-36A7-9B9F-E7F2-A6F656657505}"/>
                </a:ext>
              </a:extLst>
            </p:cNvPr>
            <p:cNvPicPr>
              <a:picLocks noChangeAspect="1"/>
            </p:cNvPicPr>
            <p:nvPr/>
          </p:nvPicPr>
          <p:blipFill>
            <a:blip r:embed="rId3"/>
            <a:stretch>
              <a:fillRect/>
            </a:stretch>
          </p:blipFill>
          <p:spPr>
            <a:xfrm>
              <a:off x="3746861" y="112185"/>
              <a:ext cx="3532211" cy="741577"/>
            </a:xfrm>
            <a:prstGeom prst="rect">
              <a:avLst/>
            </a:prstGeom>
          </p:spPr>
        </p:pic>
        <p:pic>
          <p:nvPicPr>
            <p:cNvPr id="37" name="Imagen 36" descr="Texto, Logotipo&#10;&#10;Descripción generada automáticamente">
              <a:extLst>
                <a:ext uri="{FF2B5EF4-FFF2-40B4-BE49-F238E27FC236}">
                  <a16:creationId xmlns:a16="http://schemas.microsoft.com/office/drawing/2014/main" id="{E7CC065F-0B8A-4943-0CFF-C25DCE4DF1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graphicFrame>
        <p:nvGraphicFramePr>
          <p:cNvPr id="6" name="Diagrama 5">
            <a:extLst>
              <a:ext uri="{FF2B5EF4-FFF2-40B4-BE49-F238E27FC236}">
                <a16:creationId xmlns:a16="http://schemas.microsoft.com/office/drawing/2014/main" id="{05C92EE1-8CC2-79C2-0DEC-16B3CF20B24B}"/>
              </a:ext>
            </a:extLst>
          </p:cNvPr>
          <p:cNvGraphicFramePr/>
          <p:nvPr>
            <p:extLst>
              <p:ext uri="{D42A27DB-BD31-4B8C-83A1-F6EECF244321}">
                <p14:modId xmlns:p14="http://schemas.microsoft.com/office/powerpoint/2010/main" val="1368692356"/>
              </p:ext>
            </p:extLst>
          </p:nvPr>
        </p:nvGraphicFramePr>
        <p:xfrm>
          <a:off x="1286832" y="541286"/>
          <a:ext cx="8664757" cy="609492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1" name="Picture 2" descr="Derechos Legales - Home | Facebook">
            <a:extLst>
              <a:ext uri="{FF2B5EF4-FFF2-40B4-BE49-F238E27FC236}">
                <a16:creationId xmlns:a16="http://schemas.microsoft.com/office/drawing/2014/main" id="{52F0B244-8991-6696-5D53-593BD753F377}"/>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35072"/>
          <a:stretch/>
        </p:blipFill>
        <p:spPr bwMode="auto">
          <a:xfrm>
            <a:off x="1295025" y="813582"/>
            <a:ext cx="1062829" cy="91975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Imagen 2">
            <a:extLst>
              <a:ext uri="{FF2B5EF4-FFF2-40B4-BE49-F238E27FC236}">
                <a16:creationId xmlns:a16="http://schemas.microsoft.com/office/drawing/2014/main" id="{08E1769E-BD89-CA49-4A30-A8B9197BFF8A}"/>
              </a:ext>
            </a:extLst>
          </p:cNvPr>
          <p:cNvPicPr>
            <a:picLocks noChangeAspect="1"/>
          </p:cNvPicPr>
          <p:nvPr/>
        </p:nvPicPr>
        <p:blipFill>
          <a:blip r:embed="rId11"/>
          <a:stretch>
            <a:fillRect/>
          </a:stretch>
        </p:blipFill>
        <p:spPr>
          <a:xfrm>
            <a:off x="1219789" y="5372993"/>
            <a:ext cx="1213300" cy="1025680"/>
          </a:xfrm>
          <a:prstGeom prst="ellipse">
            <a:avLst/>
          </a:prstGeom>
          <a:ln>
            <a:noFill/>
          </a:ln>
          <a:effectLst>
            <a:softEdge rad="112500"/>
          </a:effectLst>
        </p:spPr>
      </p:pic>
      <p:pic>
        <p:nvPicPr>
          <p:cNvPr id="8" name="Imagen 7">
            <a:extLst>
              <a:ext uri="{FF2B5EF4-FFF2-40B4-BE49-F238E27FC236}">
                <a16:creationId xmlns:a16="http://schemas.microsoft.com/office/drawing/2014/main" id="{DCFA90E2-AF27-E53B-3A60-D7F00BCBF9B0}"/>
              </a:ext>
            </a:extLst>
          </p:cNvPr>
          <p:cNvPicPr>
            <a:picLocks noChangeAspect="1"/>
          </p:cNvPicPr>
          <p:nvPr/>
        </p:nvPicPr>
        <p:blipFill rotWithShape="1">
          <a:blip r:embed="rId12"/>
          <a:srcRect l="8846" r="12333"/>
          <a:stretch/>
        </p:blipFill>
        <p:spPr>
          <a:xfrm>
            <a:off x="2188270" y="3113392"/>
            <a:ext cx="822446" cy="879544"/>
          </a:xfrm>
          <a:prstGeom prst="rect">
            <a:avLst/>
          </a:prstGeom>
          <a:ln>
            <a:noFill/>
          </a:ln>
          <a:effectLst>
            <a:softEdge rad="112500"/>
          </a:effectLst>
        </p:spPr>
      </p:pic>
      <p:pic>
        <p:nvPicPr>
          <p:cNvPr id="9" name="Imagen 8">
            <a:extLst>
              <a:ext uri="{FF2B5EF4-FFF2-40B4-BE49-F238E27FC236}">
                <a16:creationId xmlns:a16="http://schemas.microsoft.com/office/drawing/2014/main" id="{F50EDB5F-51F8-8933-88C6-9AFD042F6315}"/>
              </a:ext>
            </a:extLst>
          </p:cNvPr>
          <p:cNvPicPr>
            <a:picLocks noChangeAspect="1"/>
          </p:cNvPicPr>
          <p:nvPr/>
        </p:nvPicPr>
        <p:blipFill rotWithShape="1">
          <a:blip r:embed="rId13"/>
          <a:srcRect l="18594" r="18438"/>
          <a:stretch/>
        </p:blipFill>
        <p:spPr>
          <a:xfrm>
            <a:off x="1826439" y="4305441"/>
            <a:ext cx="1078498" cy="963422"/>
          </a:xfrm>
          <a:prstGeom prst="ellipse">
            <a:avLst/>
          </a:prstGeom>
          <a:ln>
            <a:noFill/>
          </a:ln>
          <a:effectLst>
            <a:softEdge rad="112500"/>
          </a:effectLst>
        </p:spPr>
      </p:pic>
    </p:spTree>
    <p:extLst>
      <p:ext uri="{BB962C8B-B14F-4D97-AF65-F5344CB8AC3E}">
        <p14:creationId xmlns:p14="http://schemas.microsoft.com/office/powerpoint/2010/main" val="33809367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A6C61B6D-98B8-4B30-51E4-763AC53125EC}"/>
              </a:ext>
            </a:extLst>
          </p:cNvPr>
          <p:cNvSpPr txBox="1">
            <a:spLocks/>
          </p:cNvSpPr>
          <p:nvPr/>
        </p:nvSpPr>
        <p:spPr>
          <a:xfrm>
            <a:off x="2371522" y="832617"/>
            <a:ext cx="7697996" cy="836583"/>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s-GT" sz="2400" b="1" u="sng" dirty="0">
                <a:solidFill>
                  <a:schemeClr val="accent5">
                    <a:lumMod val="50000"/>
                  </a:schemeClr>
                </a:solidFill>
                <a:latin typeface="Segoe UI" panose="020B0502040204020203" pitchFamily="34" charset="0"/>
                <a:ea typeface="+mn-ea"/>
                <a:cs typeface="+mn-cs"/>
              </a:rPr>
              <a:t>Sistema de Información de Riesgos Crediticios </a:t>
            </a:r>
          </a:p>
          <a:p>
            <a:pPr algn="ctr"/>
            <a:r>
              <a:rPr lang="es-GT" sz="2400" b="1" u="sng" dirty="0">
                <a:solidFill>
                  <a:schemeClr val="accent5">
                    <a:lumMod val="50000"/>
                  </a:schemeClr>
                </a:solidFill>
                <a:latin typeface="Segoe UI" panose="020B0502040204020203" pitchFamily="34" charset="0"/>
                <a:ea typeface="+mn-ea"/>
                <a:cs typeface="+mn-cs"/>
              </a:rPr>
              <a:t>-SIRC-</a:t>
            </a:r>
          </a:p>
        </p:txBody>
      </p:sp>
      <p:sp>
        <p:nvSpPr>
          <p:cNvPr id="5" name="Marcador de contenido 1">
            <a:extLst>
              <a:ext uri="{FF2B5EF4-FFF2-40B4-BE49-F238E27FC236}">
                <a16:creationId xmlns:a16="http://schemas.microsoft.com/office/drawing/2014/main" id="{2A286BDB-7DD0-B611-4CAF-9BE06E95F4A9}"/>
              </a:ext>
            </a:extLst>
          </p:cNvPr>
          <p:cNvSpPr txBox="1">
            <a:spLocks/>
          </p:cNvSpPr>
          <p:nvPr/>
        </p:nvSpPr>
        <p:spPr>
          <a:xfrm>
            <a:off x="833297" y="2165557"/>
            <a:ext cx="10525406" cy="101573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just"/>
            <a:r>
              <a:rPr lang="es-GT" sz="1800" dirty="0">
                <a:solidFill>
                  <a:schemeClr val="accent5">
                    <a:lumMod val="50000"/>
                  </a:schemeClr>
                </a:solidFill>
                <a:latin typeface="Segoe UI" panose="020B0502040204020203" pitchFamily="34" charset="0"/>
              </a:rPr>
              <a:t>EL SIRC almacena, procesa y suministra la información sobre la forma como las personas y las compañías han cumplido con sus obligaciones, formando así la historia de crédito de una persona natural o jurídica. </a:t>
            </a:r>
          </a:p>
        </p:txBody>
      </p:sp>
      <p:sp>
        <p:nvSpPr>
          <p:cNvPr id="6" name="CuadroTexto 5">
            <a:extLst>
              <a:ext uri="{FF2B5EF4-FFF2-40B4-BE49-F238E27FC236}">
                <a16:creationId xmlns:a16="http://schemas.microsoft.com/office/drawing/2014/main" id="{F65206F2-CD85-2AD7-05C8-95A53F71B75B}"/>
              </a:ext>
            </a:extLst>
          </p:cNvPr>
          <p:cNvSpPr txBox="1"/>
          <p:nvPr/>
        </p:nvSpPr>
        <p:spPr>
          <a:xfrm>
            <a:off x="5766597" y="3909714"/>
            <a:ext cx="5299508" cy="1089529"/>
          </a:xfrm>
          <a:prstGeom prst="rect">
            <a:avLst/>
          </a:prstGeom>
          <a:noFill/>
        </p:spPr>
        <p:txBody>
          <a:bodyPr wrap="square" rtlCol="0">
            <a:spAutoFit/>
          </a:bodyPr>
          <a:lstStyle/>
          <a:p>
            <a:pPr algn="just">
              <a:lnSpc>
                <a:spcPct val="90000"/>
              </a:lnSpc>
              <a:spcBef>
                <a:spcPts val="1000"/>
              </a:spcBef>
            </a:pPr>
            <a:r>
              <a:rPr lang="es-GT" dirty="0">
                <a:solidFill>
                  <a:schemeClr val="accent5">
                    <a:lumMod val="50000"/>
                  </a:schemeClr>
                </a:solidFill>
                <a:latin typeface="Segoe UI" panose="020B0502040204020203" pitchFamily="34" charset="0"/>
              </a:rPr>
              <a:t>Una historia que sirve para que las entidades en donde se solicita un crédito puedan decidir en conjunto con otros elementos de información si otorgan crédito o prestan sus servicios.</a:t>
            </a:r>
          </a:p>
        </p:txBody>
      </p:sp>
      <p:pic>
        <p:nvPicPr>
          <p:cNvPr id="7" name="Imagen 6">
            <a:extLst>
              <a:ext uri="{FF2B5EF4-FFF2-40B4-BE49-F238E27FC236}">
                <a16:creationId xmlns:a16="http://schemas.microsoft.com/office/drawing/2014/main" id="{75AB7A51-7306-5C93-4584-139D673EFE12}"/>
              </a:ext>
            </a:extLst>
          </p:cNvPr>
          <p:cNvPicPr>
            <a:picLocks noChangeAspect="1"/>
          </p:cNvPicPr>
          <p:nvPr/>
        </p:nvPicPr>
        <p:blipFill>
          <a:blip r:embed="rId2"/>
          <a:stretch>
            <a:fillRect/>
          </a:stretch>
        </p:blipFill>
        <p:spPr>
          <a:xfrm>
            <a:off x="1913050" y="3440277"/>
            <a:ext cx="1451727" cy="965568"/>
          </a:xfrm>
          <a:prstGeom prst="rect">
            <a:avLst/>
          </a:prstGeom>
        </p:spPr>
      </p:pic>
      <p:pic>
        <p:nvPicPr>
          <p:cNvPr id="8" name="Imagen 7">
            <a:extLst>
              <a:ext uri="{FF2B5EF4-FFF2-40B4-BE49-F238E27FC236}">
                <a16:creationId xmlns:a16="http://schemas.microsoft.com/office/drawing/2014/main" id="{A49CA441-81C2-081A-C244-F1FC544627C8}"/>
              </a:ext>
            </a:extLst>
          </p:cNvPr>
          <p:cNvPicPr>
            <a:picLocks noChangeAspect="1"/>
          </p:cNvPicPr>
          <p:nvPr/>
        </p:nvPicPr>
        <p:blipFill>
          <a:blip r:embed="rId3"/>
          <a:stretch>
            <a:fillRect/>
          </a:stretch>
        </p:blipFill>
        <p:spPr>
          <a:xfrm>
            <a:off x="2106843" y="5278623"/>
            <a:ext cx="1161993" cy="1016744"/>
          </a:xfrm>
          <a:prstGeom prst="rect">
            <a:avLst/>
          </a:prstGeom>
        </p:spPr>
      </p:pic>
      <p:sp>
        <p:nvSpPr>
          <p:cNvPr id="9" name="Rectángulo: esquinas redondeadas 8">
            <a:extLst>
              <a:ext uri="{FF2B5EF4-FFF2-40B4-BE49-F238E27FC236}">
                <a16:creationId xmlns:a16="http://schemas.microsoft.com/office/drawing/2014/main" id="{DB93472D-827B-EFBF-7219-5D007E7647A0}"/>
              </a:ext>
            </a:extLst>
          </p:cNvPr>
          <p:cNvSpPr/>
          <p:nvPr/>
        </p:nvSpPr>
        <p:spPr>
          <a:xfrm>
            <a:off x="2035069" y="4630382"/>
            <a:ext cx="1145278" cy="431357"/>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1600" dirty="0">
                <a:solidFill>
                  <a:schemeClr val="tx1"/>
                </a:solidFill>
              </a:rPr>
              <a:t>SIRC</a:t>
            </a:r>
          </a:p>
        </p:txBody>
      </p:sp>
      <p:sp>
        <p:nvSpPr>
          <p:cNvPr id="10" name="Flecha: hacia abajo 9">
            <a:extLst>
              <a:ext uri="{FF2B5EF4-FFF2-40B4-BE49-F238E27FC236}">
                <a16:creationId xmlns:a16="http://schemas.microsoft.com/office/drawing/2014/main" id="{6BD67913-D043-A77B-1A31-54F7B3E41C5E}"/>
              </a:ext>
            </a:extLst>
          </p:cNvPr>
          <p:cNvSpPr/>
          <p:nvPr/>
        </p:nvSpPr>
        <p:spPr>
          <a:xfrm>
            <a:off x="2521968" y="4346848"/>
            <a:ext cx="221225" cy="215263"/>
          </a:xfrm>
          <a:prstGeom prst="downArrow">
            <a:avLst>
              <a:gd name="adj1" fmla="val 3518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dirty="0">
              <a:highlight>
                <a:srgbClr val="0E1757"/>
              </a:highlight>
            </a:endParaRPr>
          </a:p>
        </p:txBody>
      </p:sp>
      <p:sp>
        <p:nvSpPr>
          <p:cNvPr id="11" name="Flecha: hacia abajo 10">
            <a:extLst>
              <a:ext uri="{FF2B5EF4-FFF2-40B4-BE49-F238E27FC236}">
                <a16:creationId xmlns:a16="http://schemas.microsoft.com/office/drawing/2014/main" id="{F1E7DCD3-8099-40CA-E8F9-AD8AF794824B}"/>
              </a:ext>
            </a:extLst>
          </p:cNvPr>
          <p:cNvSpPr/>
          <p:nvPr/>
        </p:nvSpPr>
        <p:spPr>
          <a:xfrm>
            <a:off x="2510859" y="5091337"/>
            <a:ext cx="176981" cy="2245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pic>
        <p:nvPicPr>
          <p:cNvPr id="12" name="Imagen 11">
            <a:extLst>
              <a:ext uri="{FF2B5EF4-FFF2-40B4-BE49-F238E27FC236}">
                <a16:creationId xmlns:a16="http://schemas.microsoft.com/office/drawing/2014/main" id="{7DB86A38-ADB5-5054-2BE5-AF1BBC22B75F}"/>
              </a:ext>
            </a:extLst>
          </p:cNvPr>
          <p:cNvPicPr>
            <a:picLocks noChangeAspect="1"/>
          </p:cNvPicPr>
          <p:nvPr/>
        </p:nvPicPr>
        <p:blipFill>
          <a:blip r:embed="rId4"/>
          <a:stretch>
            <a:fillRect/>
          </a:stretch>
        </p:blipFill>
        <p:spPr>
          <a:xfrm>
            <a:off x="898419" y="4514230"/>
            <a:ext cx="1084668" cy="721797"/>
          </a:xfrm>
          <a:prstGeom prst="rect">
            <a:avLst/>
          </a:prstGeom>
        </p:spPr>
      </p:pic>
      <p:pic>
        <p:nvPicPr>
          <p:cNvPr id="13" name="Imagen 12">
            <a:extLst>
              <a:ext uri="{FF2B5EF4-FFF2-40B4-BE49-F238E27FC236}">
                <a16:creationId xmlns:a16="http://schemas.microsoft.com/office/drawing/2014/main" id="{FBB60786-A850-A39C-69E4-55620431D20F}"/>
              </a:ext>
            </a:extLst>
          </p:cNvPr>
          <p:cNvPicPr>
            <a:picLocks noChangeAspect="1"/>
          </p:cNvPicPr>
          <p:nvPr/>
        </p:nvPicPr>
        <p:blipFill>
          <a:blip r:embed="rId5"/>
          <a:stretch>
            <a:fillRect/>
          </a:stretch>
        </p:blipFill>
        <p:spPr>
          <a:xfrm>
            <a:off x="3385306" y="4454479"/>
            <a:ext cx="1207948" cy="736554"/>
          </a:xfrm>
          <a:prstGeom prst="rect">
            <a:avLst/>
          </a:prstGeom>
        </p:spPr>
      </p:pic>
      <p:grpSp>
        <p:nvGrpSpPr>
          <p:cNvPr id="2" name="Grupo 1">
            <a:extLst>
              <a:ext uri="{FF2B5EF4-FFF2-40B4-BE49-F238E27FC236}">
                <a16:creationId xmlns:a16="http://schemas.microsoft.com/office/drawing/2014/main" id="{FF6957B3-AA9C-0BA7-4620-D2D2BE5C967A}"/>
              </a:ext>
            </a:extLst>
          </p:cNvPr>
          <p:cNvGrpSpPr/>
          <p:nvPr/>
        </p:nvGrpSpPr>
        <p:grpSpPr>
          <a:xfrm>
            <a:off x="3117059" y="-36883"/>
            <a:ext cx="7284529" cy="710639"/>
            <a:chOff x="2154746" y="7802"/>
            <a:chExt cx="7882508" cy="1057233"/>
          </a:xfrm>
        </p:grpSpPr>
        <p:pic>
          <p:nvPicPr>
            <p:cNvPr id="3" name="Imagen 16" descr="image001">
              <a:extLst>
                <a:ext uri="{FF2B5EF4-FFF2-40B4-BE49-F238E27FC236}">
                  <a16:creationId xmlns:a16="http://schemas.microsoft.com/office/drawing/2014/main" id="{FE3B732F-15FC-E714-8B5F-524AC36BD6A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agen 13">
              <a:extLst>
                <a:ext uri="{FF2B5EF4-FFF2-40B4-BE49-F238E27FC236}">
                  <a16:creationId xmlns:a16="http://schemas.microsoft.com/office/drawing/2014/main" id="{ECE50852-E058-58D4-E5BE-2EAA9E9C34B5}"/>
                </a:ext>
              </a:extLst>
            </p:cNvPr>
            <p:cNvPicPr>
              <a:picLocks noChangeAspect="1"/>
            </p:cNvPicPr>
            <p:nvPr/>
          </p:nvPicPr>
          <p:blipFill>
            <a:blip r:embed="rId7"/>
            <a:stretch>
              <a:fillRect/>
            </a:stretch>
          </p:blipFill>
          <p:spPr>
            <a:xfrm>
              <a:off x="3746861" y="112185"/>
              <a:ext cx="3532211" cy="741577"/>
            </a:xfrm>
            <a:prstGeom prst="rect">
              <a:avLst/>
            </a:prstGeom>
          </p:spPr>
        </p:pic>
        <p:pic>
          <p:nvPicPr>
            <p:cNvPr id="15" name="Imagen 14" descr="Texto, Logotipo&#10;&#10;Descripción generada automáticamente">
              <a:extLst>
                <a:ext uri="{FF2B5EF4-FFF2-40B4-BE49-F238E27FC236}">
                  <a16:creationId xmlns:a16="http://schemas.microsoft.com/office/drawing/2014/main" id="{F6ED5849-4D14-C3A3-D5A8-D55C133C0D6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spTree>
    <p:extLst>
      <p:ext uri="{BB962C8B-B14F-4D97-AF65-F5344CB8AC3E}">
        <p14:creationId xmlns:p14="http://schemas.microsoft.com/office/powerpoint/2010/main" val="19563637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1">
            <a:extLst>
              <a:ext uri="{FF2B5EF4-FFF2-40B4-BE49-F238E27FC236}">
                <a16:creationId xmlns:a16="http://schemas.microsoft.com/office/drawing/2014/main" id="{964CC2E5-B253-E5DD-C1D5-B38E8C8C0F54}"/>
              </a:ext>
            </a:extLst>
          </p:cNvPr>
          <p:cNvSpPr>
            <a:spLocks noGrp="1"/>
          </p:cNvSpPr>
          <p:nvPr>
            <p:ph idx="1"/>
          </p:nvPr>
        </p:nvSpPr>
        <p:spPr>
          <a:xfrm>
            <a:off x="229405" y="1466357"/>
            <a:ext cx="8982861" cy="1184685"/>
          </a:xfrm>
        </p:spPr>
        <p:txBody>
          <a:bodyPr>
            <a:normAutofit/>
          </a:bodyPr>
          <a:lstStyle/>
          <a:p>
            <a:pPr marL="0" indent="0" algn="just">
              <a:buNone/>
            </a:pPr>
            <a:r>
              <a:rPr lang="es-ES" sz="1600" dirty="0">
                <a:solidFill>
                  <a:srgbClr val="002060"/>
                </a:solidFill>
                <a:latin typeface="Calibri" panose="020F0502020204030204" pitchFamily="34" charset="0"/>
                <a:cs typeface="Times New Roman" panose="02020603050405020304" pitchFamily="18" charset="0"/>
              </a:rPr>
              <a:t>Es el conjunto de elementos tecnológicos implementados por la Superintendencia de Bancos, para almacenar y proporcionar los datos de activos crediticios recibidos de las entidades obligadas de conformidad con la ley.</a:t>
            </a:r>
          </a:p>
          <a:p>
            <a:pPr marL="0" indent="0" algn="just">
              <a:buNone/>
            </a:pPr>
            <a:r>
              <a:rPr lang="es-ES" sz="1600" dirty="0">
                <a:solidFill>
                  <a:srgbClr val="002060"/>
                </a:solidFill>
                <a:latin typeface="Calibri" panose="020F0502020204030204" pitchFamily="34" charset="0"/>
                <a:cs typeface="Times New Roman" panose="02020603050405020304" pitchFamily="18" charset="0"/>
              </a:rPr>
              <a:t> (Artículo 2. Definiciones. Inciso a), Acuerdo del Superintendente de Bancos número 5-2011)</a:t>
            </a:r>
          </a:p>
          <a:p>
            <a:endParaRPr lang="es-GT" sz="1600" dirty="0">
              <a:latin typeface="Calibri" panose="020F0502020204030204" pitchFamily="34" charset="0"/>
              <a:cs typeface="Calibri" panose="020F0502020204030204" pitchFamily="34" charset="0"/>
            </a:endParaRPr>
          </a:p>
        </p:txBody>
      </p:sp>
      <p:sp>
        <p:nvSpPr>
          <p:cNvPr id="5" name="Subtítulo 3">
            <a:extLst>
              <a:ext uri="{FF2B5EF4-FFF2-40B4-BE49-F238E27FC236}">
                <a16:creationId xmlns:a16="http://schemas.microsoft.com/office/drawing/2014/main" id="{1E074D1D-36DC-7CC4-D2B2-A27B37B96227}"/>
              </a:ext>
            </a:extLst>
          </p:cNvPr>
          <p:cNvSpPr txBox="1">
            <a:spLocks/>
          </p:cNvSpPr>
          <p:nvPr/>
        </p:nvSpPr>
        <p:spPr>
          <a:xfrm>
            <a:off x="124695" y="792802"/>
            <a:ext cx="10092731" cy="648493"/>
          </a:xfrm>
          <a:prstGeom prst="rect">
            <a:avLst/>
          </a:prstGeom>
          <a:noFill/>
          <a:ln>
            <a:miter lim="800000"/>
            <a:headEnd/>
            <a:tailEnd/>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GT" sz="2400" b="1" u="sng" dirty="0">
                <a:solidFill>
                  <a:schemeClr val="accent5">
                    <a:lumMod val="50000"/>
                  </a:schemeClr>
                </a:solidFill>
                <a:latin typeface="Segoe UI" panose="020B0502040204020203" pitchFamily="34" charset="0"/>
                <a:ea typeface="+mn-ea"/>
                <a:cs typeface="+mn-cs"/>
              </a:rPr>
              <a:t>Sistema de Información de Riesgos Crediticios -SIRC- (Definición)</a:t>
            </a:r>
            <a:endParaRPr lang="es-GT" sz="2400" b="1" u="sng" dirty="0">
              <a:solidFill>
                <a:schemeClr val="accent5">
                  <a:lumMod val="50000"/>
                </a:schemeClr>
              </a:solidFill>
              <a:latin typeface="Segoe UI" panose="020B0502040204020203" pitchFamily="34" charset="0"/>
            </a:endParaRPr>
          </a:p>
        </p:txBody>
      </p:sp>
      <p:sp>
        <p:nvSpPr>
          <p:cNvPr id="6" name="Subtítulo 3">
            <a:extLst>
              <a:ext uri="{FF2B5EF4-FFF2-40B4-BE49-F238E27FC236}">
                <a16:creationId xmlns:a16="http://schemas.microsoft.com/office/drawing/2014/main" id="{3667659A-F13D-4968-45A5-1C05E50A7F4D}"/>
              </a:ext>
            </a:extLst>
          </p:cNvPr>
          <p:cNvSpPr txBox="1">
            <a:spLocks/>
          </p:cNvSpPr>
          <p:nvPr/>
        </p:nvSpPr>
        <p:spPr>
          <a:xfrm>
            <a:off x="4879863" y="2909078"/>
            <a:ext cx="7471164" cy="648493"/>
          </a:xfrm>
          <a:prstGeom prst="rect">
            <a:avLst/>
          </a:prstGeom>
          <a:noFill/>
        </p:spPr>
        <p:txBody>
          <a:bodyPr vert="horz" lIns="91440" tIns="45720" rIns="91440" bIns="45720" rtlCol="0" anchor="ctr">
            <a:noAutofit/>
          </a:bodyPr>
          <a:lstStyle>
            <a:lvl1pPr marL="0" indent="0" algn="l" defTabSz="685800" rtl="0" eaLnBrk="1" latinLnBrk="0" hangingPunct="1">
              <a:lnSpc>
                <a:spcPct val="90000"/>
              </a:lnSpc>
              <a:spcBef>
                <a:spcPts val="750"/>
              </a:spcBef>
              <a:buFont typeface="Arial"/>
              <a:buNone/>
              <a:defRPr sz="2000" b="1" kern="1200">
                <a:solidFill>
                  <a:srgbClr val="0E1757"/>
                </a:solidFill>
                <a:latin typeface="+mn-lt"/>
                <a:ea typeface="+mn-ea"/>
                <a:cs typeface="+mn-cs"/>
              </a:defRPr>
            </a:lvl1pPr>
            <a:lvl2pPr marL="342900" indent="0" algn="ctr" defTabSz="685800" rtl="0" eaLnBrk="1" latinLnBrk="0" hangingPunct="1">
              <a:lnSpc>
                <a:spcPct val="90000"/>
              </a:lnSpc>
              <a:spcBef>
                <a:spcPts val="375"/>
              </a:spcBef>
              <a:buFont typeface="Arial"/>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9pPr>
          </a:lstStyle>
          <a:p>
            <a:r>
              <a:rPr lang="es-GT" sz="2400" u="sng" dirty="0">
                <a:solidFill>
                  <a:schemeClr val="accent5">
                    <a:lumMod val="50000"/>
                  </a:schemeClr>
                </a:solidFill>
                <a:latin typeface="Segoe UI" panose="020B0502040204020203" pitchFamily="34" charset="0"/>
              </a:rPr>
              <a:t>Entidades obligadas y usuarias de la información</a:t>
            </a:r>
          </a:p>
        </p:txBody>
      </p:sp>
      <p:sp>
        <p:nvSpPr>
          <p:cNvPr id="7" name="2 Marcador de contenido">
            <a:extLst>
              <a:ext uri="{FF2B5EF4-FFF2-40B4-BE49-F238E27FC236}">
                <a16:creationId xmlns:a16="http://schemas.microsoft.com/office/drawing/2014/main" id="{B20253D9-1EB3-9A83-C859-9F768224324C}"/>
              </a:ext>
            </a:extLst>
          </p:cNvPr>
          <p:cNvSpPr txBox="1">
            <a:spLocks/>
          </p:cNvSpPr>
          <p:nvPr/>
        </p:nvSpPr>
        <p:spPr>
          <a:xfrm>
            <a:off x="6276463" y="3556933"/>
            <a:ext cx="5332822" cy="3198047"/>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buFont typeface="Wingdings" pitchFamily="2" charset="2"/>
              <a:buChar char="ü"/>
            </a:pPr>
            <a:r>
              <a:rPr lang="es-ES" sz="1800" dirty="0">
                <a:solidFill>
                  <a:srgbClr val="002060"/>
                </a:solidFill>
                <a:latin typeface="Calibri" panose="020F0502020204030204" pitchFamily="34" charset="0"/>
                <a:cs typeface="Times New Roman" panose="02020603050405020304" pitchFamily="18" charset="0"/>
              </a:rPr>
              <a:t>Bancos</a:t>
            </a:r>
          </a:p>
          <a:p>
            <a:pPr>
              <a:buFont typeface="Wingdings" pitchFamily="2" charset="2"/>
              <a:buChar char="ü"/>
            </a:pPr>
            <a:r>
              <a:rPr lang="es-ES" sz="1800" dirty="0">
                <a:solidFill>
                  <a:srgbClr val="002060"/>
                </a:solidFill>
                <a:latin typeface="Calibri" panose="020F0502020204030204" pitchFamily="34" charset="0"/>
                <a:cs typeface="Times New Roman" panose="02020603050405020304" pitchFamily="18" charset="0"/>
              </a:rPr>
              <a:t>Sociedades financieras</a:t>
            </a:r>
          </a:p>
          <a:p>
            <a:pPr>
              <a:buFont typeface="Wingdings" pitchFamily="2" charset="2"/>
              <a:buChar char="ü"/>
            </a:pPr>
            <a:r>
              <a:rPr lang="es-ES" sz="1800" dirty="0">
                <a:solidFill>
                  <a:srgbClr val="002060"/>
                </a:solidFill>
                <a:latin typeface="Calibri" panose="020F0502020204030204" pitchFamily="34" charset="0"/>
                <a:cs typeface="Times New Roman" panose="02020603050405020304" pitchFamily="18" charset="0"/>
              </a:rPr>
              <a:t>Empresas que integran un grupo financiero que otorguen financiamiento</a:t>
            </a:r>
          </a:p>
          <a:p>
            <a:pPr marL="712788" indent="-350838"/>
            <a:r>
              <a:rPr lang="es-ES" sz="1800" dirty="0">
                <a:solidFill>
                  <a:srgbClr val="002060"/>
                </a:solidFill>
                <a:latin typeface="Calibri" panose="020F0502020204030204" pitchFamily="34" charset="0"/>
                <a:cs typeface="Times New Roman" panose="02020603050405020304" pitchFamily="18" charset="0"/>
              </a:rPr>
              <a:t>Entidades fuera de plaza o entidades off shore</a:t>
            </a:r>
          </a:p>
          <a:p>
            <a:pPr marL="712788" indent="-350838"/>
            <a:r>
              <a:rPr lang="es-ES" sz="1800" dirty="0">
                <a:solidFill>
                  <a:srgbClr val="002060"/>
                </a:solidFill>
                <a:latin typeface="Calibri" panose="020F0502020204030204" pitchFamily="34" charset="0"/>
                <a:cs typeface="Times New Roman" panose="02020603050405020304" pitchFamily="18" charset="0"/>
              </a:rPr>
              <a:t>Emisoras de tarjetas de crédito</a:t>
            </a:r>
          </a:p>
          <a:p>
            <a:pPr marL="712788" indent="-350838"/>
            <a:r>
              <a:rPr lang="es-ES" sz="1800" dirty="0">
                <a:solidFill>
                  <a:srgbClr val="002060"/>
                </a:solidFill>
                <a:latin typeface="Calibri" panose="020F0502020204030204" pitchFamily="34" charset="0"/>
                <a:cs typeface="Times New Roman" panose="02020603050405020304" pitchFamily="18" charset="0"/>
              </a:rPr>
              <a:t>Entidades de arrendamiento financiero</a:t>
            </a:r>
          </a:p>
          <a:p>
            <a:pPr marL="712788" indent="-350838"/>
            <a:r>
              <a:rPr lang="es-ES" sz="1800" dirty="0">
                <a:solidFill>
                  <a:srgbClr val="002060"/>
                </a:solidFill>
                <a:latin typeface="Calibri" panose="020F0502020204030204" pitchFamily="34" charset="0"/>
                <a:cs typeface="Times New Roman" panose="02020603050405020304" pitchFamily="18" charset="0"/>
              </a:rPr>
              <a:t>Empresas de factoraje</a:t>
            </a:r>
          </a:p>
          <a:p>
            <a:pPr>
              <a:buFont typeface="Wingdings" pitchFamily="2" charset="2"/>
              <a:buChar char="ü"/>
            </a:pPr>
            <a:r>
              <a:rPr lang="es-ES" sz="1800" dirty="0">
                <a:solidFill>
                  <a:srgbClr val="002060"/>
                </a:solidFill>
                <a:latin typeface="Calibri" panose="020F0502020204030204" pitchFamily="34" charset="0"/>
                <a:cs typeface="Times New Roman" panose="02020603050405020304" pitchFamily="18" charset="0"/>
              </a:rPr>
              <a:t>Oficinas de representación de bancos extranjeros</a:t>
            </a:r>
          </a:p>
          <a:p>
            <a:pPr>
              <a:buFont typeface="Wingdings" pitchFamily="2" charset="2"/>
              <a:buChar char="ü"/>
            </a:pPr>
            <a:r>
              <a:rPr lang="es-ES" sz="1800" dirty="0">
                <a:solidFill>
                  <a:srgbClr val="002060"/>
                </a:solidFill>
                <a:latin typeface="Calibri" panose="020F0502020204030204" pitchFamily="34" charset="0"/>
                <a:cs typeface="Times New Roman" panose="02020603050405020304" pitchFamily="18" charset="0"/>
              </a:rPr>
              <a:t>Otras entidades que las leyes dispongan</a:t>
            </a:r>
          </a:p>
        </p:txBody>
      </p:sp>
      <p:pic>
        <p:nvPicPr>
          <p:cNvPr id="2" name="Imagen 1">
            <a:extLst>
              <a:ext uri="{FF2B5EF4-FFF2-40B4-BE49-F238E27FC236}">
                <a16:creationId xmlns:a16="http://schemas.microsoft.com/office/drawing/2014/main" id="{C198088E-E0F3-E0AC-041D-876CB8DFB891}"/>
              </a:ext>
            </a:extLst>
          </p:cNvPr>
          <p:cNvPicPr>
            <a:picLocks noChangeAspect="1"/>
          </p:cNvPicPr>
          <p:nvPr/>
        </p:nvPicPr>
        <p:blipFill rotWithShape="1">
          <a:blip r:embed="rId2"/>
          <a:srcRect l="4484" t="8751" r="5129" b="6027"/>
          <a:stretch/>
        </p:blipFill>
        <p:spPr>
          <a:xfrm>
            <a:off x="582715" y="3166253"/>
            <a:ext cx="4138121" cy="28834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3" name="Grupo 2">
            <a:extLst>
              <a:ext uri="{FF2B5EF4-FFF2-40B4-BE49-F238E27FC236}">
                <a16:creationId xmlns:a16="http://schemas.microsoft.com/office/drawing/2014/main" id="{DCC438EB-9442-9FAA-F35C-4746BB5D3FA6}"/>
              </a:ext>
            </a:extLst>
          </p:cNvPr>
          <p:cNvGrpSpPr/>
          <p:nvPr/>
        </p:nvGrpSpPr>
        <p:grpSpPr>
          <a:xfrm>
            <a:off x="3117059" y="-46408"/>
            <a:ext cx="7284529" cy="710639"/>
            <a:chOff x="2154746" y="7802"/>
            <a:chExt cx="7882508" cy="1057233"/>
          </a:xfrm>
        </p:grpSpPr>
        <p:pic>
          <p:nvPicPr>
            <p:cNvPr id="8" name="Imagen 16" descr="image001">
              <a:extLst>
                <a:ext uri="{FF2B5EF4-FFF2-40B4-BE49-F238E27FC236}">
                  <a16:creationId xmlns:a16="http://schemas.microsoft.com/office/drawing/2014/main" id="{7C148EB0-C36D-6A1D-4DBF-EED93688F0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8">
              <a:extLst>
                <a:ext uri="{FF2B5EF4-FFF2-40B4-BE49-F238E27FC236}">
                  <a16:creationId xmlns:a16="http://schemas.microsoft.com/office/drawing/2014/main" id="{85650B11-15BA-5B13-B5D9-312F4DEDAE99}"/>
                </a:ext>
              </a:extLst>
            </p:cNvPr>
            <p:cNvPicPr>
              <a:picLocks noChangeAspect="1"/>
            </p:cNvPicPr>
            <p:nvPr/>
          </p:nvPicPr>
          <p:blipFill>
            <a:blip r:embed="rId4"/>
            <a:stretch>
              <a:fillRect/>
            </a:stretch>
          </p:blipFill>
          <p:spPr>
            <a:xfrm>
              <a:off x="3746861" y="112185"/>
              <a:ext cx="3532211" cy="741577"/>
            </a:xfrm>
            <a:prstGeom prst="rect">
              <a:avLst/>
            </a:prstGeom>
          </p:spPr>
        </p:pic>
        <p:pic>
          <p:nvPicPr>
            <p:cNvPr id="10" name="Imagen 9" descr="Texto, Logotipo&#10;&#10;Descripción generada automáticamente">
              <a:extLst>
                <a:ext uri="{FF2B5EF4-FFF2-40B4-BE49-F238E27FC236}">
                  <a16:creationId xmlns:a16="http://schemas.microsoft.com/office/drawing/2014/main" id="{2D09E3F2-319A-A170-9629-E8E4E074537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spTree>
    <p:extLst>
      <p:ext uri="{BB962C8B-B14F-4D97-AF65-F5344CB8AC3E}">
        <p14:creationId xmlns:p14="http://schemas.microsoft.com/office/powerpoint/2010/main" val="2776737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3">
            <a:extLst>
              <a:ext uri="{FF2B5EF4-FFF2-40B4-BE49-F238E27FC236}">
                <a16:creationId xmlns:a16="http://schemas.microsoft.com/office/drawing/2014/main" id="{F1BA890F-73F5-B72D-F4CE-57C6C69B3F05}"/>
              </a:ext>
            </a:extLst>
          </p:cNvPr>
          <p:cNvSpPr txBox="1">
            <a:spLocks/>
          </p:cNvSpPr>
          <p:nvPr/>
        </p:nvSpPr>
        <p:spPr>
          <a:xfrm>
            <a:off x="4611108" y="1788610"/>
            <a:ext cx="3228975" cy="440926"/>
          </a:xfrm>
          <a:prstGeom prst="rect">
            <a:avLst/>
          </a:prstGeom>
          <a:noFill/>
          <a:ln>
            <a:no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GT" sz="2400" b="1" u="sng" dirty="0">
                <a:solidFill>
                  <a:schemeClr val="accent5">
                    <a:lumMod val="50000"/>
                  </a:schemeClr>
                </a:solidFill>
                <a:latin typeface="Segoe UI" panose="020B0502040204020203" pitchFamily="34" charset="0"/>
              </a:rPr>
              <a:t>Elementos</a:t>
            </a:r>
          </a:p>
        </p:txBody>
      </p:sp>
      <p:graphicFrame>
        <p:nvGraphicFramePr>
          <p:cNvPr id="5" name="Diagrama 4">
            <a:extLst>
              <a:ext uri="{FF2B5EF4-FFF2-40B4-BE49-F238E27FC236}">
                <a16:creationId xmlns:a16="http://schemas.microsoft.com/office/drawing/2014/main" id="{7A45FCEE-3502-2BE1-E9C8-B04765524145}"/>
              </a:ext>
            </a:extLst>
          </p:cNvPr>
          <p:cNvGraphicFramePr/>
          <p:nvPr>
            <p:extLst>
              <p:ext uri="{D42A27DB-BD31-4B8C-83A1-F6EECF244321}">
                <p14:modId xmlns:p14="http://schemas.microsoft.com/office/powerpoint/2010/main" val="3374488397"/>
              </p:ext>
            </p:extLst>
          </p:nvPr>
        </p:nvGraphicFramePr>
        <p:xfrm>
          <a:off x="1902447" y="2028139"/>
          <a:ext cx="8387106" cy="43740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Elipse 5">
            <a:extLst>
              <a:ext uri="{FF2B5EF4-FFF2-40B4-BE49-F238E27FC236}">
                <a16:creationId xmlns:a16="http://schemas.microsoft.com/office/drawing/2014/main" id="{7AC5D5BC-5EC8-3F5F-64D2-8E1F5282CB11}"/>
              </a:ext>
            </a:extLst>
          </p:cNvPr>
          <p:cNvSpPr/>
          <p:nvPr/>
        </p:nvSpPr>
        <p:spPr>
          <a:xfrm>
            <a:off x="338777" y="1876670"/>
            <a:ext cx="1117077" cy="68506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1200" b="1" dirty="0">
                <a:solidFill>
                  <a:schemeClr val="bg1"/>
                </a:solidFill>
              </a:rPr>
              <a:t>Usuarios</a:t>
            </a:r>
          </a:p>
        </p:txBody>
      </p:sp>
      <p:sp>
        <p:nvSpPr>
          <p:cNvPr id="7" name="Elipse 6">
            <a:extLst>
              <a:ext uri="{FF2B5EF4-FFF2-40B4-BE49-F238E27FC236}">
                <a16:creationId xmlns:a16="http://schemas.microsoft.com/office/drawing/2014/main" id="{CEE9FA7B-8F74-6CA9-430C-96E31117139C}"/>
              </a:ext>
            </a:extLst>
          </p:cNvPr>
          <p:cNvSpPr/>
          <p:nvPr/>
        </p:nvSpPr>
        <p:spPr>
          <a:xfrm>
            <a:off x="576410" y="2931751"/>
            <a:ext cx="1376314" cy="56718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1200" b="1" dirty="0">
                <a:solidFill>
                  <a:schemeClr val="bg1"/>
                </a:solidFill>
              </a:rPr>
              <a:t>Información</a:t>
            </a:r>
          </a:p>
        </p:txBody>
      </p:sp>
      <p:sp>
        <p:nvSpPr>
          <p:cNvPr id="8" name="Elipse 7">
            <a:extLst>
              <a:ext uri="{FF2B5EF4-FFF2-40B4-BE49-F238E27FC236}">
                <a16:creationId xmlns:a16="http://schemas.microsoft.com/office/drawing/2014/main" id="{4A6B986C-575A-8588-A951-9236909B9E5B}"/>
              </a:ext>
            </a:extLst>
          </p:cNvPr>
          <p:cNvSpPr/>
          <p:nvPr/>
        </p:nvSpPr>
        <p:spPr>
          <a:xfrm>
            <a:off x="654607" y="3856636"/>
            <a:ext cx="1263192" cy="78866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1200" b="1" dirty="0">
                <a:solidFill>
                  <a:schemeClr val="bg1"/>
                </a:solidFill>
              </a:rPr>
              <a:t>Seguridad</a:t>
            </a:r>
          </a:p>
        </p:txBody>
      </p:sp>
      <p:sp>
        <p:nvSpPr>
          <p:cNvPr id="9" name="Elipse 8">
            <a:extLst>
              <a:ext uri="{FF2B5EF4-FFF2-40B4-BE49-F238E27FC236}">
                <a16:creationId xmlns:a16="http://schemas.microsoft.com/office/drawing/2014/main" id="{E0B224E2-C936-8719-8E36-12AF0941A7D7}"/>
              </a:ext>
            </a:extLst>
          </p:cNvPr>
          <p:cNvSpPr/>
          <p:nvPr/>
        </p:nvSpPr>
        <p:spPr>
          <a:xfrm>
            <a:off x="253934" y="4829861"/>
            <a:ext cx="1263192" cy="78866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1200" b="1" dirty="0">
                <a:solidFill>
                  <a:schemeClr val="bg1"/>
                </a:solidFill>
              </a:rPr>
              <a:t>Sistemas</a:t>
            </a:r>
          </a:p>
        </p:txBody>
      </p:sp>
      <p:sp>
        <p:nvSpPr>
          <p:cNvPr id="2" name="Elipse 1">
            <a:extLst>
              <a:ext uri="{FF2B5EF4-FFF2-40B4-BE49-F238E27FC236}">
                <a16:creationId xmlns:a16="http://schemas.microsoft.com/office/drawing/2014/main" id="{B189A4A9-2827-8E40-B234-0BBB3E74EAF2}"/>
              </a:ext>
            </a:extLst>
          </p:cNvPr>
          <p:cNvSpPr/>
          <p:nvPr/>
        </p:nvSpPr>
        <p:spPr>
          <a:xfrm>
            <a:off x="1839176" y="2386662"/>
            <a:ext cx="1117077" cy="68506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1200" b="1" dirty="0">
                <a:solidFill>
                  <a:schemeClr val="bg1"/>
                </a:solidFill>
              </a:rPr>
              <a:t>Usuarios</a:t>
            </a:r>
          </a:p>
        </p:txBody>
      </p:sp>
      <p:sp>
        <p:nvSpPr>
          <p:cNvPr id="3" name="Elipse 2">
            <a:extLst>
              <a:ext uri="{FF2B5EF4-FFF2-40B4-BE49-F238E27FC236}">
                <a16:creationId xmlns:a16="http://schemas.microsoft.com/office/drawing/2014/main" id="{53145F36-E1C5-7C25-02F5-BFA187883A3C}"/>
              </a:ext>
            </a:extLst>
          </p:cNvPr>
          <p:cNvSpPr/>
          <p:nvPr/>
        </p:nvSpPr>
        <p:spPr>
          <a:xfrm>
            <a:off x="2076809" y="3441743"/>
            <a:ext cx="1376314" cy="56718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1200" b="1" dirty="0">
                <a:solidFill>
                  <a:schemeClr val="bg1"/>
                </a:solidFill>
              </a:rPr>
              <a:t>Información</a:t>
            </a:r>
          </a:p>
        </p:txBody>
      </p:sp>
      <p:sp>
        <p:nvSpPr>
          <p:cNvPr id="10" name="Elipse 9">
            <a:extLst>
              <a:ext uri="{FF2B5EF4-FFF2-40B4-BE49-F238E27FC236}">
                <a16:creationId xmlns:a16="http://schemas.microsoft.com/office/drawing/2014/main" id="{4A5A7512-8676-BE21-2D14-E18F9A6C8AB3}"/>
              </a:ext>
            </a:extLst>
          </p:cNvPr>
          <p:cNvSpPr/>
          <p:nvPr/>
        </p:nvSpPr>
        <p:spPr>
          <a:xfrm>
            <a:off x="2155006" y="4366628"/>
            <a:ext cx="1263192" cy="78866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1200" b="1" dirty="0">
                <a:solidFill>
                  <a:schemeClr val="bg1"/>
                </a:solidFill>
              </a:rPr>
              <a:t>Seguridad</a:t>
            </a:r>
          </a:p>
        </p:txBody>
      </p:sp>
      <p:sp>
        <p:nvSpPr>
          <p:cNvPr id="11" name="Elipse 10">
            <a:extLst>
              <a:ext uri="{FF2B5EF4-FFF2-40B4-BE49-F238E27FC236}">
                <a16:creationId xmlns:a16="http://schemas.microsoft.com/office/drawing/2014/main" id="{7D089722-0A0C-45AB-73DA-B8A152A0DAA8}"/>
              </a:ext>
            </a:extLst>
          </p:cNvPr>
          <p:cNvSpPr/>
          <p:nvPr/>
        </p:nvSpPr>
        <p:spPr>
          <a:xfrm>
            <a:off x="1754333" y="5339853"/>
            <a:ext cx="1263192" cy="78866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1200" b="1" dirty="0">
                <a:solidFill>
                  <a:schemeClr val="bg1"/>
                </a:solidFill>
              </a:rPr>
              <a:t>Sistemas</a:t>
            </a:r>
          </a:p>
        </p:txBody>
      </p:sp>
      <p:grpSp>
        <p:nvGrpSpPr>
          <p:cNvPr id="12" name="Grupo 11">
            <a:extLst>
              <a:ext uri="{FF2B5EF4-FFF2-40B4-BE49-F238E27FC236}">
                <a16:creationId xmlns:a16="http://schemas.microsoft.com/office/drawing/2014/main" id="{A146E184-4D8F-4947-03EA-69A7F3F8DB96}"/>
              </a:ext>
            </a:extLst>
          </p:cNvPr>
          <p:cNvGrpSpPr/>
          <p:nvPr/>
        </p:nvGrpSpPr>
        <p:grpSpPr>
          <a:xfrm>
            <a:off x="3117059" y="-46408"/>
            <a:ext cx="7284529" cy="710639"/>
            <a:chOff x="2154746" y="7802"/>
            <a:chExt cx="7882508" cy="1057233"/>
          </a:xfrm>
        </p:grpSpPr>
        <p:pic>
          <p:nvPicPr>
            <p:cNvPr id="13" name="Imagen 16" descr="image001">
              <a:extLst>
                <a:ext uri="{FF2B5EF4-FFF2-40B4-BE49-F238E27FC236}">
                  <a16:creationId xmlns:a16="http://schemas.microsoft.com/office/drawing/2014/main" id="{FF731798-6721-2F20-7CF8-0C5D49EC753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agen 13">
              <a:extLst>
                <a:ext uri="{FF2B5EF4-FFF2-40B4-BE49-F238E27FC236}">
                  <a16:creationId xmlns:a16="http://schemas.microsoft.com/office/drawing/2014/main" id="{32C33D5E-B687-AD70-7A43-B5D4D82CAFC4}"/>
                </a:ext>
              </a:extLst>
            </p:cNvPr>
            <p:cNvPicPr>
              <a:picLocks noChangeAspect="1"/>
            </p:cNvPicPr>
            <p:nvPr/>
          </p:nvPicPr>
          <p:blipFill>
            <a:blip r:embed="rId8"/>
            <a:stretch>
              <a:fillRect/>
            </a:stretch>
          </p:blipFill>
          <p:spPr>
            <a:xfrm>
              <a:off x="3746861" y="112185"/>
              <a:ext cx="3532211" cy="741577"/>
            </a:xfrm>
            <a:prstGeom prst="rect">
              <a:avLst/>
            </a:prstGeom>
          </p:spPr>
        </p:pic>
        <p:pic>
          <p:nvPicPr>
            <p:cNvPr id="15" name="Imagen 14" descr="Texto, Logotipo&#10;&#10;Descripción generada automáticamente">
              <a:extLst>
                <a:ext uri="{FF2B5EF4-FFF2-40B4-BE49-F238E27FC236}">
                  <a16:creationId xmlns:a16="http://schemas.microsoft.com/office/drawing/2014/main" id="{BD5DC302-11ED-4B24-142B-1A0CBBC5A18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sp>
        <p:nvSpPr>
          <p:cNvPr id="16" name="Título 1">
            <a:extLst>
              <a:ext uri="{FF2B5EF4-FFF2-40B4-BE49-F238E27FC236}">
                <a16:creationId xmlns:a16="http://schemas.microsoft.com/office/drawing/2014/main" id="{E94CEE43-08A1-126E-5E59-50F875E6E707}"/>
              </a:ext>
            </a:extLst>
          </p:cNvPr>
          <p:cNvSpPr txBox="1">
            <a:spLocks/>
          </p:cNvSpPr>
          <p:nvPr/>
        </p:nvSpPr>
        <p:spPr>
          <a:xfrm>
            <a:off x="2247002" y="781948"/>
            <a:ext cx="7697996" cy="836583"/>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s-GT" sz="2400" b="1" u="sng" dirty="0">
                <a:solidFill>
                  <a:schemeClr val="accent5">
                    <a:lumMod val="50000"/>
                  </a:schemeClr>
                </a:solidFill>
                <a:latin typeface="Segoe UI" panose="020B0502040204020203" pitchFamily="34" charset="0"/>
                <a:ea typeface="+mn-ea"/>
                <a:cs typeface="+mn-cs"/>
              </a:rPr>
              <a:t>Sistema de Información de Riesgos Crediticios </a:t>
            </a:r>
          </a:p>
          <a:p>
            <a:pPr algn="ctr"/>
            <a:r>
              <a:rPr lang="es-GT" sz="2400" b="1" u="sng" dirty="0">
                <a:solidFill>
                  <a:schemeClr val="accent5">
                    <a:lumMod val="50000"/>
                  </a:schemeClr>
                </a:solidFill>
                <a:latin typeface="Segoe UI" panose="020B0502040204020203" pitchFamily="34" charset="0"/>
                <a:ea typeface="+mn-ea"/>
                <a:cs typeface="+mn-cs"/>
              </a:rPr>
              <a:t>-SIRC-</a:t>
            </a:r>
          </a:p>
        </p:txBody>
      </p:sp>
    </p:spTree>
    <p:extLst>
      <p:ext uri="{BB962C8B-B14F-4D97-AF65-F5344CB8AC3E}">
        <p14:creationId xmlns:p14="http://schemas.microsoft.com/office/powerpoint/2010/main" val="11967566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3">
            <a:extLst>
              <a:ext uri="{FF2B5EF4-FFF2-40B4-BE49-F238E27FC236}">
                <a16:creationId xmlns:a16="http://schemas.microsoft.com/office/drawing/2014/main" id="{DF044394-8DA8-694D-D5F1-ED0F52DDD0C9}"/>
              </a:ext>
            </a:extLst>
          </p:cNvPr>
          <p:cNvSpPr txBox="1">
            <a:spLocks/>
          </p:cNvSpPr>
          <p:nvPr/>
        </p:nvSpPr>
        <p:spPr>
          <a:xfrm>
            <a:off x="117964" y="1905224"/>
            <a:ext cx="4664719" cy="486332"/>
          </a:xfrm>
          <a:prstGeom prst="rect">
            <a:avLst/>
          </a:prstGeom>
          <a:noFill/>
          <a:ln>
            <a:no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GT" sz="2400" b="1" u="sng" dirty="0">
                <a:solidFill>
                  <a:schemeClr val="accent5">
                    <a:lumMod val="50000"/>
                  </a:schemeClr>
                </a:solidFill>
                <a:latin typeface="Segoe UI" panose="020B0502040204020203" pitchFamily="34" charset="0"/>
              </a:rPr>
              <a:t>Usuarios de la información</a:t>
            </a:r>
          </a:p>
        </p:txBody>
      </p:sp>
      <p:sp>
        <p:nvSpPr>
          <p:cNvPr id="5" name="Elipse 4">
            <a:extLst>
              <a:ext uri="{FF2B5EF4-FFF2-40B4-BE49-F238E27FC236}">
                <a16:creationId xmlns:a16="http://schemas.microsoft.com/office/drawing/2014/main" id="{EE118664-A001-C4BE-A2D1-4B5F5904ACB9}"/>
              </a:ext>
            </a:extLst>
          </p:cNvPr>
          <p:cNvSpPr/>
          <p:nvPr/>
        </p:nvSpPr>
        <p:spPr>
          <a:xfrm>
            <a:off x="6322884" y="3567756"/>
            <a:ext cx="1714082" cy="145317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1600" dirty="0">
                <a:solidFill>
                  <a:schemeClr val="tx1"/>
                </a:solidFill>
              </a:rPr>
              <a:t>-</a:t>
            </a:r>
          </a:p>
        </p:txBody>
      </p:sp>
      <p:sp>
        <p:nvSpPr>
          <p:cNvPr id="6" name="Elipse 5">
            <a:extLst>
              <a:ext uri="{FF2B5EF4-FFF2-40B4-BE49-F238E27FC236}">
                <a16:creationId xmlns:a16="http://schemas.microsoft.com/office/drawing/2014/main" id="{F3706DDF-3D5B-4EEA-1CF9-842308273839}"/>
              </a:ext>
            </a:extLst>
          </p:cNvPr>
          <p:cNvSpPr/>
          <p:nvPr/>
        </p:nvSpPr>
        <p:spPr>
          <a:xfrm>
            <a:off x="6022367" y="1995418"/>
            <a:ext cx="1717820" cy="1482101"/>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sz="1600" dirty="0">
              <a:solidFill>
                <a:schemeClr val="tx1"/>
              </a:solidFill>
            </a:endParaRPr>
          </a:p>
        </p:txBody>
      </p:sp>
      <p:sp>
        <p:nvSpPr>
          <p:cNvPr id="7" name="Elipse 6">
            <a:extLst>
              <a:ext uri="{FF2B5EF4-FFF2-40B4-BE49-F238E27FC236}">
                <a16:creationId xmlns:a16="http://schemas.microsoft.com/office/drawing/2014/main" id="{78F8E1F8-9FBB-8766-B09E-0D39DD17A10B}"/>
              </a:ext>
            </a:extLst>
          </p:cNvPr>
          <p:cNvSpPr/>
          <p:nvPr/>
        </p:nvSpPr>
        <p:spPr>
          <a:xfrm>
            <a:off x="6026105" y="5115343"/>
            <a:ext cx="1714082" cy="1434567"/>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1600" b="1" dirty="0">
                <a:solidFill>
                  <a:schemeClr val="tx1"/>
                </a:solidFill>
                <a:effectLst>
                  <a:outerShdw blurRad="38100" dist="38100" dir="2700000" algn="tl">
                    <a:srgbClr val="000000">
                      <a:alpha val="43137"/>
                    </a:srgbClr>
                  </a:outerShdw>
                </a:effectLst>
              </a:rPr>
              <a:t>Público</a:t>
            </a:r>
          </a:p>
        </p:txBody>
      </p:sp>
      <p:sp>
        <p:nvSpPr>
          <p:cNvPr id="8" name="CuadroTexto 7">
            <a:extLst>
              <a:ext uri="{FF2B5EF4-FFF2-40B4-BE49-F238E27FC236}">
                <a16:creationId xmlns:a16="http://schemas.microsoft.com/office/drawing/2014/main" id="{ACE88E30-9DF8-E135-90EE-CD1FC023291E}"/>
              </a:ext>
            </a:extLst>
          </p:cNvPr>
          <p:cNvSpPr txBox="1"/>
          <p:nvPr/>
        </p:nvSpPr>
        <p:spPr>
          <a:xfrm>
            <a:off x="6402632" y="3967468"/>
            <a:ext cx="1550848" cy="584775"/>
          </a:xfrm>
          <a:prstGeom prst="rect">
            <a:avLst/>
          </a:prstGeom>
          <a:noFill/>
        </p:spPr>
        <p:txBody>
          <a:bodyPr wrap="square" rtlCol="0">
            <a:spAutoFit/>
          </a:bodyPr>
          <a:lstStyle/>
          <a:p>
            <a:pPr algn="ctr"/>
            <a:r>
              <a:rPr lang="es-GT" sz="1600" b="1" dirty="0">
                <a:effectLst>
                  <a:outerShdw blurRad="38100" dist="38100" dir="2700000" algn="tl">
                    <a:srgbClr val="000000">
                      <a:alpha val="43137"/>
                    </a:srgbClr>
                  </a:outerShdw>
                </a:effectLst>
              </a:rPr>
              <a:t>Entidades Supervisadas</a:t>
            </a:r>
          </a:p>
        </p:txBody>
      </p:sp>
      <p:sp>
        <p:nvSpPr>
          <p:cNvPr id="9" name="CuadroTexto 8">
            <a:extLst>
              <a:ext uri="{FF2B5EF4-FFF2-40B4-BE49-F238E27FC236}">
                <a16:creationId xmlns:a16="http://schemas.microsoft.com/office/drawing/2014/main" id="{C07D8109-F82D-47FF-7D75-6030092E7B8E}"/>
              </a:ext>
            </a:extLst>
          </p:cNvPr>
          <p:cNvSpPr txBox="1"/>
          <p:nvPr/>
        </p:nvSpPr>
        <p:spPr>
          <a:xfrm>
            <a:off x="8570351" y="2949166"/>
            <a:ext cx="2650927" cy="1323439"/>
          </a:xfrm>
          <a:prstGeom prst="rect">
            <a:avLst/>
          </a:prstGeom>
          <a:noFill/>
          <a:ln>
            <a:solidFill>
              <a:schemeClr val="tx1"/>
            </a:solidFill>
          </a:ln>
        </p:spPr>
        <p:txBody>
          <a:bodyPr wrap="square" rtlCol="0">
            <a:spAutoFit/>
          </a:bodyPr>
          <a:lstStyle/>
          <a:p>
            <a:r>
              <a:rPr lang="es-GT" sz="1600" b="1" dirty="0"/>
              <a:t>Informe Confidencial</a:t>
            </a:r>
          </a:p>
          <a:p>
            <a:pPr marL="285750" indent="-285750">
              <a:buFont typeface="Arial" panose="020B0604020202020204" pitchFamily="34" charset="0"/>
              <a:buChar char="•"/>
            </a:pPr>
            <a:r>
              <a:rPr lang="es-GT" sz="1600" dirty="0"/>
              <a:t>Entidades financieras supervisadas por la SIB</a:t>
            </a:r>
          </a:p>
          <a:p>
            <a:pPr marL="285750" indent="-285750">
              <a:buFont typeface="Arial" panose="020B0604020202020204" pitchFamily="34" charset="0"/>
              <a:buChar char="•"/>
            </a:pPr>
            <a:r>
              <a:rPr lang="es-GT" sz="1600" dirty="0"/>
              <a:t>Departamentos de supervisión SIB</a:t>
            </a:r>
          </a:p>
        </p:txBody>
      </p:sp>
      <p:sp>
        <p:nvSpPr>
          <p:cNvPr id="10" name="CuadroTexto 9">
            <a:extLst>
              <a:ext uri="{FF2B5EF4-FFF2-40B4-BE49-F238E27FC236}">
                <a16:creationId xmlns:a16="http://schemas.microsoft.com/office/drawing/2014/main" id="{8E32D4E0-9AA7-CFB7-12A5-710F1E52F4E8}"/>
              </a:ext>
            </a:extLst>
          </p:cNvPr>
          <p:cNvSpPr txBox="1"/>
          <p:nvPr/>
        </p:nvSpPr>
        <p:spPr>
          <a:xfrm>
            <a:off x="8637966" y="5444025"/>
            <a:ext cx="2341160" cy="584775"/>
          </a:xfrm>
          <a:prstGeom prst="rect">
            <a:avLst/>
          </a:prstGeom>
          <a:noFill/>
          <a:ln>
            <a:solidFill>
              <a:schemeClr val="tx1"/>
            </a:solidFill>
          </a:ln>
        </p:spPr>
        <p:txBody>
          <a:bodyPr wrap="square" rtlCol="0">
            <a:spAutoFit/>
          </a:bodyPr>
          <a:lstStyle/>
          <a:p>
            <a:r>
              <a:rPr lang="es-GT" sz="1600" b="1" dirty="0"/>
              <a:t>Historial Crediticio</a:t>
            </a:r>
          </a:p>
          <a:p>
            <a:r>
              <a:rPr lang="es-GT" sz="1600" dirty="0"/>
              <a:t>Público en general</a:t>
            </a:r>
          </a:p>
        </p:txBody>
      </p:sp>
      <p:pic>
        <p:nvPicPr>
          <p:cNvPr id="12" name="Imagen 11">
            <a:extLst>
              <a:ext uri="{FF2B5EF4-FFF2-40B4-BE49-F238E27FC236}">
                <a16:creationId xmlns:a16="http://schemas.microsoft.com/office/drawing/2014/main" id="{58040183-CDAE-C19B-B220-FE509C8CF351}"/>
              </a:ext>
            </a:extLst>
          </p:cNvPr>
          <p:cNvPicPr>
            <a:picLocks noChangeAspect="1"/>
          </p:cNvPicPr>
          <p:nvPr/>
        </p:nvPicPr>
        <p:blipFill>
          <a:blip r:embed="rId2"/>
          <a:stretch>
            <a:fillRect/>
          </a:stretch>
        </p:blipFill>
        <p:spPr>
          <a:xfrm>
            <a:off x="2922064" y="3768434"/>
            <a:ext cx="2886147" cy="1994896"/>
          </a:xfrm>
          <a:prstGeom prst="rect">
            <a:avLst/>
          </a:prstGeom>
        </p:spPr>
      </p:pic>
      <p:sp>
        <p:nvSpPr>
          <p:cNvPr id="13" name="1 Rectángulo redondeado">
            <a:extLst>
              <a:ext uri="{FF2B5EF4-FFF2-40B4-BE49-F238E27FC236}">
                <a16:creationId xmlns:a16="http://schemas.microsoft.com/office/drawing/2014/main" id="{2F72F957-5276-6CD8-CE23-27868A6F38B4}"/>
              </a:ext>
            </a:extLst>
          </p:cNvPr>
          <p:cNvSpPr/>
          <p:nvPr/>
        </p:nvSpPr>
        <p:spPr>
          <a:xfrm>
            <a:off x="3325115" y="2643910"/>
            <a:ext cx="2248708" cy="987045"/>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dirty="0"/>
              <a:t>Sistema de Información de Riesgos Crediticios</a:t>
            </a:r>
          </a:p>
        </p:txBody>
      </p:sp>
      <p:sp>
        <p:nvSpPr>
          <p:cNvPr id="14" name="CuadroTexto 13">
            <a:extLst>
              <a:ext uri="{FF2B5EF4-FFF2-40B4-BE49-F238E27FC236}">
                <a16:creationId xmlns:a16="http://schemas.microsoft.com/office/drawing/2014/main" id="{622AC24C-C799-B67B-BBCF-3282B1BFFFFF}"/>
              </a:ext>
            </a:extLst>
          </p:cNvPr>
          <p:cNvSpPr txBox="1"/>
          <p:nvPr/>
        </p:nvSpPr>
        <p:spPr>
          <a:xfrm>
            <a:off x="6084864" y="2228412"/>
            <a:ext cx="1592826" cy="830997"/>
          </a:xfrm>
          <a:prstGeom prst="rect">
            <a:avLst/>
          </a:prstGeom>
          <a:noFill/>
        </p:spPr>
        <p:txBody>
          <a:bodyPr wrap="square" rtlCol="0">
            <a:spAutoFit/>
          </a:bodyPr>
          <a:lstStyle/>
          <a:p>
            <a:pPr algn="ctr"/>
            <a:r>
              <a:rPr lang="es-GT" sz="1600" b="1" dirty="0">
                <a:effectLst>
                  <a:outerShdw blurRad="38100" dist="38100" dir="2700000" algn="tl">
                    <a:srgbClr val="000000">
                      <a:alpha val="43137"/>
                    </a:srgbClr>
                  </a:outerShdw>
                </a:effectLst>
              </a:rPr>
              <a:t>SIB Administración y Supervisión</a:t>
            </a:r>
          </a:p>
        </p:txBody>
      </p:sp>
      <p:cxnSp>
        <p:nvCxnSpPr>
          <p:cNvPr id="15" name="Conector recto de flecha 14">
            <a:extLst>
              <a:ext uri="{FF2B5EF4-FFF2-40B4-BE49-F238E27FC236}">
                <a16:creationId xmlns:a16="http://schemas.microsoft.com/office/drawing/2014/main" id="{CE6BE708-4EBE-355D-FCAF-BB65CDE8FF18}"/>
              </a:ext>
            </a:extLst>
          </p:cNvPr>
          <p:cNvCxnSpPr>
            <a:cxnSpLocks/>
          </p:cNvCxnSpPr>
          <p:nvPr/>
        </p:nvCxnSpPr>
        <p:spPr>
          <a:xfrm flipV="1">
            <a:off x="5542457" y="3344596"/>
            <a:ext cx="660630" cy="78503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a:extLst>
              <a:ext uri="{FF2B5EF4-FFF2-40B4-BE49-F238E27FC236}">
                <a16:creationId xmlns:a16="http://schemas.microsoft.com/office/drawing/2014/main" id="{362F4283-35B8-2AD0-97BB-4E540AFAB5B8}"/>
              </a:ext>
            </a:extLst>
          </p:cNvPr>
          <p:cNvCxnSpPr>
            <a:cxnSpLocks/>
          </p:cNvCxnSpPr>
          <p:nvPr/>
        </p:nvCxnSpPr>
        <p:spPr>
          <a:xfrm>
            <a:off x="5683152" y="4294341"/>
            <a:ext cx="580098"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a:extLst>
              <a:ext uri="{FF2B5EF4-FFF2-40B4-BE49-F238E27FC236}">
                <a16:creationId xmlns:a16="http://schemas.microsoft.com/office/drawing/2014/main" id="{F61DA82B-26AD-D020-ADA2-1CF64DA639F5}"/>
              </a:ext>
            </a:extLst>
          </p:cNvPr>
          <p:cNvCxnSpPr>
            <a:cxnSpLocks/>
          </p:cNvCxnSpPr>
          <p:nvPr/>
        </p:nvCxnSpPr>
        <p:spPr>
          <a:xfrm>
            <a:off x="5573823" y="4646660"/>
            <a:ext cx="629264" cy="60539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Flecha: a la derecha 17">
            <a:extLst>
              <a:ext uri="{FF2B5EF4-FFF2-40B4-BE49-F238E27FC236}">
                <a16:creationId xmlns:a16="http://schemas.microsoft.com/office/drawing/2014/main" id="{B6869C69-5E69-38F1-6FD6-AF8F6F1E0144}"/>
              </a:ext>
            </a:extLst>
          </p:cNvPr>
          <p:cNvSpPr/>
          <p:nvPr/>
        </p:nvSpPr>
        <p:spPr>
          <a:xfrm>
            <a:off x="7740187" y="3344596"/>
            <a:ext cx="704655" cy="286359"/>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19" name="Flecha: a la derecha 18">
            <a:extLst>
              <a:ext uri="{FF2B5EF4-FFF2-40B4-BE49-F238E27FC236}">
                <a16:creationId xmlns:a16="http://schemas.microsoft.com/office/drawing/2014/main" id="{4170DA25-1880-2309-3254-31DC2E22AAD6}"/>
              </a:ext>
            </a:extLst>
          </p:cNvPr>
          <p:cNvSpPr/>
          <p:nvPr/>
        </p:nvSpPr>
        <p:spPr>
          <a:xfrm>
            <a:off x="7823763" y="5620768"/>
            <a:ext cx="704655" cy="286359"/>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grpSp>
        <p:nvGrpSpPr>
          <p:cNvPr id="2" name="Grupo 1">
            <a:extLst>
              <a:ext uri="{FF2B5EF4-FFF2-40B4-BE49-F238E27FC236}">
                <a16:creationId xmlns:a16="http://schemas.microsoft.com/office/drawing/2014/main" id="{2ABD42EF-142C-9812-1442-467FB571B4E1}"/>
              </a:ext>
            </a:extLst>
          </p:cNvPr>
          <p:cNvGrpSpPr/>
          <p:nvPr/>
        </p:nvGrpSpPr>
        <p:grpSpPr>
          <a:xfrm>
            <a:off x="3117059" y="-46408"/>
            <a:ext cx="7284529" cy="710639"/>
            <a:chOff x="2154746" y="7802"/>
            <a:chExt cx="7882508" cy="1057233"/>
          </a:xfrm>
        </p:grpSpPr>
        <p:pic>
          <p:nvPicPr>
            <p:cNvPr id="3" name="Imagen 16" descr="image001">
              <a:extLst>
                <a:ext uri="{FF2B5EF4-FFF2-40B4-BE49-F238E27FC236}">
                  <a16:creationId xmlns:a16="http://schemas.microsoft.com/office/drawing/2014/main" id="{1306EC6C-E83A-D07E-FD6D-2A7D57B257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n 10">
              <a:extLst>
                <a:ext uri="{FF2B5EF4-FFF2-40B4-BE49-F238E27FC236}">
                  <a16:creationId xmlns:a16="http://schemas.microsoft.com/office/drawing/2014/main" id="{38BB673C-948A-E9CF-A225-6522F22F24CB}"/>
                </a:ext>
              </a:extLst>
            </p:cNvPr>
            <p:cNvPicPr>
              <a:picLocks noChangeAspect="1"/>
            </p:cNvPicPr>
            <p:nvPr/>
          </p:nvPicPr>
          <p:blipFill>
            <a:blip r:embed="rId4"/>
            <a:stretch>
              <a:fillRect/>
            </a:stretch>
          </p:blipFill>
          <p:spPr>
            <a:xfrm>
              <a:off x="3746861" y="112185"/>
              <a:ext cx="3532211" cy="741577"/>
            </a:xfrm>
            <a:prstGeom prst="rect">
              <a:avLst/>
            </a:prstGeom>
          </p:spPr>
        </p:pic>
        <p:pic>
          <p:nvPicPr>
            <p:cNvPr id="20" name="Imagen 19" descr="Texto, Logotipo&#10;&#10;Descripción generada automáticamente">
              <a:extLst>
                <a:ext uri="{FF2B5EF4-FFF2-40B4-BE49-F238E27FC236}">
                  <a16:creationId xmlns:a16="http://schemas.microsoft.com/office/drawing/2014/main" id="{FEDEDB03-2101-8EFC-1840-C03496C3DD9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sp>
        <p:nvSpPr>
          <p:cNvPr id="21" name="Título 1">
            <a:extLst>
              <a:ext uri="{FF2B5EF4-FFF2-40B4-BE49-F238E27FC236}">
                <a16:creationId xmlns:a16="http://schemas.microsoft.com/office/drawing/2014/main" id="{2E72843F-0809-6030-B612-FF2A81C3BFE7}"/>
              </a:ext>
            </a:extLst>
          </p:cNvPr>
          <p:cNvSpPr txBox="1">
            <a:spLocks/>
          </p:cNvSpPr>
          <p:nvPr/>
        </p:nvSpPr>
        <p:spPr>
          <a:xfrm>
            <a:off x="2335256" y="683811"/>
            <a:ext cx="7697996" cy="836583"/>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s-GT" sz="2400" b="1" u="sng" dirty="0">
                <a:solidFill>
                  <a:schemeClr val="accent5">
                    <a:lumMod val="50000"/>
                  </a:schemeClr>
                </a:solidFill>
                <a:latin typeface="Segoe UI" panose="020B0502040204020203" pitchFamily="34" charset="0"/>
                <a:ea typeface="+mn-ea"/>
                <a:cs typeface="+mn-cs"/>
              </a:rPr>
              <a:t>Sistema de Información de Riesgos Crediticios </a:t>
            </a:r>
          </a:p>
          <a:p>
            <a:pPr algn="ctr"/>
            <a:r>
              <a:rPr lang="es-GT" sz="2400" b="1" u="sng" dirty="0">
                <a:solidFill>
                  <a:schemeClr val="accent5">
                    <a:lumMod val="50000"/>
                  </a:schemeClr>
                </a:solidFill>
                <a:latin typeface="Segoe UI" panose="020B0502040204020203" pitchFamily="34" charset="0"/>
                <a:ea typeface="+mn-ea"/>
                <a:cs typeface="+mn-cs"/>
              </a:rPr>
              <a:t>-SIRC-</a:t>
            </a:r>
          </a:p>
        </p:txBody>
      </p:sp>
    </p:spTree>
    <p:extLst>
      <p:ext uri="{BB962C8B-B14F-4D97-AF65-F5344CB8AC3E}">
        <p14:creationId xmlns:p14="http://schemas.microsoft.com/office/powerpoint/2010/main" val="815446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ipse 5">
            <a:extLst>
              <a:ext uri="{FF2B5EF4-FFF2-40B4-BE49-F238E27FC236}">
                <a16:creationId xmlns:a16="http://schemas.microsoft.com/office/drawing/2014/main" id="{7AC5D5BC-5EC8-3F5F-64D2-8E1F5282CB11}"/>
              </a:ext>
            </a:extLst>
          </p:cNvPr>
          <p:cNvSpPr/>
          <p:nvPr/>
        </p:nvSpPr>
        <p:spPr>
          <a:xfrm>
            <a:off x="205427" y="1857620"/>
            <a:ext cx="1117077" cy="68506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1200" b="1" dirty="0">
                <a:solidFill>
                  <a:schemeClr val="bg1"/>
                </a:solidFill>
              </a:rPr>
              <a:t>Usuarios</a:t>
            </a:r>
          </a:p>
        </p:txBody>
      </p:sp>
      <p:sp>
        <p:nvSpPr>
          <p:cNvPr id="7" name="Elipse 6">
            <a:extLst>
              <a:ext uri="{FF2B5EF4-FFF2-40B4-BE49-F238E27FC236}">
                <a16:creationId xmlns:a16="http://schemas.microsoft.com/office/drawing/2014/main" id="{CEE9FA7B-8F74-6CA9-430C-96E31117139C}"/>
              </a:ext>
            </a:extLst>
          </p:cNvPr>
          <p:cNvSpPr/>
          <p:nvPr/>
        </p:nvSpPr>
        <p:spPr>
          <a:xfrm>
            <a:off x="443060" y="2912701"/>
            <a:ext cx="1376314" cy="56718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1200" b="1" dirty="0">
                <a:solidFill>
                  <a:schemeClr val="bg1"/>
                </a:solidFill>
              </a:rPr>
              <a:t>Información</a:t>
            </a:r>
          </a:p>
        </p:txBody>
      </p:sp>
      <p:sp>
        <p:nvSpPr>
          <p:cNvPr id="8" name="Elipse 7">
            <a:extLst>
              <a:ext uri="{FF2B5EF4-FFF2-40B4-BE49-F238E27FC236}">
                <a16:creationId xmlns:a16="http://schemas.microsoft.com/office/drawing/2014/main" id="{4A6B986C-575A-8588-A951-9236909B9E5B}"/>
              </a:ext>
            </a:extLst>
          </p:cNvPr>
          <p:cNvSpPr/>
          <p:nvPr/>
        </p:nvSpPr>
        <p:spPr>
          <a:xfrm>
            <a:off x="521257" y="3837586"/>
            <a:ext cx="1263192" cy="78866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1200" b="1" dirty="0">
                <a:solidFill>
                  <a:schemeClr val="bg1"/>
                </a:solidFill>
              </a:rPr>
              <a:t>Seguridad</a:t>
            </a:r>
          </a:p>
        </p:txBody>
      </p:sp>
      <p:sp>
        <p:nvSpPr>
          <p:cNvPr id="9" name="Elipse 8">
            <a:extLst>
              <a:ext uri="{FF2B5EF4-FFF2-40B4-BE49-F238E27FC236}">
                <a16:creationId xmlns:a16="http://schemas.microsoft.com/office/drawing/2014/main" id="{E0B224E2-C936-8719-8E36-12AF0941A7D7}"/>
              </a:ext>
            </a:extLst>
          </p:cNvPr>
          <p:cNvSpPr/>
          <p:nvPr/>
        </p:nvSpPr>
        <p:spPr>
          <a:xfrm>
            <a:off x="120584" y="4810811"/>
            <a:ext cx="1263192" cy="78866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1200" b="1" dirty="0">
                <a:solidFill>
                  <a:schemeClr val="bg1"/>
                </a:solidFill>
              </a:rPr>
              <a:t>Sistemas</a:t>
            </a:r>
          </a:p>
        </p:txBody>
      </p:sp>
      <p:sp>
        <p:nvSpPr>
          <p:cNvPr id="2" name="Título 1">
            <a:extLst>
              <a:ext uri="{FF2B5EF4-FFF2-40B4-BE49-F238E27FC236}">
                <a16:creationId xmlns:a16="http://schemas.microsoft.com/office/drawing/2014/main" id="{C06B003B-E04E-04DD-94E8-9779D9900B26}"/>
              </a:ext>
            </a:extLst>
          </p:cNvPr>
          <p:cNvSpPr txBox="1">
            <a:spLocks/>
          </p:cNvSpPr>
          <p:nvPr/>
        </p:nvSpPr>
        <p:spPr>
          <a:xfrm>
            <a:off x="2889150" y="2666393"/>
            <a:ext cx="6662740" cy="105979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s-GT" sz="4000" b="1" dirty="0">
                <a:solidFill>
                  <a:schemeClr val="accent5">
                    <a:lumMod val="50000"/>
                  </a:schemeClr>
                </a:solidFill>
                <a:effectLst>
                  <a:outerShdw blurRad="38100" dist="38100" dir="2700000" algn="tl">
                    <a:srgbClr val="000000">
                      <a:alpha val="43137"/>
                    </a:srgbClr>
                  </a:outerShdw>
                </a:effectLst>
                <a:latin typeface="Segoe UI" panose="020B0502040204020203" pitchFamily="34" charset="0"/>
                <a:ea typeface="+mn-ea"/>
                <a:cs typeface="+mn-cs"/>
              </a:rPr>
              <a:t>Historial Crediticio</a:t>
            </a:r>
          </a:p>
        </p:txBody>
      </p:sp>
      <p:grpSp>
        <p:nvGrpSpPr>
          <p:cNvPr id="3" name="Grupo 2">
            <a:extLst>
              <a:ext uri="{FF2B5EF4-FFF2-40B4-BE49-F238E27FC236}">
                <a16:creationId xmlns:a16="http://schemas.microsoft.com/office/drawing/2014/main" id="{62CBDC55-4EF8-FDEC-99C4-3A34D094F63E}"/>
              </a:ext>
            </a:extLst>
          </p:cNvPr>
          <p:cNvGrpSpPr/>
          <p:nvPr/>
        </p:nvGrpSpPr>
        <p:grpSpPr>
          <a:xfrm>
            <a:off x="3117059" y="-46408"/>
            <a:ext cx="7284529" cy="710639"/>
            <a:chOff x="2154746" y="7802"/>
            <a:chExt cx="7882508" cy="1057233"/>
          </a:xfrm>
        </p:grpSpPr>
        <p:pic>
          <p:nvPicPr>
            <p:cNvPr id="4" name="Imagen 16" descr="image001">
              <a:extLst>
                <a:ext uri="{FF2B5EF4-FFF2-40B4-BE49-F238E27FC236}">
                  <a16:creationId xmlns:a16="http://schemas.microsoft.com/office/drawing/2014/main" id="{CD939180-6DA1-A3E9-FD65-4A0131066B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a:extLst>
                <a:ext uri="{FF2B5EF4-FFF2-40B4-BE49-F238E27FC236}">
                  <a16:creationId xmlns:a16="http://schemas.microsoft.com/office/drawing/2014/main" id="{CD3E47F5-D2DE-052A-4EF6-D17F3493D1A5}"/>
                </a:ext>
              </a:extLst>
            </p:cNvPr>
            <p:cNvPicPr>
              <a:picLocks noChangeAspect="1"/>
            </p:cNvPicPr>
            <p:nvPr/>
          </p:nvPicPr>
          <p:blipFill>
            <a:blip r:embed="rId3"/>
            <a:stretch>
              <a:fillRect/>
            </a:stretch>
          </p:blipFill>
          <p:spPr>
            <a:xfrm>
              <a:off x="3746861" y="112185"/>
              <a:ext cx="3532211" cy="741577"/>
            </a:xfrm>
            <a:prstGeom prst="rect">
              <a:avLst/>
            </a:prstGeom>
          </p:spPr>
        </p:pic>
        <p:pic>
          <p:nvPicPr>
            <p:cNvPr id="11" name="Imagen 10" descr="Texto, Logotipo&#10;&#10;Descripción generada automáticamente">
              <a:extLst>
                <a:ext uri="{FF2B5EF4-FFF2-40B4-BE49-F238E27FC236}">
                  <a16:creationId xmlns:a16="http://schemas.microsoft.com/office/drawing/2014/main" id="{55A8440C-5B76-36F2-B831-27158F45D7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spTree>
    <p:extLst>
      <p:ext uri="{BB962C8B-B14F-4D97-AF65-F5344CB8AC3E}">
        <p14:creationId xmlns:p14="http://schemas.microsoft.com/office/powerpoint/2010/main" val="14860524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1">
            <a:extLst>
              <a:ext uri="{FF2B5EF4-FFF2-40B4-BE49-F238E27FC236}">
                <a16:creationId xmlns:a16="http://schemas.microsoft.com/office/drawing/2014/main" id="{FC130E73-4C01-EF2D-9EFB-0BF012AC1E36}"/>
              </a:ext>
            </a:extLst>
          </p:cNvPr>
          <p:cNvSpPr txBox="1">
            <a:spLocks/>
          </p:cNvSpPr>
          <p:nvPr/>
        </p:nvSpPr>
        <p:spPr>
          <a:xfrm>
            <a:off x="715070" y="1657850"/>
            <a:ext cx="5505450" cy="3913130"/>
          </a:xfrm>
          <a:prstGeom prst="rect">
            <a:avLst/>
          </a:prstGeom>
        </p:spPr>
        <p:txBody>
          <a:bodyPr vert="horz" lIns="91440" tIns="45720" rIns="91440" bIns="45720" rtlCol="0">
            <a:normAutofit fontScale="8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s-GT" sz="1800" dirty="0">
                <a:solidFill>
                  <a:srgbClr val="002060"/>
                </a:solidFill>
                <a:latin typeface="Calibri" panose="020F0502020204030204" pitchFamily="34" charset="0"/>
                <a:cs typeface="Times New Roman" panose="02020603050405020304" pitchFamily="18" charset="0"/>
              </a:rPr>
              <a:t>a) Nombre del deudor</a:t>
            </a:r>
          </a:p>
          <a:p>
            <a:r>
              <a:rPr lang="es-GT" sz="1800" dirty="0">
                <a:solidFill>
                  <a:srgbClr val="002060"/>
                </a:solidFill>
                <a:latin typeface="Calibri" panose="020F0502020204030204" pitchFamily="34" charset="0"/>
                <a:cs typeface="Times New Roman" panose="02020603050405020304" pitchFamily="18" charset="0"/>
              </a:rPr>
              <a:t>b) Nombre de la entidad que concedió el financiamiento</a:t>
            </a:r>
          </a:p>
          <a:p>
            <a:r>
              <a:rPr lang="es-GT" sz="1800" dirty="0">
                <a:solidFill>
                  <a:srgbClr val="002060"/>
                </a:solidFill>
                <a:latin typeface="Calibri" panose="020F0502020204030204" pitchFamily="34" charset="0"/>
                <a:cs typeface="Times New Roman" panose="02020603050405020304" pitchFamily="18" charset="0"/>
              </a:rPr>
              <a:t>c) Endeudamiento por naturaleza de activo crediticio</a:t>
            </a:r>
          </a:p>
          <a:p>
            <a:r>
              <a:rPr lang="es-GT" sz="1800" dirty="0">
                <a:solidFill>
                  <a:srgbClr val="002060"/>
                </a:solidFill>
                <a:latin typeface="Calibri" panose="020F0502020204030204" pitchFamily="34" charset="0"/>
                <a:cs typeface="Times New Roman" panose="02020603050405020304" pitchFamily="18" charset="0"/>
              </a:rPr>
              <a:t>d) Endeudamiento por clase de garantía</a:t>
            </a:r>
          </a:p>
          <a:p>
            <a:r>
              <a:rPr lang="es-GT" sz="1800" dirty="0">
                <a:solidFill>
                  <a:srgbClr val="002060"/>
                </a:solidFill>
                <a:latin typeface="Calibri" panose="020F0502020204030204" pitchFamily="34" charset="0"/>
                <a:cs typeface="Times New Roman" panose="02020603050405020304" pitchFamily="18" charset="0"/>
              </a:rPr>
              <a:t>e) Endeudamiento por categoría de riesgo</a:t>
            </a:r>
          </a:p>
          <a:p>
            <a:r>
              <a:rPr lang="es-GT" sz="1800" dirty="0">
                <a:solidFill>
                  <a:srgbClr val="002060"/>
                </a:solidFill>
                <a:latin typeface="Calibri" panose="020F0502020204030204" pitchFamily="34" charset="0"/>
                <a:cs typeface="Times New Roman" panose="02020603050405020304" pitchFamily="18" charset="0"/>
              </a:rPr>
              <a:t>f) Endeudamiento por moneda</a:t>
            </a:r>
          </a:p>
          <a:p>
            <a:r>
              <a:rPr lang="es-GT" sz="1800" dirty="0">
                <a:solidFill>
                  <a:srgbClr val="002060"/>
                </a:solidFill>
                <a:latin typeface="Calibri" panose="020F0502020204030204" pitchFamily="34" charset="0"/>
                <a:cs typeface="Times New Roman" panose="02020603050405020304" pitchFamily="18" charset="0"/>
              </a:rPr>
              <a:t>g) Clasificación por estado del endeudamiento</a:t>
            </a:r>
          </a:p>
          <a:p>
            <a:r>
              <a:rPr lang="es-GT" sz="1800" dirty="0">
                <a:solidFill>
                  <a:srgbClr val="002060"/>
                </a:solidFill>
                <a:latin typeface="Calibri" panose="020F0502020204030204" pitchFamily="34" charset="0"/>
                <a:cs typeface="Times New Roman" panose="02020603050405020304" pitchFamily="18" charset="0"/>
              </a:rPr>
              <a:t>h) Endeudamiento por rol del obligado</a:t>
            </a:r>
          </a:p>
          <a:p>
            <a:r>
              <a:rPr lang="es-GT" sz="1800" dirty="0">
                <a:solidFill>
                  <a:srgbClr val="002060"/>
                </a:solidFill>
                <a:latin typeface="Calibri" panose="020F0502020204030204" pitchFamily="34" charset="0"/>
                <a:cs typeface="Times New Roman" panose="02020603050405020304" pitchFamily="18" charset="0"/>
              </a:rPr>
              <a:t>i) Monto original y saldo actual de capital</a:t>
            </a:r>
          </a:p>
          <a:p>
            <a:r>
              <a:rPr lang="es-GT" sz="1800" dirty="0">
                <a:solidFill>
                  <a:srgbClr val="002060"/>
                </a:solidFill>
                <a:latin typeface="Calibri" panose="020F0502020204030204" pitchFamily="34" charset="0"/>
                <a:cs typeface="Times New Roman" panose="02020603050405020304" pitchFamily="18" charset="0"/>
              </a:rPr>
              <a:t>j) Detalle del historial del comportamiento crediticio del deudor</a:t>
            </a:r>
          </a:p>
          <a:p>
            <a:r>
              <a:rPr lang="es-GT" sz="1800" dirty="0">
                <a:solidFill>
                  <a:srgbClr val="002060"/>
                </a:solidFill>
                <a:latin typeface="Calibri" panose="020F0502020204030204" pitchFamily="34" charset="0"/>
                <a:cs typeface="Times New Roman" panose="02020603050405020304" pitchFamily="18" charset="0"/>
              </a:rPr>
              <a:t>k) Forma de cancelación de activos crediticios</a:t>
            </a:r>
          </a:p>
          <a:p>
            <a:r>
              <a:rPr lang="es-GT" altLang="es-GT" sz="1800" dirty="0">
                <a:solidFill>
                  <a:srgbClr val="002060"/>
                </a:solidFill>
                <a:latin typeface="Calibri" panose="020F0502020204030204" pitchFamily="34" charset="0"/>
                <a:cs typeface="Times New Roman" panose="02020603050405020304" pitchFamily="18" charset="0"/>
              </a:rPr>
              <a:t>l) Tasa de interés *</a:t>
            </a:r>
          </a:p>
          <a:p>
            <a:r>
              <a:rPr lang="es-GT" altLang="es-GT" sz="1800" dirty="0">
                <a:solidFill>
                  <a:srgbClr val="002060"/>
                </a:solidFill>
                <a:latin typeface="Calibri" panose="020F0502020204030204" pitchFamily="34" charset="0"/>
                <a:cs typeface="Times New Roman" panose="02020603050405020304" pitchFamily="18" charset="0"/>
              </a:rPr>
              <a:t>m) Historial de morosidad *</a:t>
            </a:r>
            <a:endParaRPr lang="es-GT" sz="1800" dirty="0">
              <a:solidFill>
                <a:srgbClr val="002060"/>
              </a:solidFill>
              <a:latin typeface="Calibri" panose="020F0502020204030204" pitchFamily="34" charset="0"/>
              <a:cs typeface="Times New Roman" panose="02020603050405020304" pitchFamily="18" charset="0"/>
            </a:endParaRPr>
          </a:p>
        </p:txBody>
      </p:sp>
      <p:sp>
        <p:nvSpPr>
          <p:cNvPr id="5" name="Subtítulo 3">
            <a:extLst>
              <a:ext uri="{FF2B5EF4-FFF2-40B4-BE49-F238E27FC236}">
                <a16:creationId xmlns:a16="http://schemas.microsoft.com/office/drawing/2014/main" id="{BEAEC8FD-3449-B7B1-27E3-D958BCFAEFC7}"/>
              </a:ext>
            </a:extLst>
          </p:cNvPr>
          <p:cNvSpPr txBox="1">
            <a:spLocks/>
          </p:cNvSpPr>
          <p:nvPr/>
        </p:nvSpPr>
        <p:spPr>
          <a:xfrm>
            <a:off x="2499831" y="682614"/>
            <a:ext cx="6743701" cy="648493"/>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GT" sz="2000" b="1" dirty="0">
                <a:solidFill>
                  <a:schemeClr val="accent5">
                    <a:lumMod val="50000"/>
                  </a:schemeClr>
                </a:solidFill>
              </a:rPr>
              <a:t>Información contenida en el informe confidencial y </a:t>
            </a:r>
          </a:p>
          <a:p>
            <a:pPr marL="0" indent="0" algn="ctr">
              <a:buNone/>
            </a:pPr>
            <a:r>
              <a:rPr lang="es-GT" sz="2000" b="1" dirty="0">
                <a:solidFill>
                  <a:schemeClr val="accent5">
                    <a:lumMod val="50000"/>
                  </a:schemeClr>
                </a:solidFill>
              </a:rPr>
              <a:t>en el reporte de historial crediticio</a:t>
            </a:r>
          </a:p>
        </p:txBody>
      </p:sp>
      <p:sp>
        <p:nvSpPr>
          <p:cNvPr id="6" name="CuadroTexto 5">
            <a:extLst>
              <a:ext uri="{FF2B5EF4-FFF2-40B4-BE49-F238E27FC236}">
                <a16:creationId xmlns:a16="http://schemas.microsoft.com/office/drawing/2014/main" id="{DBEECBE0-2435-84ED-357F-BEFD21B4011E}"/>
              </a:ext>
            </a:extLst>
          </p:cNvPr>
          <p:cNvSpPr txBox="1"/>
          <p:nvPr/>
        </p:nvSpPr>
        <p:spPr>
          <a:xfrm>
            <a:off x="4568865" y="6175386"/>
            <a:ext cx="8610600" cy="323165"/>
          </a:xfrm>
          <a:prstGeom prst="rect">
            <a:avLst/>
          </a:prstGeom>
          <a:noFill/>
        </p:spPr>
        <p:txBody>
          <a:bodyPr wrap="square" rtlCol="0">
            <a:spAutoFit/>
          </a:bodyPr>
          <a:lstStyle/>
          <a:p>
            <a:r>
              <a:rPr lang="es-GT" sz="1500" dirty="0">
                <a:solidFill>
                  <a:srgbClr val="002060"/>
                </a:solidFill>
                <a:latin typeface="Calibri" panose="020F0502020204030204" pitchFamily="34" charset="0"/>
                <a:cs typeface="Times New Roman" panose="02020603050405020304" pitchFamily="18" charset="0"/>
              </a:rPr>
              <a:t>*/ Información incluida únicamente en el reporte de historial crediticio</a:t>
            </a:r>
          </a:p>
        </p:txBody>
      </p:sp>
      <p:sp>
        <p:nvSpPr>
          <p:cNvPr id="7" name="Rectángulo 6">
            <a:extLst>
              <a:ext uri="{FF2B5EF4-FFF2-40B4-BE49-F238E27FC236}">
                <a16:creationId xmlns:a16="http://schemas.microsoft.com/office/drawing/2014/main" id="{B193D887-0BDE-9A08-09A6-BF83916B4B79}"/>
              </a:ext>
            </a:extLst>
          </p:cNvPr>
          <p:cNvSpPr/>
          <p:nvPr/>
        </p:nvSpPr>
        <p:spPr>
          <a:xfrm>
            <a:off x="4723360" y="5200150"/>
            <a:ext cx="7468640" cy="784830"/>
          </a:xfrm>
          <a:prstGeom prst="rect">
            <a:avLst/>
          </a:prstGeom>
        </p:spPr>
        <p:txBody>
          <a:bodyPr wrap="square">
            <a:spAutoFit/>
          </a:bodyPr>
          <a:lstStyle/>
          <a:p>
            <a:pPr algn="just"/>
            <a:r>
              <a:rPr lang="es-GT" sz="1500" dirty="0">
                <a:solidFill>
                  <a:srgbClr val="002060"/>
                </a:solidFill>
                <a:latin typeface="Calibri" panose="020F0502020204030204" pitchFamily="34" charset="0"/>
                <a:cs typeface="Times New Roman" panose="02020603050405020304" pitchFamily="18" charset="0"/>
              </a:rPr>
              <a:t>Los reportes incluyen información de los últimos sesenta (60) meses respecto a la fecha de consulta. Para el caso de activos crediticios castigados contra reserva, la información se incluirá en el informe confidencial en tanto no sean cancelados </a:t>
            </a:r>
          </a:p>
        </p:txBody>
      </p:sp>
      <p:grpSp>
        <p:nvGrpSpPr>
          <p:cNvPr id="2" name="Grupo 1">
            <a:extLst>
              <a:ext uri="{FF2B5EF4-FFF2-40B4-BE49-F238E27FC236}">
                <a16:creationId xmlns:a16="http://schemas.microsoft.com/office/drawing/2014/main" id="{E6DA41B4-2E7B-916F-71FB-BE775C84231B}"/>
              </a:ext>
            </a:extLst>
          </p:cNvPr>
          <p:cNvGrpSpPr/>
          <p:nvPr/>
        </p:nvGrpSpPr>
        <p:grpSpPr>
          <a:xfrm>
            <a:off x="3117059" y="-46408"/>
            <a:ext cx="7284529" cy="710639"/>
            <a:chOff x="2154746" y="7802"/>
            <a:chExt cx="7882508" cy="1057233"/>
          </a:xfrm>
        </p:grpSpPr>
        <p:pic>
          <p:nvPicPr>
            <p:cNvPr id="3" name="Imagen 16" descr="image001">
              <a:extLst>
                <a:ext uri="{FF2B5EF4-FFF2-40B4-BE49-F238E27FC236}">
                  <a16:creationId xmlns:a16="http://schemas.microsoft.com/office/drawing/2014/main" id="{E86E03EC-114E-87C2-3396-77CE5ACB37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8">
              <a:extLst>
                <a:ext uri="{FF2B5EF4-FFF2-40B4-BE49-F238E27FC236}">
                  <a16:creationId xmlns:a16="http://schemas.microsoft.com/office/drawing/2014/main" id="{BC02E521-1E28-4467-93EC-D9A6DDCC0B79}"/>
                </a:ext>
              </a:extLst>
            </p:cNvPr>
            <p:cNvPicPr>
              <a:picLocks noChangeAspect="1"/>
            </p:cNvPicPr>
            <p:nvPr/>
          </p:nvPicPr>
          <p:blipFill>
            <a:blip r:embed="rId3"/>
            <a:stretch>
              <a:fillRect/>
            </a:stretch>
          </p:blipFill>
          <p:spPr>
            <a:xfrm>
              <a:off x="3746861" y="112185"/>
              <a:ext cx="3532211" cy="741577"/>
            </a:xfrm>
            <a:prstGeom prst="rect">
              <a:avLst/>
            </a:prstGeom>
          </p:spPr>
        </p:pic>
        <p:pic>
          <p:nvPicPr>
            <p:cNvPr id="10" name="Imagen 9" descr="Texto, Logotipo&#10;&#10;Descripción generada automáticamente">
              <a:extLst>
                <a:ext uri="{FF2B5EF4-FFF2-40B4-BE49-F238E27FC236}">
                  <a16:creationId xmlns:a16="http://schemas.microsoft.com/office/drawing/2014/main" id="{40D8963E-9929-E39B-66AE-BC4A09EB4F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pic>
        <p:nvPicPr>
          <p:cNvPr id="18" name="Imagen 17">
            <a:extLst>
              <a:ext uri="{FF2B5EF4-FFF2-40B4-BE49-F238E27FC236}">
                <a16:creationId xmlns:a16="http://schemas.microsoft.com/office/drawing/2014/main" id="{B78DF067-15E3-EC02-AB27-7D87D07928E9}"/>
              </a:ext>
            </a:extLst>
          </p:cNvPr>
          <p:cNvPicPr>
            <a:picLocks noChangeAspect="1"/>
          </p:cNvPicPr>
          <p:nvPr/>
        </p:nvPicPr>
        <p:blipFill>
          <a:blip r:embed="rId5"/>
          <a:stretch>
            <a:fillRect/>
          </a:stretch>
        </p:blipFill>
        <p:spPr>
          <a:xfrm>
            <a:off x="5871681" y="1491501"/>
            <a:ext cx="5799667" cy="3350149"/>
          </a:xfrm>
          <a:prstGeom prst="rect">
            <a:avLst/>
          </a:prstGeom>
        </p:spPr>
      </p:pic>
    </p:spTree>
    <p:extLst>
      <p:ext uri="{BB962C8B-B14F-4D97-AF65-F5344CB8AC3E}">
        <p14:creationId xmlns:p14="http://schemas.microsoft.com/office/powerpoint/2010/main" val="36794088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35E9BEF1-E94C-03DA-69C1-858B65CC1D0D}"/>
              </a:ext>
            </a:extLst>
          </p:cNvPr>
          <p:cNvGrpSpPr/>
          <p:nvPr/>
        </p:nvGrpSpPr>
        <p:grpSpPr>
          <a:xfrm>
            <a:off x="3117059" y="-46408"/>
            <a:ext cx="7284529" cy="710639"/>
            <a:chOff x="2154746" y="7802"/>
            <a:chExt cx="7882508" cy="1057233"/>
          </a:xfrm>
        </p:grpSpPr>
        <p:pic>
          <p:nvPicPr>
            <p:cNvPr id="3" name="Imagen 16" descr="image001">
              <a:extLst>
                <a:ext uri="{FF2B5EF4-FFF2-40B4-BE49-F238E27FC236}">
                  <a16:creationId xmlns:a16="http://schemas.microsoft.com/office/drawing/2014/main" id="{09DBCC8B-D80C-A094-8433-C9AC9C36C1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a:extLst>
                <a:ext uri="{FF2B5EF4-FFF2-40B4-BE49-F238E27FC236}">
                  <a16:creationId xmlns:a16="http://schemas.microsoft.com/office/drawing/2014/main" id="{DFA58C52-66EB-70A3-53E0-F11B6EB5B22F}"/>
                </a:ext>
              </a:extLst>
            </p:cNvPr>
            <p:cNvPicPr>
              <a:picLocks noChangeAspect="1"/>
            </p:cNvPicPr>
            <p:nvPr/>
          </p:nvPicPr>
          <p:blipFill>
            <a:blip r:embed="rId3"/>
            <a:stretch>
              <a:fillRect/>
            </a:stretch>
          </p:blipFill>
          <p:spPr>
            <a:xfrm>
              <a:off x="3746861" y="112185"/>
              <a:ext cx="3532211" cy="741577"/>
            </a:xfrm>
            <a:prstGeom prst="rect">
              <a:avLst/>
            </a:prstGeom>
          </p:spPr>
        </p:pic>
        <p:pic>
          <p:nvPicPr>
            <p:cNvPr id="7" name="Imagen 6" descr="Texto, Logotipo&#10;&#10;Descripción generada automáticamente">
              <a:extLst>
                <a:ext uri="{FF2B5EF4-FFF2-40B4-BE49-F238E27FC236}">
                  <a16:creationId xmlns:a16="http://schemas.microsoft.com/office/drawing/2014/main" id="{062241F0-2CF9-DD0D-8033-F8C53DD5B7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sp>
        <p:nvSpPr>
          <p:cNvPr id="9" name="CuadroTexto 8">
            <a:extLst>
              <a:ext uri="{FF2B5EF4-FFF2-40B4-BE49-F238E27FC236}">
                <a16:creationId xmlns:a16="http://schemas.microsoft.com/office/drawing/2014/main" id="{CF8E75C8-4DED-0F31-ADF4-ACAF41092E26}"/>
              </a:ext>
            </a:extLst>
          </p:cNvPr>
          <p:cNvSpPr txBox="1"/>
          <p:nvPr/>
        </p:nvSpPr>
        <p:spPr>
          <a:xfrm>
            <a:off x="1305908" y="957863"/>
            <a:ext cx="9144000" cy="769441"/>
          </a:xfrm>
          <a:prstGeom prst="rect">
            <a:avLst/>
          </a:prstGeom>
          <a:noFill/>
        </p:spPr>
        <p:txBody>
          <a:bodyPr wrap="square">
            <a:spAutoFit/>
          </a:bodyPr>
          <a:lstStyle/>
          <a:p>
            <a:pPr algn="ctr">
              <a:spcBef>
                <a:spcPct val="0"/>
              </a:spcBef>
              <a:buFontTx/>
              <a:buNone/>
            </a:pPr>
            <a:r>
              <a:rPr lang="es-ES" altLang="es-GT" sz="2400" b="1" dirty="0">
                <a:solidFill>
                  <a:srgbClr val="002060"/>
                </a:solidFill>
              </a:rPr>
              <a:t>CLASIFICACIÓN DE CRÉDITOS EMPRESARIALES</a:t>
            </a:r>
          </a:p>
          <a:p>
            <a:pPr algn="ctr">
              <a:spcBef>
                <a:spcPct val="0"/>
              </a:spcBef>
              <a:buFontTx/>
              <a:buNone/>
            </a:pPr>
            <a:r>
              <a:rPr lang="es-ES" altLang="es-GT" sz="2000" b="1" dirty="0">
                <a:solidFill>
                  <a:srgbClr val="002060"/>
                </a:solidFill>
              </a:rPr>
              <a:t>(RESOLUCIÓN JM-47-2022)</a:t>
            </a:r>
            <a:endParaRPr lang="es-GT" altLang="es-GT" sz="2000" b="1" dirty="0">
              <a:solidFill>
                <a:srgbClr val="002060"/>
              </a:solidFill>
            </a:endParaRPr>
          </a:p>
        </p:txBody>
      </p:sp>
      <p:sp>
        <p:nvSpPr>
          <p:cNvPr id="10" name="CuadroTexto 9">
            <a:extLst>
              <a:ext uri="{FF2B5EF4-FFF2-40B4-BE49-F238E27FC236}">
                <a16:creationId xmlns:a16="http://schemas.microsoft.com/office/drawing/2014/main" id="{B99CABB6-CF66-F9D4-CB96-4EF0764F6496}"/>
              </a:ext>
            </a:extLst>
          </p:cNvPr>
          <p:cNvSpPr txBox="1"/>
          <p:nvPr/>
        </p:nvSpPr>
        <p:spPr>
          <a:xfrm>
            <a:off x="2233073" y="6099537"/>
            <a:ext cx="7725852" cy="323165"/>
          </a:xfrm>
          <a:prstGeom prst="rect">
            <a:avLst/>
          </a:prstGeom>
          <a:noFill/>
        </p:spPr>
        <p:txBody>
          <a:bodyPr wrap="square">
            <a:spAutoFit/>
          </a:bodyPr>
          <a:lstStyle/>
          <a:p>
            <a:pPr algn="ctr"/>
            <a:r>
              <a:rPr lang="es-GT" sz="1500" b="1" dirty="0">
                <a:solidFill>
                  <a:srgbClr val="002060"/>
                </a:solidFill>
                <a:latin typeface="Calibri" panose="020F0502020204030204" pitchFamily="34" charset="0"/>
                <a:cs typeface="Times New Roman" panose="02020603050405020304" pitchFamily="18" charset="0"/>
              </a:rPr>
              <a:t>NOTA:</a:t>
            </a:r>
            <a:r>
              <a:rPr lang="es-GT" sz="1500" dirty="0">
                <a:solidFill>
                  <a:srgbClr val="002060"/>
                </a:solidFill>
                <a:latin typeface="Calibri" panose="020F0502020204030204" pitchFamily="34" charset="0"/>
                <a:cs typeface="Times New Roman" panose="02020603050405020304" pitchFamily="18" charset="0"/>
              </a:rPr>
              <a:t> Los plazos indicados anteriormente se expresan en días calendario.</a:t>
            </a:r>
          </a:p>
        </p:txBody>
      </p:sp>
      <p:pic>
        <p:nvPicPr>
          <p:cNvPr id="14" name="Imagen 13">
            <a:extLst>
              <a:ext uri="{FF2B5EF4-FFF2-40B4-BE49-F238E27FC236}">
                <a16:creationId xmlns:a16="http://schemas.microsoft.com/office/drawing/2014/main" id="{8B35AFE5-823E-D329-18C9-AE799FCB9B7B}"/>
              </a:ext>
            </a:extLst>
          </p:cNvPr>
          <p:cNvPicPr>
            <a:picLocks noChangeAspect="1"/>
          </p:cNvPicPr>
          <p:nvPr/>
        </p:nvPicPr>
        <p:blipFill>
          <a:blip r:embed="rId5"/>
          <a:stretch>
            <a:fillRect/>
          </a:stretch>
        </p:blipFill>
        <p:spPr>
          <a:xfrm>
            <a:off x="2495841" y="1940320"/>
            <a:ext cx="7697274" cy="4229690"/>
          </a:xfrm>
          <a:prstGeom prst="rect">
            <a:avLst/>
          </a:prstGeom>
        </p:spPr>
      </p:pic>
    </p:spTree>
    <p:extLst>
      <p:ext uri="{BB962C8B-B14F-4D97-AF65-F5344CB8AC3E}">
        <p14:creationId xmlns:p14="http://schemas.microsoft.com/office/powerpoint/2010/main" val="7330396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35E9BEF1-E94C-03DA-69C1-858B65CC1D0D}"/>
              </a:ext>
            </a:extLst>
          </p:cNvPr>
          <p:cNvGrpSpPr/>
          <p:nvPr/>
        </p:nvGrpSpPr>
        <p:grpSpPr>
          <a:xfrm>
            <a:off x="3117059" y="-46408"/>
            <a:ext cx="7284529" cy="710639"/>
            <a:chOff x="2154746" y="7802"/>
            <a:chExt cx="7882508" cy="1057233"/>
          </a:xfrm>
        </p:grpSpPr>
        <p:pic>
          <p:nvPicPr>
            <p:cNvPr id="3" name="Imagen 16" descr="image001">
              <a:extLst>
                <a:ext uri="{FF2B5EF4-FFF2-40B4-BE49-F238E27FC236}">
                  <a16:creationId xmlns:a16="http://schemas.microsoft.com/office/drawing/2014/main" id="{09DBCC8B-D80C-A094-8433-C9AC9C36C1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a:extLst>
                <a:ext uri="{FF2B5EF4-FFF2-40B4-BE49-F238E27FC236}">
                  <a16:creationId xmlns:a16="http://schemas.microsoft.com/office/drawing/2014/main" id="{DFA58C52-66EB-70A3-53E0-F11B6EB5B22F}"/>
                </a:ext>
              </a:extLst>
            </p:cNvPr>
            <p:cNvPicPr>
              <a:picLocks noChangeAspect="1"/>
            </p:cNvPicPr>
            <p:nvPr/>
          </p:nvPicPr>
          <p:blipFill>
            <a:blip r:embed="rId3"/>
            <a:stretch>
              <a:fillRect/>
            </a:stretch>
          </p:blipFill>
          <p:spPr>
            <a:xfrm>
              <a:off x="3746861" y="112185"/>
              <a:ext cx="3532211" cy="741577"/>
            </a:xfrm>
            <a:prstGeom prst="rect">
              <a:avLst/>
            </a:prstGeom>
          </p:spPr>
        </p:pic>
        <p:pic>
          <p:nvPicPr>
            <p:cNvPr id="7" name="Imagen 6" descr="Texto, Logotipo&#10;&#10;Descripción generada automáticamente">
              <a:extLst>
                <a:ext uri="{FF2B5EF4-FFF2-40B4-BE49-F238E27FC236}">
                  <a16:creationId xmlns:a16="http://schemas.microsoft.com/office/drawing/2014/main" id="{062241F0-2CF9-DD0D-8033-F8C53DD5B7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sp>
        <p:nvSpPr>
          <p:cNvPr id="9" name="CuadroTexto 8">
            <a:extLst>
              <a:ext uri="{FF2B5EF4-FFF2-40B4-BE49-F238E27FC236}">
                <a16:creationId xmlns:a16="http://schemas.microsoft.com/office/drawing/2014/main" id="{CF8E75C8-4DED-0F31-ADF4-ACAF41092E26}"/>
              </a:ext>
            </a:extLst>
          </p:cNvPr>
          <p:cNvSpPr txBox="1"/>
          <p:nvPr/>
        </p:nvSpPr>
        <p:spPr>
          <a:xfrm>
            <a:off x="1305908" y="957863"/>
            <a:ext cx="9144000" cy="769441"/>
          </a:xfrm>
          <a:prstGeom prst="rect">
            <a:avLst/>
          </a:prstGeom>
          <a:noFill/>
        </p:spPr>
        <p:txBody>
          <a:bodyPr wrap="square">
            <a:spAutoFit/>
          </a:bodyPr>
          <a:lstStyle/>
          <a:p>
            <a:pPr algn="ctr">
              <a:spcBef>
                <a:spcPct val="0"/>
              </a:spcBef>
              <a:buFontTx/>
              <a:buNone/>
            </a:pPr>
            <a:r>
              <a:rPr lang="es-ES" altLang="es-GT" sz="2400" b="1" dirty="0">
                <a:solidFill>
                  <a:srgbClr val="002060"/>
                </a:solidFill>
              </a:rPr>
              <a:t>CLASIFICACIÓN DE CRÉDITOS PRODUCTIVOS</a:t>
            </a:r>
          </a:p>
          <a:p>
            <a:pPr algn="ctr">
              <a:spcBef>
                <a:spcPct val="0"/>
              </a:spcBef>
              <a:buFontTx/>
              <a:buNone/>
            </a:pPr>
            <a:r>
              <a:rPr lang="es-ES" altLang="es-GT" sz="2000" b="1" dirty="0">
                <a:solidFill>
                  <a:srgbClr val="002060"/>
                </a:solidFill>
              </a:rPr>
              <a:t>(RESOLUCIÓN JM-47-2022)</a:t>
            </a:r>
            <a:endParaRPr lang="es-GT" altLang="es-GT" sz="2000" b="1" dirty="0">
              <a:solidFill>
                <a:srgbClr val="002060"/>
              </a:solidFill>
            </a:endParaRPr>
          </a:p>
        </p:txBody>
      </p:sp>
      <p:sp>
        <p:nvSpPr>
          <p:cNvPr id="10" name="CuadroTexto 9">
            <a:extLst>
              <a:ext uri="{FF2B5EF4-FFF2-40B4-BE49-F238E27FC236}">
                <a16:creationId xmlns:a16="http://schemas.microsoft.com/office/drawing/2014/main" id="{9F4975BB-E177-952A-48EF-4D2E8ECD3B49}"/>
              </a:ext>
            </a:extLst>
          </p:cNvPr>
          <p:cNvSpPr txBox="1"/>
          <p:nvPr/>
        </p:nvSpPr>
        <p:spPr>
          <a:xfrm>
            <a:off x="2233073" y="6099537"/>
            <a:ext cx="7725852" cy="323165"/>
          </a:xfrm>
          <a:prstGeom prst="rect">
            <a:avLst/>
          </a:prstGeom>
          <a:noFill/>
        </p:spPr>
        <p:txBody>
          <a:bodyPr wrap="square">
            <a:spAutoFit/>
          </a:bodyPr>
          <a:lstStyle/>
          <a:p>
            <a:pPr algn="ctr"/>
            <a:r>
              <a:rPr lang="es-GT" sz="1500" b="1" dirty="0">
                <a:solidFill>
                  <a:srgbClr val="002060"/>
                </a:solidFill>
                <a:latin typeface="Calibri" panose="020F0502020204030204" pitchFamily="34" charset="0"/>
                <a:cs typeface="Times New Roman" panose="02020603050405020304" pitchFamily="18" charset="0"/>
              </a:rPr>
              <a:t>NOTA:</a:t>
            </a:r>
            <a:r>
              <a:rPr lang="es-GT" sz="1500" dirty="0">
                <a:solidFill>
                  <a:srgbClr val="002060"/>
                </a:solidFill>
                <a:latin typeface="Calibri" panose="020F0502020204030204" pitchFamily="34" charset="0"/>
                <a:cs typeface="Times New Roman" panose="02020603050405020304" pitchFamily="18" charset="0"/>
              </a:rPr>
              <a:t> Los plazos indicados anteriormente se expresan en días calendario.</a:t>
            </a:r>
          </a:p>
        </p:txBody>
      </p:sp>
      <p:pic>
        <p:nvPicPr>
          <p:cNvPr id="14" name="Imagen 13">
            <a:extLst>
              <a:ext uri="{FF2B5EF4-FFF2-40B4-BE49-F238E27FC236}">
                <a16:creationId xmlns:a16="http://schemas.microsoft.com/office/drawing/2014/main" id="{E0343BA4-2F66-5A97-71E1-6AABE5665042}"/>
              </a:ext>
            </a:extLst>
          </p:cNvPr>
          <p:cNvPicPr>
            <a:picLocks noChangeAspect="1"/>
          </p:cNvPicPr>
          <p:nvPr/>
        </p:nvPicPr>
        <p:blipFill>
          <a:blip r:embed="rId5"/>
          <a:stretch>
            <a:fillRect/>
          </a:stretch>
        </p:blipFill>
        <p:spPr>
          <a:xfrm>
            <a:off x="2290230" y="1822215"/>
            <a:ext cx="7668695" cy="4277322"/>
          </a:xfrm>
          <a:prstGeom prst="rect">
            <a:avLst/>
          </a:prstGeom>
        </p:spPr>
      </p:pic>
    </p:spTree>
    <p:extLst>
      <p:ext uri="{BB962C8B-B14F-4D97-AF65-F5344CB8AC3E}">
        <p14:creationId xmlns:p14="http://schemas.microsoft.com/office/powerpoint/2010/main" val="32738276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35E9BEF1-E94C-03DA-69C1-858B65CC1D0D}"/>
              </a:ext>
            </a:extLst>
          </p:cNvPr>
          <p:cNvGrpSpPr/>
          <p:nvPr/>
        </p:nvGrpSpPr>
        <p:grpSpPr>
          <a:xfrm>
            <a:off x="3117059" y="-46408"/>
            <a:ext cx="7284529" cy="710639"/>
            <a:chOff x="2154746" y="7802"/>
            <a:chExt cx="7882508" cy="1057233"/>
          </a:xfrm>
        </p:grpSpPr>
        <p:pic>
          <p:nvPicPr>
            <p:cNvPr id="3" name="Imagen 16" descr="image001">
              <a:extLst>
                <a:ext uri="{FF2B5EF4-FFF2-40B4-BE49-F238E27FC236}">
                  <a16:creationId xmlns:a16="http://schemas.microsoft.com/office/drawing/2014/main" id="{09DBCC8B-D80C-A094-8433-C9AC9C36C1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a:extLst>
                <a:ext uri="{FF2B5EF4-FFF2-40B4-BE49-F238E27FC236}">
                  <a16:creationId xmlns:a16="http://schemas.microsoft.com/office/drawing/2014/main" id="{DFA58C52-66EB-70A3-53E0-F11B6EB5B22F}"/>
                </a:ext>
              </a:extLst>
            </p:cNvPr>
            <p:cNvPicPr>
              <a:picLocks noChangeAspect="1"/>
            </p:cNvPicPr>
            <p:nvPr/>
          </p:nvPicPr>
          <p:blipFill>
            <a:blip r:embed="rId3"/>
            <a:stretch>
              <a:fillRect/>
            </a:stretch>
          </p:blipFill>
          <p:spPr>
            <a:xfrm>
              <a:off x="3746861" y="112185"/>
              <a:ext cx="3532211" cy="741577"/>
            </a:xfrm>
            <a:prstGeom prst="rect">
              <a:avLst/>
            </a:prstGeom>
          </p:spPr>
        </p:pic>
        <p:pic>
          <p:nvPicPr>
            <p:cNvPr id="7" name="Imagen 6" descr="Texto, Logotipo&#10;&#10;Descripción generada automáticamente">
              <a:extLst>
                <a:ext uri="{FF2B5EF4-FFF2-40B4-BE49-F238E27FC236}">
                  <a16:creationId xmlns:a16="http://schemas.microsoft.com/office/drawing/2014/main" id="{062241F0-2CF9-DD0D-8033-F8C53DD5B7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sp>
        <p:nvSpPr>
          <p:cNvPr id="9" name="CuadroTexto 8">
            <a:extLst>
              <a:ext uri="{FF2B5EF4-FFF2-40B4-BE49-F238E27FC236}">
                <a16:creationId xmlns:a16="http://schemas.microsoft.com/office/drawing/2014/main" id="{CF8E75C8-4DED-0F31-ADF4-ACAF41092E26}"/>
              </a:ext>
            </a:extLst>
          </p:cNvPr>
          <p:cNvSpPr txBox="1"/>
          <p:nvPr/>
        </p:nvSpPr>
        <p:spPr>
          <a:xfrm>
            <a:off x="1305907" y="779177"/>
            <a:ext cx="9144000" cy="1138773"/>
          </a:xfrm>
          <a:prstGeom prst="rect">
            <a:avLst/>
          </a:prstGeom>
          <a:noFill/>
        </p:spPr>
        <p:txBody>
          <a:bodyPr wrap="square">
            <a:spAutoFit/>
          </a:bodyPr>
          <a:lstStyle/>
          <a:p>
            <a:pPr algn="ctr">
              <a:spcBef>
                <a:spcPct val="0"/>
              </a:spcBef>
              <a:buFontTx/>
              <a:buNone/>
            </a:pPr>
            <a:r>
              <a:rPr lang="es-ES" altLang="es-GT" sz="2400" b="1" dirty="0">
                <a:solidFill>
                  <a:srgbClr val="002060"/>
                </a:solidFill>
              </a:rPr>
              <a:t>CLASIFICACIÓN DE CRÉDITOS </a:t>
            </a:r>
            <a:r>
              <a:rPr lang="es-GT" altLang="es-GT" sz="2400" b="1" dirty="0">
                <a:solidFill>
                  <a:srgbClr val="002060"/>
                </a:solidFill>
              </a:rPr>
              <a:t>HIPOTECARIOS PARA VIVIENDA Y</a:t>
            </a:r>
          </a:p>
          <a:p>
            <a:pPr algn="ctr">
              <a:spcBef>
                <a:spcPct val="0"/>
              </a:spcBef>
              <a:buFontTx/>
              <a:buNone/>
            </a:pPr>
            <a:r>
              <a:rPr lang="es-GT" altLang="es-GT" sz="2400" b="1" dirty="0">
                <a:solidFill>
                  <a:srgbClr val="002060"/>
                </a:solidFill>
              </a:rPr>
              <a:t> DE CÉDULAS HIPOTECARIAS</a:t>
            </a:r>
            <a:endParaRPr lang="es-ES" altLang="es-GT" sz="2400" b="1" dirty="0">
              <a:solidFill>
                <a:srgbClr val="002060"/>
              </a:solidFill>
            </a:endParaRPr>
          </a:p>
          <a:p>
            <a:pPr algn="ctr">
              <a:spcBef>
                <a:spcPct val="0"/>
              </a:spcBef>
              <a:buFontTx/>
              <a:buNone/>
            </a:pPr>
            <a:r>
              <a:rPr lang="es-ES" altLang="es-GT" sz="2000" b="1" dirty="0">
                <a:solidFill>
                  <a:srgbClr val="002060"/>
                </a:solidFill>
              </a:rPr>
              <a:t>(RESOLUCIÓN JM-47-2022)</a:t>
            </a:r>
            <a:endParaRPr lang="es-GT" altLang="es-GT" sz="2000" b="1" dirty="0">
              <a:solidFill>
                <a:srgbClr val="002060"/>
              </a:solidFill>
            </a:endParaRPr>
          </a:p>
        </p:txBody>
      </p:sp>
      <p:sp>
        <p:nvSpPr>
          <p:cNvPr id="10" name="CuadroTexto 9">
            <a:extLst>
              <a:ext uri="{FF2B5EF4-FFF2-40B4-BE49-F238E27FC236}">
                <a16:creationId xmlns:a16="http://schemas.microsoft.com/office/drawing/2014/main" id="{0EAA906A-51B1-F8E6-F4AB-35F4664288BF}"/>
              </a:ext>
            </a:extLst>
          </p:cNvPr>
          <p:cNvSpPr txBox="1"/>
          <p:nvPr/>
        </p:nvSpPr>
        <p:spPr>
          <a:xfrm>
            <a:off x="2093927" y="6099537"/>
            <a:ext cx="7725852" cy="323165"/>
          </a:xfrm>
          <a:prstGeom prst="rect">
            <a:avLst/>
          </a:prstGeom>
          <a:noFill/>
        </p:spPr>
        <p:txBody>
          <a:bodyPr wrap="square">
            <a:spAutoFit/>
          </a:bodyPr>
          <a:lstStyle/>
          <a:p>
            <a:pPr algn="ctr"/>
            <a:r>
              <a:rPr lang="es-GT" sz="1500" b="1" dirty="0">
                <a:solidFill>
                  <a:srgbClr val="002060"/>
                </a:solidFill>
                <a:latin typeface="Calibri" panose="020F0502020204030204" pitchFamily="34" charset="0"/>
                <a:cs typeface="Times New Roman" panose="02020603050405020304" pitchFamily="18" charset="0"/>
              </a:rPr>
              <a:t>NOTA:</a:t>
            </a:r>
            <a:r>
              <a:rPr lang="es-GT" sz="1500" dirty="0">
                <a:solidFill>
                  <a:srgbClr val="002060"/>
                </a:solidFill>
                <a:latin typeface="Calibri" panose="020F0502020204030204" pitchFamily="34" charset="0"/>
                <a:cs typeface="Times New Roman" panose="02020603050405020304" pitchFamily="18" charset="0"/>
              </a:rPr>
              <a:t> Los plazos indicados anteriormente se expresan en días calendario.</a:t>
            </a:r>
          </a:p>
        </p:txBody>
      </p:sp>
      <p:pic>
        <p:nvPicPr>
          <p:cNvPr id="14" name="Imagen 13">
            <a:extLst>
              <a:ext uri="{FF2B5EF4-FFF2-40B4-BE49-F238E27FC236}">
                <a16:creationId xmlns:a16="http://schemas.microsoft.com/office/drawing/2014/main" id="{1CF12E3A-7136-38DC-4005-972081035DD9}"/>
              </a:ext>
            </a:extLst>
          </p:cNvPr>
          <p:cNvPicPr>
            <a:picLocks noChangeAspect="1"/>
          </p:cNvPicPr>
          <p:nvPr/>
        </p:nvPicPr>
        <p:blipFill>
          <a:blip r:embed="rId5"/>
          <a:stretch>
            <a:fillRect/>
          </a:stretch>
        </p:blipFill>
        <p:spPr>
          <a:xfrm>
            <a:off x="2271178" y="1917950"/>
            <a:ext cx="7649643" cy="4277322"/>
          </a:xfrm>
          <a:prstGeom prst="rect">
            <a:avLst/>
          </a:prstGeom>
        </p:spPr>
      </p:pic>
    </p:spTree>
    <p:extLst>
      <p:ext uri="{BB962C8B-B14F-4D97-AF65-F5344CB8AC3E}">
        <p14:creationId xmlns:p14="http://schemas.microsoft.com/office/powerpoint/2010/main" val="9669190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35E9BEF1-E94C-03DA-69C1-858B65CC1D0D}"/>
              </a:ext>
            </a:extLst>
          </p:cNvPr>
          <p:cNvGrpSpPr/>
          <p:nvPr/>
        </p:nvGrpSpPr>
        <p:grpSpPr>
          <a:xfrm>
            <a:off x="3117059" y="-46408"/>
            <a:ext cx="7284529" cy="710639"/>
            <a:chOff x="2154746" y="7802"/>
            <a:chExt cx="7882508" cy="1057233"/>
          </a:xfrm>
        </p:grpSpPr>
        <p:pic>
          <p:nvPicPr>
            <p:cNvPr id="3" name="Imagen 16" descr="image001">
              <a:extLst>
                <a:ext uri="{FF2B5EF4-FFF2-40B4-BE49-F238E27FC236}">
                  <a16:creationId xmlns:a16="http://schemas.microsoft.com/office/drawing/2014/main" id="{09DBCC8B-D80C-A094-8433-C9AC9C36C1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a:extLst>
                <a:ext uri="{FF2B5EF4-FFF2-40B4-BE49-F238E27FC236}">
                  <a16:creationId xmlns:a16="http://schemas.microsoft.com/office/drawing/2014/main" id="{DFA58C52-66EB-70A3-53E0-F11B6EB5B22F}"/>
                </a:ext>
              </a:extLst>
            </p:cNvPr>
            <p:cNvPicPr>
              <a:picLocks noChangeAspect="1"/>
            </p:cNvPicPr>
            <p:nvPr/>
          </p:nvPicPr>
          <p:blipFill>
            <a:blip r:embed="rId3"/>
            <a:stretch>
              <a:fillRect/>
            </a:stretch>
          </p:blipFill>
          <p:spPr>
            <a:xfrm>
              <a:off x="3746861" y="112185"/>
              <a:ext cx="3532211" cy="741577"/>
            </a:xfrm>
            <a:prstGeom prst="rect">
              <a:avLst/>
            </a:prstGeom>
          </p:spPr>
        </p:pic>
        <p:pic>
          <p:nvPicPr>
            <p:cNvPr id="7" name="Imagen 6" descr="Texto, Logotipo&#10;&#10;Descripción generada automáticamente">
              <a:extLst>
                <a:ext uri="{FF2B5EF4-FFF2-40B4-BE49-F238E27FC236}">
                  <a16:creationId xmlns:a16="http://schemas.microsoft.com/office/drawing/2014/main" id="{062241F0-2CF9-DD0D-8033-F8C53DD5B7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sp>
        <p:nvSpPr>
          <p:cNvPr id="9" name="CuadroTexto 8">
            <a:extLst>
              <a:ext uri="{FF2B5EF4-FFF2-40B4-BE49-F238E27FC236}">
                <a16:creationId xmlns:a16="http://schemas.microsoft.com/office/drawing/2014/main" id="{CF8E75C8-4DED-0F31-ADF4-ACAF41092E26}"/>
              </a:ext>
            </a:extLst>
          </p:cNvPr>
          <p:cNvSpPr txBox="1"/>
          <p:nvPr/>
        </p:nvSpPr>
        <p:spPr>
          <a:xfrm>
            <a:off x="1305908" y="957863"/>
            <a:ext cx="9144000" cy="769441"/>
          </a:xfrm>
          <a:prstGeom prst="rect">
            <a:avLst/>
          </a:prstGeom>
          <a:noFill/>
        </p:spPr>
        <p:txBody>
          <a:bodyPr wrap="square">
            <a:spAutoFit/>
          </a:bodyPr>
          <a:lstStyle/>
          <a:p>
            <a:pPr algn="ctr">
              <a:spcBef>
                <a:spcPct val="0"/>
              </a:spcBef>
              <a:buFontTx/>
              <a:buNone/>
            </a:pPr>
            <a:r>
              <a:rPr lang="es-ES" altLang="es-GT" sz="2400" b="1" dirty="0">
                <a:solidFill>
                  <a:srgbClr val="002060"/>
                </a:solidFill>
              </a:rPr>
              <a:t>CLASIFICACIÓN DE CRÉDITOS DE CONSUMO</a:t>
            </a:r>
          </a:p>
          <a:p>
            <a:pPr algn="ctr">
              <a:spcBef>
                <a:spcPct val="0"/>
              </a:spcBef>
              <a:buFontTx/>
              <a:buNone/>
            </a:pPr>
            <a:r>
              <a:rPr lang="es-ES" altLang="es-GT" sz="2000" b="1" dirty="0">
                <a:solidFill>
                  <a:srgbClr val="002060"/>
                </a:solidFill>
              </a:rPr>
              <a:t>(RESOLUCIÓN JM-47-2022)</a:t>
            </a:r>
            <a:endParaRPr lang="es-GT" altLang="es-GT" sz="2000" b="1" dirty="0">
              <a:solidFill>
                <a:srgbClr val="002060"/>
              </a:solidFill>
            </a:endParaRPr>
          </a:p>
        </p:txBody>
      </p:sp>
      <p:sp>
        <p:nvSpPr>
          <p:cNvPr id="10" name="CuadroTexto 9">
            <a:extLst>
              <a:ext uri="{FF2B5EF4-FFF2-40B4-BE49-F238E27FC236}">
                <a16:creationId xmlns:a16="http://schemas.microsoft.com/office/drawing/2014/main" id="{01E903B3-F60D-BF3D-9534-5FE85CBCF8C8}"/>
              </a:ext>
            </a:extLst>
          </p:cNvPr>
          <p:cNvSpPr txBox="1"/>
          <p:nvPr/>
        </p:nvSpPr>
        <p:spPr>
          <a:xfrm>
            <a:off x="2233073" y="6099537"/>
            <a:ext cx="7725852" cy="323165"/>
          </a:xfrm>
          <a:prstGeom prst="rect">
            <a:avLst/>
          </a:prstGeom>
          <a:noFill/>
        </p:spPr>
        <p:txBody>
          <a:bodyPr wrap="square">
            <a:spAutoFit/>
          </a:bodyPr>
          <a:lstStyle/>
          <a:p>
            <a:pPr algn="ctr"/>
            <a:r>
              <a:rPr lang="es-GT" sz="1500" b="1" dirty="0">
                <a:solidFill>
                  <a:srgbClr val="002060"/>
                </a:solidFill>
                <a:latin typeface="Calibri" panose="020F0502020204030204" pitchFamily="34" charset="0"/>
                <a:cs typeface="Times New Roman" panose="02020603050405020304" pitchFamily="18" charset="0"/>
              </a:rPr>
              <a:t>NOTA:</a:t>
            </a:r>
            <a:r>
              <a:rPr lang="es-GT" sz="1500" dirty="0">
                <a:solidFill>
                  <a:srgbClr val="002060"/>
                </a:solidFill>
                <a:latin typeface="Calibri" panose="020F0502020204030204" pitchFamily="34" charset="0"/>
                <a:cs typeface="Times New Roman" panose="02020603050405020304" pitchFamily="18" charset="0"/>
              </a:rPr>
              <a:t> Los plazos indicados anteriormente se expresan en días calendario.</a:t>
            </a:r>
          </a:p>
        </p:txBody>
      </p:sp>
      <p:pic>
        <p:nvPicPr>
          <p:cNvPr id="14" name="Imagen 13">
            <a:extLst>
              <a:ext uri="{FF2B5EF4-FFF2-40B4-BE49-F238E27FC236}">
                <a16:creationId xmlns:a16="http://schemas.microsoft.com/office/drawing/2014/main" id="{EC8724BF-8298-2F79-8705-8A4BC6F657A9}"/>
              </a:ext>
            </a:extLst>
          </p:cNvPr>
          <p:cNvPicPr>
            <a:picLocks noChangeAspect="1"/>
          </p:cNvPicPr>
          <p:nvPr/>
        </p:nvPicPr>
        <p:blipFill>
          <a:blip r:embed="rId5"/>
          <a:stretch>
            <a:fillRect/>
          </a:stretch>
        </p:blipFill>
        <p:spPr>
          <a:xfrm>
            <a:off x="2395698" y="1869847"/>
            <a:ext cx="7649643" cy="4229690"/>
          </a:xfrm>
          <a:prstGeom prst="rect">
            <a:avLst/>
          </a:prstGeom>
        </p:spPr>
      </p:pic>
    </p:spTree>
    <p:extLst>
      <p:ext uri="{BB962C8B-B14F-4D97-AF65-F5344CB8AC3E}">
        <p14:creationId xmlns:p14="http://schemas.microsoft.com/office/powerpoint/2010/main" val="2874700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CF1C2D76-F3EE-ED2D-3FC0-54E5A9F33A4E}"/>
              </a:ext>
            </a:extLst>
          </p:cNvPr>
          <p:cNvGrpSpPr/>
          <p:nvPr/>
        </p:nvGrpSpPr>
        <p:grpSpPr>
          <a:xfrm>
            <a:off x="3117059" y="-46408"/>
            <a:ext cx="7284529" cy="710639"/>
            <a:chOff x="2154746" y="7802"/>
            <a:chExt cx="7882508" cy="1057233"/>
          </a:xfrm>
        </p:grpSpPr>
        <p:pic>
          <p:nvPicPr>
            <p:cNvPr id="5" name="Imagen 16" descr="image001">
              <a:extLst>
                <a:ext uri="{FF2B5EF4-FFF2-40B4-BE49-F238E27FC236}">
                  <a16:creationId xmlns:a16="http://schemas.microsoft.com/office/drawing/2014/main" id="{E13C06D8-FCFF-1B66-8CD0-659D14109A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a:extLst>
                <a:ext uri="{FF2B5EF4-FFF2-40B4-BE49-F238E27FC236}">
                  <a16:creationId xmlns:a16="http://schemas.microsoft.com/office/drawing/2014/main" id="{6D6E2B43-3570-6563-0AD2-A17F75C51C17}"/>
                </a:ext>
              </a:extLst>
            </p:cNvPr>
            <p:cNvPicPr>
              <a:picLocks noChangeAspect="1"/>
            </p:cNvPicPr>
            <p:nvPr/>
          </p:nvPicPr>
          <p:blipFill>
            <a:blip r:embed="rId3"/>
            <a:stretch>
              <a:fillRect/>
            </a:stretch>
          </p:blipFill>
          <p:spPr>
            <a:xfrm>
              <a:off x="3746861" y="112185"/>
              <a:ext cx="3532211" cy="741577"/>
            </a:xfrm>
            <a:prstGeom prst="rect">
              <a:avLst/>
            </a:prstGeom>
          </p:spPr>
        </p:pic>
        <p:pic>
          <p:nvPicPr>
            <p:cNvPr id="7" name="Imagen 6" descr="Texto, Logotipo&#10;&#10;Descripción generada automáticamente">
              <a:extLst>
                <a:ext uri="{FF2B5EF4-FFF2-40B4-BE49-F238E27FC236}">
                  <a16:creationId xmlns:a16="http://schemas.microsoft.com/office/drawing/2014/main" id="{DAD232E3-7930-DD0E-094E-7FDA5FA89D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sp>
        <p:nvSpPr>
          <p:cNvPr id="8" name="Rectángulo 7">
            <a:extLst>
              <a:ext uri="{FF2B5EF4-FFF2-40B4-BE49-F238E27FC236}">
                <a16:creationId xmlns:a16="http://schemas.microsoft.com/office/drawing/2014/main" id="{99068C3A-A8D6-3B64-2F15-EA4C8222E9E3}"/>
              </a:ext>
            </a:extLst>
          </p:cNvPr>
          <p:cNvSpPr/>
          <p:nvPr/>
        </p:nvSpPr>
        <p:spPr>
          <a:xfrm>
            <a:off x="3299749" y="1204605"/>
            <a:ext cx="5387051" cy="769441"/>
          </a:xfrm>
          <a:prstGeom prst="rect">
            <a:avLst/>
          </a:prstGeom>
        </p:spPr>
        <p:txBody>
          <a:bodyPr wrap="square">
            <a:spAutoFit/>
          </a:bodyPr>
          <a:lstStyle/>
          <a:p>
            <a:pPr algn="ctr"/>
            <a:r>
              <a:rPr lang="es-ES" sz="4400" b="1" dirty="0">
                <a:solidFill>
                  <a:schemeClr val="accent5">
                    <a:lumMod val="50000"/>
                  </a:schemeClr>
                </a:solidFill>
                <a:effectLst>
                  <a:outerShdw blurRad="38100" dist="38100" dir="2700000" algn="tl">
                    <a:srgbClr val="000000">
                      <a:alpha val="43137"/>
                    </a:srgbClr>
                  </a:outerShdw>
                </a:effectLst>
                <a:latin typeface="Segoe UI" panose="020B0502040204020203" pitchFamily="34" charset="0"/>
              </a:rPr>
              <a:t>Marco normativo</a:t>
            </a:r>
          </a:p>
        </p:txBody>
      </p:sp>
      <p:pic>
        <p:nvPicPr>
          <p:cNvPr id="9" name="Imagen 8">
            <a:extLst>
              <a:ext uri="{FF2B5EF4-FFF2-40B4-BE49-F238E27FC236}">
                <a16:creationId xmlns:a16="http://schemas.microsoft.com/office/drawing/2014/main" id="{3535E551-FE6D-F7B2-BDE0-23FF31DCE9CF}"/>
              </a:ext>
            </a:extLst>
          </p:cNvPr>
          <p:cNvPicPr>
            <a:picLocks noChangeAspect="1"/>
          </p:cNvPicPr>
          <p:nvPr/>
        </p:nvPicPr>
        <p:blipFill>
          <a:blip r:embed="rId5"/>
          <a:stretch>
            <a:fillRect/>
          </a:stretch>
        </p:blipFill>
        <p:spPr>
          <a:xfrm>
            <a:off x="3702844" y="2460438"/>
            <a:ext cx="4786312" cy="3589734"/>
          </a:xfrm>
          <a:prstGeom prst="rect">
            <a:avLst/>
          </a:prstGeom>
          <a:ln>
            <a:noFill/>
          </a:ln>
          <a:effectLst>
            <a:softEdge rad="112500"/>
          </a:effectLst>
        </p:spPr>
      </p:pic>
    </p:spTree>
    <p:extLst>
      <p:ext uri="{BB962C8B-B14F-4D97-AF65-F5344CB8AC3E}">
        <p14:creationId xmlns:p14="http://schemas.microsoft.com/office/powerpoint/2010/main" val="2733566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F1724A5B-16A3-9BAC-E03B-065B48E35CA4}"/>
              </a:ext>
            </a:extLst>
          </p:cNvPr>
          <p:cNvSpPr txBox="1"/>
          <p:nvPr/>
        </p:nvSpPr>
        <p:spPr>
          <a:xfrm>
            <a:off x="202509" y="4734354"/>
            <a:ext cx="3682667" cy="1200329"/>
          </a:xfrm>
          <a:prstGeom prst="rect">
            <a:avLst/>
          </a:prstGeom>
          <a:noFill/>
        </p:spPr>
        <p:txBody>
          <a:bodyPr wrap="square" rtlCol="0">
            <a:spAutoFit/>
          </a:bodyPr>
          <a:lstStyle/>
          <a:p>
            <a:pPr algn="ctr"/>
            <a:r>
              <a:rPr lang="es-GT" dirty="0"/>
              <a:t>Presenta por escrito su inconformidad ante la institución que reporta la información errónea o inconsistente</a:t>
            </a:r>
          </a:p>
        </p:txBody>
      </p:sp>
      <p:pic>
        <p:nvPicPr>
          <p:cNvPr id="8" name="Imagen 7">
            <a:extLst>
              <a:ext uri="{FF2B5EF4-FFF2-40B4-BE49-F238E27FC236}">
                <a16:creationId xmlns:a16="http://schemas.microsoft.com/office/drawing/2014/main" id="{9A30D195-DE9F-E1EB-E813-6B27CD8393CF}"/>
              </a:ext>
            </a:extLst>
          </p:cNvPr>
          <p:cNvPicPr>
            <a:picLocks noChangeAspect="1"/>
          </p:cNvPicPr>
          <p:nvPr/>
        </p:nvPicPr>
        <p:blipFill>
          <a:blip r:embed="rId2"/>
          <a:stretch>
            <a:fillRect/>
          </a:stretch>
        </p:blipFill>
        <p:spPr>
          <a:xfrm>
            <a:off x="370199" y="3145215"/>
            <a:ext cx="3347288" cy="1463128"/>
          </a:xfrm>
          <a:prstGeom prst="rect">
            <a:avLst/>
          </a:prstGeom>
          <a:ln>
            <a:noFill/>
          </a:ln>
          <a:effectLst>
            <a:outerShdw blurRad="190500" algn="tl" rotWithShape="0">
              <a:srgbClr val="000000">
                <a:alpha val="70000"/>
              </a:srgbClr>
            </a:outerShdw>
          </a:effectLst>
        </p:spPr>
      </p:pic>
      <p:sp>
        <p:nvSpPr>
          <p:cNvPr id="9" name="CuadroTexto 8">
            <a:extLst>
              <a:ext uri="{FF2B5EF4-FFF2-40B4-BE49-F238E27FC236}">
                <a16:creationId xmlns:a16="http://schemas.microsoft.com/office/drawing/2014/main" id="{34139CC0-70ED-1792-CB55-876885D104EF}"/>
              </a:ext>
            </a:extLst>
          </p:cNvPr>
          <p:cNvSpPr txBox="1"/>
          <p:nvPr/>
        </p:nvSpPr>
        <p:spPr>
          <a:xfrm>
            <a:off x="4357460" y="5071355"/>
            <a:ext cx="3682666" cy="923330"/>
          </a:xfrm>
          <a:prstGeom prst="rect">
            <a:avLst/>
          </a:prstGeom>
          <a:noFill/>
        </p:spPr>
        <p:txBody>
          <a:bodyPr wrap="square" rtlCol="0">
            <a:spAutoFit/>
          </a:bodyPr>
          <a:lstStyle/>
          <a:p>
            <a:pPr algn="ctr"/>
            <a:r>
              <a:rPr lang="es-GT" dirty="0"/>
              <a:t>La entidad analiza e informa al interesado si procede o no la corrección (10 días)</a:t>
            </a:r>
          </a:p>
        </p:txBody>
      </p:sp>
      <p:pic>
        <p:nvPicPr>
          <p:cNvPr id="10" name="Imagen 9">
            <a:extLst>
              <a:ext uri="{FF2B5EF4-FFF2-40B4-BE49-F238E27FC236}">
                <a16:creationId xmlns:a16="http://schemas.microsoft.com/office/drawing/2014/main" id="{31C2C01F-8469-5A32-1475-A169BD64C14D}"/>
              </a:ext>
            </a:extLst>
          </p:cNvPr>
          <p:cNvPicPr>
            <a:picLocks noChangeAspect="1"/>
          </p:cNvPicPr>
          <p:nvPr/>
        </p:nvPicPr>
        <p:blipFill>
          <a:blip r:embed="rId3"/>
          <a:stretch>
            <a:fillRect/>
          </a:stretch>
        </p:blipFill>
        <p:spPr>
          <a:xfrm>
            <a:off x="4357460" y="3145215"/>
            <a:ext cx="3682666" cy="1657350"/>
          </a:xfrm>
          <a:prstGeom prst="rect">
            <a:avLst/>
          </a:prstGeom>
          <a:ln>
            <a:noFill/>
          </a:ln>
          <a:effectLst>
            <a:outerShdw blurRad="190500" algn="tl" rotWithShape="0">
              <a:srgbClr val="000000">
                <a:alpha val="70000"/>
              </a:srgbClr>
            </a:outerShdw>
          </a:effectLst>
        </p:spPr>
      </p:pic>
      <p:sp>
        <p:nvSpPr>
          <p:cNvPr id="11" name="CuadroTexto 10">
            <a:extLst>
              <a:ext uri="{FF2B5EF4-FFF2-40B4-BE49-F238E27FC236}">
                <a16:creationId xmlns:a16="http://schemas.microsoft.com/office/drawing/2014/main" id="{711CFD8B-CC44-3305-BBAB-FF8B08CFC9AE}"/>
              </a:ext>
            </a:extLst>
          </p:cNvPr>
          <p:cNvSpPr txBox="1"/>
          <p:nvPr/>
        </p:nvSpPr>
        <p:spPr>
          <a:xfrm>
            <a:off x="8874165" y="5108450"/>
            <a:ext cx="2974798" cy="646331"/>
          </a:xfrm>
          <a:prstGeom prst="rect">
            <a:avLst/>
          </a:prstGeom>
          <a:noFill/>
        </p:spPr>
        <p:txBody>
          <a:bodyPr wrap="square" rtlCol="0">
            <a:spAutoFit/>
          </a:bodyPr>
          <a:lstStyle/>
          <a:p>
            <a:pPr algn="ctr"/>
            <a:r>
              <a:rPr lang="es-GT" dirty="0"/>
              <a:t>Si procede la corrección, lo solicita a la SIB (10 días)</a:t>
            </a:r>
          </a:p>
        </p:txBody>
      </p:sp>
      <p:pic>
        <p:nvPicPr>
          <p:cNvPr id="12" name="Imagen 11">
            <a:extLst>
              <a:ext uri="{FF2B5EF4-FFF2-40B4-BE49-F238E27FC236}">
                <a16:creationId xmlns:a16="http://schemas.microsoft.com/office/drawing/2014/main" id="{6B251701-C9DB-6DB8-95B3-3F4FAFCB3429}"/>
              </a:ext>
            </a:extLst>
          </p:cNvPr>
          <p:cNvPicPr>
            <a:picLocks noChangeAspect="1"/>
          </p:cNvPicPr>
          <p:nvPr/>
        </p:nvPicPr>
        <p:blipFill>
          <a:blip r:embed="rId4"/>
          <a:stretch>
            <a:fillRect/>
          </a:stretch>
        </p:blipFill>
        <p:spPr>
          <a:xfrm>
            <a:off x="8874165" y="3175755"/>
            <a:ext cx="2630934" cy="1664144"/>
          </a:xfrm>
          <a:prstGeom prst="rect">
            <a:avLst/>
          </a:prstGeom>
          <a:ln>
            <a:noFill/>
          </a:ln>
          <a:effectLst>
            <a:outerShdw blurRad="190500" algn="tl" rotWithShape="0">
              <a:srgbClr val="000000">
                <a:alpha val="70000"/>
              </a:srgbClr>
            </a:outerShdw>
          </a:effectLst>
        </p:spPr>
      </p:pic>
      <p:grpSp>
        <p:nvGrpSpPr>
          <p:cNvPr id="2" name="Grupo 1">
            <a:extLst>
              <a:ext uri="{FF2B5EF4-FFF2-40B4-BE49-F238E27FC236}">
                <a16:creationId xmlns:a16="http://schemas.microsoft.com/office/drawing/2014/main" id="{EED4991C-9C27-0196-C615-0CE223A75E8F}"/>
              </a:ext>
            </a:extLst>
          </p:cNvPr>
          <p:cNvGrpSpPr/>
          <p:nvPr/>
        </p:nvGrpSpPr>
        <p:grpSpPr>
          <a:xfrm>
            <a:off x="3117059" y="-46408"/>
            <a:ext cx="7284529" cy="710639"/>
            <a:chOff x="2154746" y="7802"/>
            <a:chExt cx="7882508" cy="1057233"/>
          </a:xfrm>
        </p:grpSpPr>
        <p:pic>
          <p:nvPicPr>
            <p:cNvPr id="3" name="Imagen 16" descr="image001">
              <a:extLst>
                <a:ext uri="{FF2B5EF4-FFF2-40B4-BE49-F238E27FC236}">
                  <a16:creationId xmlns:a16="http://schemas.microsoft.com/office/drawing/2014/main" id="{7E063926-B772-B9D0-4162-E6312EF8FD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n 3">
              <a:extLst>
                <a:ext uri="{FF2B5EF4-FFF2-40B4-BE49-F238E27FC236}">
                  <a16:creationId xmlns:a16="http://schemas.microsoft.com/office/drawing/2014/main" id="{9F7DCE9D-30DE-F957-427D-E51E5D7160F9}"/>
                </a:ext>
              </a:extLst>
            </p:cNvPr>
            <p:cNvPicPr>
              <a:picLocks noChangeAspect="1"/>
            </p:cNvPicPr>
            <p:nvPr/>
          </p:nvPicPr>
          <p:blipFill>
            <a:blip r:embed="rId6"/>
            <a:stretch>
              <a:fillRect/>
            </a:stretch>
          </p:blipFill>
          <p:spPr>
            <a:xfrm>
              <a:off x="3746861" y="112185"/>
              <a:ext cx="3532211" cy="741577"/>
            </a:xfrm>
            <a:prstGeom prst="rect">
              <a:avLst/>
            </a:prstGeom>
          </p:spPr>
        </p:pic>
        <p:pic>
          <p:nvPicPr>
            <p:cNvPr id="13" name="Imagen 12" descr="Texto, Logotipo&#10;&#10;Descripción generada automáticamente">
              <a:extLst>
                <a:ext uri="{FF2B5EF4-FFF2-40B4-BE49-F238E27FC236}">
                  <a16:creationId xmlns:a16="http://schemas.microsoft.com/office/drawing/2014/main" id="{4B861313-5B64-F6BE-6B22-5E01599CE43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sp>
        <p:nvSpPr>
          <p:cNvPr id="14" name="CuadroTexto 13">
            <a:extLst>
              <a:ext uri="{FF2B5EF4-FFF2-40B4-BE49-F238E27FC236}">
                <a16:creationId xmlns:a16="http://schemas.microsoft.com/office/drawing/2014/main" id="{804A780D-1DFF-E81A-B33D-080325D140A5}"/>
              </a:ext>
            </a:extLst>
          </p:cNvPr>
          <p:cNvSpPr txBox="1"/>
          <p:nvPr/>
        </p:nvSpPr>
        <p:spPr>
          <a:xfrm>
            <a:off x="3411353" y="1347131"/>
            <a:ext cx="5170672" cy="954107"/>
          </a:xfrm>
          <a:prstGeom prst="rect">
            <a:avLst/>
          </a:prstGeom>
          <a:noFill/>
        </p:spPr>
        <p:txBody>
          <a:bodyPr wrap="square" rtlCol="0">
            <a:spAutoFit/>
          </a:bodyPr>
          <a:lstStyle/>
          <a:p>
            <a:pPr algn="ctr"/>
            <a:r>
              <a:rPr lang="es-GT" sz="2800" b="1" dirty="0">
                <a:solidFill>
                  <a:srgbClr val="002060"/>
                </a:solidFill>
              </a:rPr>
              <a:t>¿Qué hacer en caso de detectar errores o inconsistencias?</a:t>
            </a:r>
          </a:p>
        </p:txBody>
      </p:sp>
    </p:spTree>
    <p:extLst>
      <p:ext uri="{BB962C8B-B14F-4D97-AF65-F5344CB8AC3E}">
        <p14:creationId xmlns:p14="http://schemas.microsoft.com/office/powerpoint/2010/main" val="37374168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ipse 5">
            <a:extLst>
              <a:ext uri="{FF2B5EF4-FFF2-40B4-BE49-F238E27FC236}">
                <a16:creationId xmlns:a16="http://schemas.microsoft.com/office/drawing/2014/main" id="{7AC5D5BC-5EC8-3F5F-64D2-8E1F5282CB11}"/>
              </a:ext>
            </a:extLst>
          </p:cNvPr>
          <p:cNvSpPr/>
          <p:nvPr/>
        </p:nvSpPr>
        <p:spPr>
          <a:xfrm>
            <a:off x="205427" y="1857620"/>
            <a:ext cx="1117077" cy="68506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1200" b="1" dirty="0">
                <a:solidFill>
                  <a:schemeClr val="bg1"/>
                </a:solidFill>
              </a:rPr>
              <a:t>Usuarios</a:t>
            </a:r>
          </a:p>
        </p:txBody>
      </p:sp>
      <p:sp>
        <p:nvSpPr>
          <p:cNvPr id="7" name="Elipse 6">
            <a:extLst>
              <a:ext uri="{FF2B5EF4-FFF2-40B4-BE49-F238E27FC236}">
                <a16:creationId xmlns:a16="http://schemas.microsoft.com/office/drawing/2014/main" id="{CEE9FA7B-8F74-6CA9-430C-96E31117139C}"/>
              </a:ext>
            </a:extLst>
          </p:cNvPr>
          <p:cNvSpPr/>
          <p:nvPr/>
        </p:nvSpPr>
        <p:spPr>
          <a:xfrm>
            <a:off x="443060" y="2912701"/>
            <a:ext cx="1376314" cy="56718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1200" b="1" dirty="0">
                <a:solidFill>
                  <a:schemeClr val="bg1"/>
                </a:solidFill>
              </a:rPr>
              <a:t>Información</a:t>
            </a:r>
          </a:p>
        </p:txBody>
      </p:sp>
      <p:sp>
        <p:nvSpPr>
          <p:cNvPr id="8" name="Elipse 7">
            <a:extLst>
              <a:ext uri="{FF2B5EF4-FFF2-40B4-BE49-F238E27FC236}">
                <a16:creationId xmlns:a16="http://schemas.microsoft.com/office/drawing/2014/main" id="{4A6B986C-575A-8588-A951-9236909B9E5B}"/>
              </a:ext>
            </a:extLst>
          </p:cNvPr>
          <p:cNvSpPr/>
          <p:nvPr/>
        </p:nvSpPr>
        <p:spPr>
          <a:xfrm>
            <a:off x="521257" y="3837586"/>
            <a:ext cx="1263192" cy="78866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1200" b="1" dirty="0">
                <a:solidFill>
                  <a:schemeClr val="bg1"/>
                </a:solidFill>
              </a:rPr>
              <a:t>Seguridad</a:t>
            </a:r>
          </a:p>
        </p:txBody>
      </p:sp>
      <p:sp>
        <p:nvSpPr>
          <p:cNvPr id="9" name="Elipse 8">
            <a:extLst>
              <a:ext uri="{FF2B5EF4-FFF2-40B4-BE49-F238E27FC236}">
                <a16:creationId xmlns:a16="http://schemas.microsoft.com/office/drawing/2014/main" id="{E0B224E2-C936-8719-8E36-12AF0941A7D7}"/>
              </a:ext>
            </a:extLst>
          </p:cNvPr>
          <p:cNvSpPr/>
          <p:nvPr/>
        </p:nvSpPr>
        <p:spPr>
          <a:xfrm>
            <a:off x="120584" y="4810811"/>
            <a:ext cx="1263192" cy="78866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1200" b="1" dirty="0">
                <a:solidFill>
                  <a:schemeClr val="bg1"/>
                </a:solidFill>
              </a:rPr>
              <a:t>Sistemas</a:t>
            </a:r>
          </a:p>
        </p:txBody>
      </p:sp>
      <p:sp>
        <p:nvSpPr>
          <p:cNvPr id="20" name="Rectángulo: esquinas redondeadas 19">
            <a:extLst>
              <a:ext uri="{FF2B5EF4-FFF2-40B4-BE49-F238E27FC236}">
                <a16:creationId xmlns:a16="http://schemas.microsoft.com/office/drawing/2014/main" id="{715FFA9B-86FB-592B-CB8B-0AE4C7F34081}"/>
              </a:ext>
            </a:extLst>
          </p:cNvPr>
          <p:cNvSpPr/>
          <p:nvPr/>
        </p:nvSpPr>
        <p:spPr>
          <a:xfrm>
            <a:off x="2444416" y="1266285"/>
            <a:ext cx="2975812" cy="1010652"/>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2200" b="1" dirty="0">
                <a:solidFill>
                  <a:schemeClr val="bg1"/>
                </a:solidFill>
              </a:rPr>
              <a:t>En las oficinas de la Superintendencia de Bancos *</a:t>
            </a:r>
          </a:p>
        </p:txBody>
      </p:sp>
      <p:sp>
        <p:nvSpPr>
          <p:cNvPr id="21" name="Rectángulo: esquinas redondeadas 20">
            <a:extLst>
              <a:ext uri="{FF2B5EF4-FFF2-40B4-BE49-F238E27FC236}">
                <a16:creationId xmlns:a16="http://schemas.microsoft.com/office/drawing/2014/main" id="{D7756786-5000-8915-C25A-FF57E3E915DE}"/>
              </a:ext>
            </a:extLst>
          </p:cNvPr>
          <p:cNvSpPr/>
          <p:nvPr/>
        </p:nvSpPr>
        <p:spPr>
          <a:xfrm>
            <a:off x="6495046" y="1266286"/>
            <a:ext cx="2975812" cy="101065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2200" b="1" dirty="0">
                <a:solidFill>
                  <a:schemeClr val="bg1"/>
                </a:solidFill>
              </a:rPr>
              <a:t>Banca electrónica de las entidades supervisadas</a:t>
            </a:r>
          </a:p>
        </p:txBody>
      </p:sp>
      <p:sp>
        <p:nvSpPr>
          <p:cNvPr id="22" name="Rectángulo: esquinas redondeadas 21">
            <a:extLst>
              <a:ext uri="{FF2B5EF4-FFF2-40B4-BE49-F238E27FC236}">
                <a16:creationId xmlns:a16="http://schemas.microsoft.com/office/drawing/2014/main" id="{0471D612-7AAA-157A-E7EE-1DBAC5DBB7A0}"/>
              </a:ext>
            </a:extLst>
          </p:cNvPr>
          <p:cNvSpPr/>
          <p:nvPr/>
        </p:nvSpPr>
        <p:spPr>
          <a:xfrm>
            <a:off x="2444416" y="2606804"/>
            <a:ext cx="2975812" cy="101065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b="1" dirty="0">
                <a:solidFill>
                  <a:schemeClr val="tx1"/>
                </a:solidFill>
              </a:rPr>
              <a:t>Trámite personal o a través de representante legal</a:t>
            </a:r>
          </a:p>
        </p:txBody>
      </p:sp>
      <p:sp>
        <p:nvSpPr>
          <p:cNvPr id="23" name="Rectángulo: esquinas redondeadas 22">
            <a:extLst>
              <a:ext uri="{FF2B5EF4-FFF2-40B4-BE49-F238E27FC236}">
                <a16:creationId xmlns:a16="http://schemas.microsoft.com/office/drawing/2014/main" id="{4355A0BF-351F-DC58-7833-B2AFECCFE93B}"/>
              </a:ext>
            </a:extLst>
          </p:cNvPr>
          <p:cNvSpPr/>
          <p:nvPr/>
        </p:nvSpPr>
        <p:spPr>
          <a:xfrm>
            <a:off x="2444416" y="3911729"/>
            <a:ext cx="2975812" cy="1010652"/>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b="1" dirty="0">
                <a:solidFill>
                  <a:schemeClr val="tx1"/>
                </a:solidFill>
              </a:rPr>
              <a:t>Presentar DPI original o constancia de trámite de DPI</a:t>
            </a:r>
          </a:p>
        </p:txBody>
      </p:sp>
      <p:sp>
        <p:nvSpPr>
          <p:cNvPr id="24" name="Rectángulo: esquinas redondeadas 23">
            <a:extLst>
              <a:ext uri="{FF2B5EF4-FFF2-40B4-BE49-F238E27FC236}">
                <a16:creationId xmlns:a16="http://schemas.microsoft.com/office/drawing/2014/main" id="{0756BF35-7702-A2C8-8BC5-C33998962C78}"/>
              </a:ext>
            </a:extLst>
          </p:cNvPr>
          <p:cNvSpPr/>
          <p:nvPr/>
        </p:nvSpPr>
        <p:spPr>
          <a:xfrm>
            <a:off x="6519111" y="5204623"/>
            <a:ext cx="2975812" cy="1010652"/>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b="1">
                <a:solidFill>
                  <a:schemeClr val="tx1"/>
                </a:solidFill>
              </a:rPr>
              <a:t>Consulta directa del usuario a través de internet</a:t>
            </a:r>
          </a:p>
        </p:txBody>
      </p:sp>
      <p:sp>
        <p:nvSpPr>
          <p:cNvPr id="25" name="Rectángulo: esquinas redondeadas 24">
            <a:extLst>
              <a:ext uri="{FF2B5EF4-FFF2-40B4-BE49-F238E27FC236}">
                <a16:creationId xmlns:a16="http://schemas.microsoft.com/office/drawing/2014/main" id="{551315A0-5A1C-9873-664A-6A5C6BD5F94D}"/>
              </a:ext>
            </a:extLst>
          </p:cNvPr>
          <p:cNvSpPr/>
          <p:nvPr/>
        </p:nvSpPr>
        <p:spPr>
          <a:xfrm>
            <a:off x="2444416" y="5204623"/>
            <a:ext cx="2975812" cy="1010652"/>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b="1" dirty="0">
                <a:solidFill>
                  <a:schemeClr val="tx1"/>
                </a:solidFill>
              </a:rPr>
              <a:t>Proporcionar NIT y Correo electrónico</a:t>
            </a:r>
          </a:p>
        </p:txBody>
      </p:sp>
      <p:sp>
        <p:nvSpPr>
          <p:cNvPr id="26" name="Rectángulo: esquinas redondeadas 25">
            <a:extLst>
              <a:ext uri="{FF2B5EF4-FFF2-40B4-BE49-F238E27FC236}">
                <a16:creationId xmlns:a16="http://schemas.microsoft.com/office/drawing/2014/main" id="{571953A2-027B-0280-0E8D-4BD1DDE42B5F}"/>
              </a:ext>
            </a:extLst>
          </p:cNvPr>
          <p:cNvSpPr/>
          <p:nvPr/>
        </p:nvSpPr>
        <p:spPr>
          <a:xfrm>
            <a:off x="6519111" y="3947323"/>
            <a:ext cx="2975812" cy="1010652"/>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b="1" dirty="0">
                <a:solidFill>
                  <a:schemeClr val="tx1"/>
                </a:solidFill>
              </a:rPr>
              <a:t>Proceso de creación de usuario utilizando la plataforma de Web </a:t>
            </a:r>
            <a:r>
              <a:rPr lang="es-GT" b="1" dirty="0" err="1">
                <a:solidFill>
                  <a:schemeClr val="tx1"/>
                </a:solidFill>
              </a:rPr>
              <a:t>Services</a:t>
            </a:r>
            <a:r>
              <a:rPr lang="es-GT" b="1" dirty="0">
                <a:solidFill>
                  <a:schemeClr val="tx1"/>
                </a:solidFill>
              </a:rPr>
              <a:t> (SIB)</a:t>
            </a:r>
          </a:p>
        </p:txBody>
      </p:sp>
      <p:sp>
        <p:nvSpPr>
          <p:cNvPr id="27" name="Rectángulo: esquinas redondeadas 26">
            <a:extLst>
              <a:ext uri="{FF2B5EF4-FFF2-40B4-BE49-F238E27FC236}">
                <a16:creationId xmlns:a16="http://schemas.microsoft.com/office/drawing/2014/main" id="{7BD8D954-1E26-5247-DCDD-8E724EA0E3A7}"/>
              </a:ext>
            </a:extLst>
          </p:cNvPr>
          <p:cNvSpPr/>
          <p:nvPr/>
        </p:nvSpPr>
        <p:spPr>
          <a:xfrm>
            <a:off x="6495046" y="2629866"/>
            <a:ext cx="2975812" cy="1010652"/>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b="1" dirty="0">
                <a:solidFill>
                  <a:schemeClr val="tx1"/>
                </a:solidFill>
              </a:rPr>
              <a:t>Usuario accede desde su banca en línea</a:t>
            </a:r>
          </a:p>
        </p:txBody>
      </p:sp>
      <p:sp>
        <p:nvSpPr>
          <p:cNvPr id="28" name="CuadroTexto 27">
            <a:extLst>
              <a:ext uri="{FF2B5EF4-FFF2-40B4-BE49-F238E27FC236}">
                <a16:creationId xmlns:a16="http://schemas.microsoft.com/office/drawing/2014/main" id="{CBDB4C5C-7536-0F7B-6628-25EB6FF321EB}"/>
              </a:ext>
            </a:extLst>
          </p:cNvPr>
          <p:cNvSpPr txBox="1"/>
          <p:nvPr/>
        </p:nvSpPr>
        <p:spPr>
          <a:xfrm>
            <a:off x="272716" y="6332123"/>
            <a:ext cx="6833937" cy="369332"/>
          </a:xfrm>
          <a:prstGeom prst="rect">
            <a:avLst/>
          </a:prstGeom>
          <a:noFill/>
        </p:spPr>
        <p:txBody>
          <a:bodyPr wrap="square" rtlCol="0">
            <a:spAutoFit/>
          </a:bodyPr>
          <a:lstStyle/>
          <a:p>
            <a:r>
              <a:rPr lang="es-GT" dirty="0"/>
              <a:t>*/ Se envía por correo electrónico o se le da impreso al usuario</a:t>
            </a:r>
          </a:p>
        </p:txBody>
      </p:sp>
      <p:sp>
        <p:nvSpPr>
          <p:cNvPr id="29" name="Título 2">
            <a:extLst>
              <a:ext uri="{FF2B5EF4-FFF2-40B4-BE49-F238E27FC236}">
                <a16:creationId xmlns:a16="http://schemas.microsoft.com/office/drawing/2014/main" id="{E1519DA1-A115-B659-B419-5B0110215E14}"/>
              </a:ext>
            </a:extLst>
          </p:cNvPr>
          <p:cNvSpPr txBox="1">
            <a:spLocks/>
          </p:cNvSpPr>
          <p:nvPr/>
        </p:nvSpPr>
        <p:spPr>
          <a:xfrm>
            <a:off x="4109453" y="516633"/>
            <a:ext cx="5168900" cy="685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GT" sz="2400" b="1" dirty="0">
                <a:solidFill>
                  <a:schemeClr val="accent5">
                    <a:lumMod val="50000"/>
                  </a:schemeClr>
                </a:solidFill>
                <a:latin typeface="Segoe UI" panose="020B0502040204020203" pitchFamily="34" charset="0"/>
                <a:ea typeface="+mn-ea"/>
                <a:cs typeface="+mn-cs"/>
              </a:rPr>
              <a:t>Obtención del historial crediticio</a:t>
            </a:r>
          </a:p>
        </p:txBody>
      </p:sp>
      <p:grpSp>
        <p:nvGrpSpPr>
          <p:cNvPr id="2" name="Grupo 1">
            <a:extLst>
              <a:ext uri="{FF2B5EF4-FFF2-40B4-BE49-F238E27FC236}">
                <a16:creationId xmlns:a16="http://schemas.microsoft.com/office/drawing/2014/main" id="{B91931BF-0BE3-E797-E9D3-7EA57191A583}"/>
              </a:ext>
            </a:extLst>
          </p:cNvPr>
          <p:cNvGrpSpPr/>
          <p:nvPr/>
        </p:nvGrpSpPr>
        <p:grpSpPr>
          <a:xfrm>
            <a:off x="3117059" y="-46408"/>
            <a:ext cx="7284529" cy="710639"/>
            <a:chOff x="2154746" y="7802"/>
            <a:chExt cx="7882508" cy="1057233"/>
          </a:xfrm>
        </p:grpSpPr>
        <p:pic>
          <p:nvPicPr>
            <p:cNvPr id="3" name="Imagen 16" descr="image001">
              <a:extLst>
                <a:ext uri="{FF2B5EF4-FFF2-40B4-BE49-F238E27FC236}">
                  <a16:creationId xmlns:a16="http://schemas.microsoft.com/office/drawing/2014/main" id="{BB721CCD-309C-FF57-F4C4-AE7763234B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n 3">
              <a:extLst>
                <a:ext uri="{FF2B5EF4-FFF2-40B4-BE49-F238E27FC236}">
                  <a16:creationId xmlns:a16="http://schemas.microsoft.com/office/drawing/2014/main" id="{DAE7CE3B-E135-CE75-A1D6-DD09112A837C}"/>
                </a:ext>
              </a:extLst>
            </p:cNvPr>
            <p:cNvPicPr>
              <a:picLocks noChangeAspect="1"/>
            </p:cNvPicPr>
            <p:nvPr/>
          </p:nvPicPr>
          <p:blipFill>
            <a:blip r:embed="rId3"/>
            <a:stretch>
              <a:fillRect/>
            </a:stretch>
          </p:blipFill>
          <p:spPr>
            <a:xfrm>
              <a:off x="3746861" y="112185"/>
              <a:ext cx="3532211" cy="741577"/>
            </a:xfrm>
            <a:prstGeom prst="rect">
              <a:avLst/>
            </a:prstGeom>
          </p:spPr>
        </p:pic>
        <p:pic>
          <p:nvPicPr>
            <p:cNvPr id="5" name="Imagen 4" descr="Texto, Logotipo&#10;&#10;Descripción generada automáticamente">
              <a:extLst>
                <a:ext uri="{FF2B5EF4-FFF2-40B4-BE49-F238E27FC236}">
                  <a16:creationId xmlns:a16="http://schemas.microsoft.com/office/drawing/2014/main" id="{D27004E2-F5F7-AD13-2A4B-8DCE3C32F9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spTree>
    <p:extLst>
      <p:ext uri="{BB962C8B-B14F-4D97-AF65-F5344CB8AC3E}">
        <p14:creationId xmlns:p14="http://schemas.microsoft.com/office/powerpoint/2010/main" val="24065729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141637" y="1634213"/>
            <a:ext cx="5731359" cy="369332"/>
          </a:xfrm>
          <a:prstGeom prst="rect">
            <a:avLst/>
          </a:prstGeom>
        </p:spPr>
        <p:txBody>
          <a:bodyPr wrap="square">
            <a:spAutoFit/>
          </a:bodyPr>
          <a:lstStyle/>
          <a:p>
            <a:r>
              <a:rPr lang="es-ES" b="1" dirty="0"/>
              <a:t>Para mayor información puede consultar en:</a:t>
            </a:r>
          </a:p>
        </p:txBody>
      </p:sp>
      <p:cxnSp>
        <p:nvCxnSpPr>
          <p:cNvPr id="8" name="Conector recto 7"/>
          <p:cNvCxnSpPr/>
          <p:nvPr/>
        </p:nvCxnSpPr>
        <p:spPr>
          <a:xfrm>
            <a:off x="0" y="528394"/>
            <a:ext cx="12192000"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12" name="CuadroTexto 11">
            <a:extLst>
              <a:ext uri="{FF2B5EF4-FFF2-40B4-BE49-F238E27FC236}">
                <a16:creationId xmlns:a16="http://schemas.microsoft.com/office/drawing/2014/main" id="{952E4012-70C4-4E11-82F7-F9233C8B8137}"/>
              </a:ext>
            </a:extLst>
          </p:cNvPr>
          <p:cNvSpPr txBox="1"/>
          <p:nvPr/>
        </p:nvSpPr>
        <p:spPr>
          <a:xfrm>
            <a:off x="1537505" y="2063437"/>
            <a:ext cx="3585326" cy="369332"/>
          </a:xfrm>
          <a:prstGeom prst="rect">
            <a:avLst/>
          </a:prstGeom>
          <a:noFill/>
        </p:spPr>
        <p:txBody>
          <a:bodyPr wrap="square">
            <a:spAutoFit/>
          </a:bodyPr>
          <a:lstStyle/>
          <a:p>
            <a:r>
              <a:rPr lang="es-GT" dirty="0">
                <a:hlinkClick r:id="rId2"/>
              </a:rPr>
              <a:t>sib.gob.gt - Tarjeta de Crédito</a:t>
            </a:r>
            <a:endParaRPr lang="es-GT" dirty="0"/>
          </a:p>
        </p:txBody>
      </p:sp>
      <p:sp>
        <p:nvSpPr>
          <p:cNvPr id="13" name="Rectángulo 12">
            <a:extLst>
              <a:ext uri="{FF2B5EF4-FFF2-40B4-BE49-F238E27FC236}">
                <a16:creationId xmlns:a16="http://schemas.microsoft.com/office/drawing/2014/main" id="{EE77073F-15AD-45A2-88DA-410005F25DB7}"/>
              </a:ext>
            </a:extLst>
          </p:cNvPr>
          <p:cNvSpPr/>
          <p:nvPr/>
        </p:nvSpPr>
        <p:spPr>
          <a:xfrm>
            <a:off x="3979620" y="3797837"/>
            <a:ext cx="7140611" cy="1477328"/>
          </a:xfrm>
          <a:prstGeom prst="rect">
            <a:avLst/>
          </a:prstGeom>
        </p:spPr>
        <p:txBody>
          <a:bodyPr wrap="square">
            <a:spAutoFit/>
          </a:bodyPr>
          <a:lstStyle/>
          <a:p>
            <a:pPr algn="just"/>
            <a:r>
              <a:rPr lang="es-ES" b="1" dirty="0"/>
              <a:t>En caso de tener una inconformidad sobre </a:t>
            </a:r>
            <a:r>
              <a:rPr lang="es-GT" b="1" dirty="0"/>
              <a:t>gestiones respecto operaciones de depósitos de ahorro y monetarios que realizan las entidades supervisadas por la Superintendencia de Bancos, se recomienda</a:t>
            </a:r>
            <a:r>
              <a:rPr lang="es-ES" b="1" dirty="0"/>
              <a:t> consultar el siguiente link:</a:t>
            </a:r>
          </a:p>
          <a:p>
            <a:pPr algn="just"/>
            <a:endParaRPr lang="es-ES" b="1" dirty="0"/>
          </a:p>
        </p:txBody>
      </p:sp>
      <p:sp>
        <p:nvSpPr>
          <p:cNvPr id="14" name="CuadroTexto 13">
            <a:extLst>
              <a:ext uri="{FF2B5EF4-FFF2-40B4-BE49-F238E27FC236}">
                <a16:creationId xmlns:a16="http://schemas.microsoft.com/office/drawing/2014/main" id="{7B458DBD-65A0-4700-893F-43EB63D2352F}"/>
              </a:ext>
            </a:extLst>
          </p:cNvPr>
          <p:cNvSpPr txBox="1"/>
          <p:nvPr/>
        </p:nvSpPr>
        <p:spPr>
          <a:xfrm>
            <a:off x="6112719" y="5408439"/>
            <a:ext cx="6105524" cy="369332"/>
          </a:xfrm>
          <a:prstGeom prst="rect">
            <a:avLst/>
          </a:prstGeom>
          <a:noFill/>
        </p:spPr>
        <p:txBody>
          <a:bodyPr wrap="square">
            <a:spAutoFit/>
          </a:bodyPr>
          <a:lstStyle/>
          <a:p>
            <a:r>
              <a:rPr lang="es-GT" dirty="0">
                <a:hlinkClick r:id="rId3"/>
              </a:rPr>
              <a:t>sib.gob.gt - Orientación para Solicitudes y Gestiones</a:t>
            </a:r>
            <a:endParaRPr lang="es-GT" dirty="0"/>
          </a:p>
        </p:txBody>
      </p:sp>
      <p:pic>
        <p:nvPicPr>
          <p:cNvPr id="23" name="Imagen 22">
            <a:extLst>
              <a:ext uri="{FF2B5EF4-FFF2-40B4-BE49-F238E27FC236}">
                <a16:creationId xmlns:a16="http://schemas.microsoft.com/office/drawing/2014/main" id="{946DA23A-2901-4655-ADF3-5156FA0DBDB1}"/>
              </a:ext>
            </a:extLst>
          </p:cNvPr>
          <p:cNvPicPr>
            <a:picLocks noChangeAspect="1"/>
          </p:cNvPicPr>
          <p:nvPr/>
        </p:nvPicPr>
        <p:blipFill>
          <a:blip r:embed="rId4"/>
          <a:stretch>
            <a:fillRect/>
          </a:stretch>
        </p:blipFill>
        <p:spPr>
          <a:xfrm>
            <a:off x="801805" y="5084762"/>
            <a:ext cx="3908230" cy="1244844"/>
          </a:xfrm>
          <a:prstGeom prst="rect">
            <a:avLst/>
          </a:prstGeom>
        </p:spPr>
      </p:pic>
      <p:grpSp>
        <p:nvGrpSpPr>
          <p:cNvPr id="29" name="Grupo 28">
            <a:extLst>
              <a:ext uri="{FF2B5EF4-FFF2-40B4-BE49-F238E27FC236}">
                <a16:creationId xmlns:a16="http://schemas.microsoft.com/office/drawing/2014/main" id="{020696F6-9249-F7E1-781B-CFE9C9BC37C0}"/>
              </a:ext>
            </a:extLst>
          </p:cNvPr>
          <p:cNvGrpSpPr/>
          <p:nvPr/>
        </p:nvGrpSpPr>
        <p:grpSpPr>
          <a:xfrm>
            <a:off x="3117059" y="-46408"/>
            <a:ext cx="7284529" cy="710639"/>
            <a:chOff x="2154746" y="7802"/>
            <a:chExt cx="7882508" cy="1057233"/>
          </a:xfrm>
        </p:grpSpPr>
        <p:pic>
          <p:nvPicPr>
            <p:cNvPr id="30" name="Imagen 16" descr="image001">
              <a:extLst>
                <a:ext uri="{FF2B5EF4-FFF2-40B4-BE49-F238E27FC236}">
                  <a16:creationId xmlns:a16="http://schemas.microsoft.com/office/drawing/2014/main" id="{EC2FBE25-9EF9-4C34-0E97-218DE6BAF3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Imagen 30">
              <a:extLst>
                <a:ext uri="{FF2B5EF4-FFF2-40B4-BE49-F238E27FC236}">
                  <a16:creationId xmlns:a16="http://schemas.microsoft.com/office/drawing/2014/main" id="{AE5ADD6C-4841-9716-32DD-622A87D0A51A}"/>
                </a:ext>
              </a:extLst>
            </p:cNvPr>
            <p:cNvPicPr>
              <a:picLocks noChangeAspect="1"/>
            </p:cNvPicPr>
            <p:nvPr/>
          </p:nvPicPr>
          <p:blipFill>
            <a:blip r:embed="rId6"/>
            <a:stretch>
              <a:fillRect/>
            </a:stretch>
          </p:blipFill>
          <p:spPr>
            <a:xfrm>
              <a:off x="3746861" y="112185"/>
              <a:ext cx="3532211" cy="741577"/>
            </a:xfrm>
            <a:prstGeom prst="rect">
              <a:avLst/>
            </a:prstGeom>
          </p:spPr>
        </p:pic>
        <p:pic>
          <p:nvPicPr>
            <p:cNvPr id="32" name="Imagen 31" descr="Texto, Logotipo&#10;&#10;Descripción generada automáticamente">
              <a:extLst>
                <a:ext uri="{FF2B5EF4-FFF2-40B4-BE49-F238E27FC236}">
                  <a16:creationId xmlns:a16="http://schemas.microsoft.com/office/drawing/2014/main" id="{40BB88A7-D864-AE7B-0370-4122CA4A825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grpSp>
        <p:nvGrpSpPr>
          <p:cNvPr id="26" name="Grupo 25">
            <a:extLst>
              <a:ext uri="{FF2B5EF4-FFF2-40B4-BE49-F238E27FC236}">
                <a16:creationId xmlns:a16="http://schemas.microsoft.com/office/drawing/2014/main" id="{6ED08033-BD37-9DA0-EBD5-F407610F8407}"/>
              </a:ext>
            </a:extLst>
          </p:cNvPr>
          <p:cNvGrpSpPr/>
          <p:nvPr/>
        </p:nvGrpSpPr>
        <p:grpSpPr>
          <a:xfrm>
            <a:off x="5535595" y="1574648"/>
            <a:ext cx="5070921" cy="1822036"/>
            <a:chOff x="5583574" y="1016412"/>
            <a:chExt cx="5795186" cy="2114446"/>
          </a:xfrm>
        </p:grpSpPr>
        <p:pic>
          <p:nvPicPr>
            <p:cNvPr id="17" name="Imagen 16">
              <a:extLst>
                <a:ext uri="{FF2B5EF4-FFF2-40B4-BE49-F238E27FC236}">
                  <a16:creationId xmlns:a16="http://schemas.microsoft.com/office/drawing/2014/main" id="{9CD6F681-6B13-39F6-45E1-D50CB74D3363}"/>
                </a:ext>
              </a:extLst>
            </p:cNvPr>
            <p:cNvPicPr>
              <a:picLocks noChangeAspect="1"/>
            </p:cNvPicPr>
            <p:nvPr/>
          </p:nvPicPr>
          <p:blipFill>
            <a:blip r:embed="rId8"/>
            <a:stretch>
              <a:fillRect/>
            </a:stretch>
          </p:blipFill>
          <p:spPr>
            <a:xfrm rot="1473012">
              <a:off x="10147766" y="1755357"/>
              <a:ext cx="1230994" cy="1375501"/>
            </a:xfrm>
            <a:prstGeom prst="rect">
              <a:avLst/>
            </a:prstGeom>
          </p:spPr>
        </p:pic>
        <p:pic>
          <p:nvPicPr>
            <p:cNvPr id="25" name="Imagen 24">
              <a:extLst>
                <a:ext uri="{FF2B5EF4-FFF2-40B4-BE49-F238E27FC236}">
                  <a16:creationId xmlns:a16="http://schemas.microsoft.com/office/drawing/2014/main" id="{DCF06102-C4F7-73F5-06A7-6D6F0632393E}"/>
                </a:ext>
              </a:extLst>
            </p:cNvPr>
            <p:cNvPicPr>
              <a:picLocks noChangeAspect="1"/>
            </p:cNvPicPr>
            <p:nvPr/>
          </p:nvPicPr>
          <p:blipFill>
            <a:blip r:embed="rId9"/>
            <a:stretch>
              <a:fillRect/>
            </a:stretch>
          </p:blipFill>
          <p:spPr>
            <a:xfrm rot="1225501">
              <a:off x="9393883" y="1371313"/>
              <a:ext cx="1152598" cy="1305775"/>
            </a:xfrm>
            <a:prstGeom prst="rect">
              <a:avLst/>
            </a:prstGeom>
          </p:spPr>
        </p:pic>
        <p:pic>
          <p:nvPicPr>
            <p:cNvPr id="3" name="Imagen 2">
              <a:extLst>
                <a:ext uri="{FF2B5EF4-FFF2-40B4-BE49-F238E27FC236}">
                  <a16:creationId xmlns:a16="http://schemas.microsoft.com/office/drawing/2014/main" id="{C7FA0413-BB3F-FF1F-16B3-17FCBE10C549}"/>
                </a:ext>
              </a:extLst>
            </p:cNvPr>
            <p:cNvPicPr>
              <a:picLocks noChangeAspect="1"/>
            </p:cNvPicPr>
            <p:nvPr/>
          </p:nvPicPr>
          <p:blipFill>
            <a:blip r:embed="rId10"/>
            <a:stretch>
              <a:fillRect/>
            </a:stretch>
          </p:blipFill>
          <p:spPr>
            <a:xfrm rot="20630193">
              <a:off x="5583574" y="1758641"/>
              <a:ext cx="1060080" cy="1169980"/>
            </a:xfrm>
            <a:prstGeom prst="rect">
              <a:avLst/>
            </a:prstGeom>
          </p:spPr>
        </p:pic>
        <p:pic>
          <p:nvPicPr>
            <p:cNvPr id="6" name="Imagen 5">
              <a:extLst>
                <a:ext uri="{FF2B5EF4-FFF2-40B4-BE49-F238E27FC236}">
                  <a16:creationId xmlns:a16="http://schemas.microsoft.com/office/drawing/2014/main" id="{1A979CFA-5073-B6F2-05B8-6E092560CDAB}"/>
                </a:ext>
              </a:extLst>
            </p:cNvPr>
            <p:cNvPicPr>
              <a:picLocks noChangeAspect="1"/>
            </p:cNvPicPr>
            <p:nvPr/>
          </p:nvPicPr>
          <p:blipFill>
            <a:blip r:embed="rId11"/>
            <a:stretch>
              <a:fillRect/>
            </a:stretch>
          </p:blipFill>
          <p:spPr>
            <a:xfrm rot="21161685">
              <a:off x="6373051" y="1265294"/>
              <a:ext cx="1121271" cy="1243985"/>
            </a:xfrm>
            <a:prstGeom prst="rect">
              <a:avLst/>
            </a:prstGeom>
          </p:spPr>
        </p:pic>
        <p:pic>
          <p:nvPicPr>
            <p:cNvPr id="11" name="Imagen 10">
              <a:extLst>
                <a:ext uri="{FF2B5EF4-FFF2-40B4-BE49-F238E27FC236}">
                  <a16:creationId xmlns:a16="http://schemas.microsoft.com/office/drawing/2014/main" id="{776EC5B9-A2ED-CE21-CDD4-395765B65BA7}"/>
                </a:ext>
              </a:extLst>
            </p:cNvPr>
            <p:cNvPicPr>
              <a:picLocks noChangeAspect="1"/>
            </p:cNvPicPr>
            <p:nvPr/>
          </p:nvPicPr>
          <p:blipFill>
            <a:blip r:embed="rId12"/>
            <a:stretch>
              <a:fillRect/>
            </a:stretch>
          </p:blipFill>
          <p:spPr>
            <a:xfrm rot="21405504">
              <a:off x="7322464" y="1021156"/>
              <a:ext cx="1197921" cy="1333338"/>
            </a:xfrm>
            <a:prstGeom prst="rect">
              <a:avLst/>
            </a:prstGeom>
          </p:spPr>
        </p:pic>
        <p:pic>
          <p:nvPicPr>
            <p:cNvPr id="22" name="Imagen 21">
              <a:extLst>
                <a:ext uri="{FF2B5EF4-FFF2-40B4-BE49-F238E27FC236}">
                  <a16:creationId xmlns:a16="http://schemas.microsoft.com/office/drawing/2014/main" id="{FC14EFDC-5461-FFF4-6F46-EA12316DC6C5}"/>
                </a:ext>
              </a:extLst>
            </p:cNvPr>
            <p:cNvPicPr>
              <a:picLocks noChangeAspect="1"/>
            </p:cNvPicPr>
            <p:nvPr/>
          </p:nvPicPr>
          <p:blipFill>
            <a:blip r:embed="rId13"/>
            <a:stretch>
              <a:fillRect/>
            </a:stretch>
          </p:blipFill>
          <p:spPr>
            <a:xfrm rot="351744">
              <a:off x="8386080" y="1016412"/>
              <a:ext cx="1211837" cy="1366931"/>
            </a:xfrm>
            <a:prstGeom prst="rect">
              <a:avLst/>
            </a:prstGeom>
          </p:spPr>
        </p:pic>
      </p:grpSp>
    </p:spTree>
    <p:extLst>
      <p:ext uri="{BB962C8B-B14F-4D97-AF65-F5344CB8AC3E}">
        <p14:creationId xmlns:p14="http://schemas.microsoft.com/office/powerpoint/2010/main" val="36279707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ítulo 1"/>
          <p:cNvSpPr>
            <a:spLocks noGrp="1"/>
          </p:cNvSpPr>
          <p:nvPr>
            <p:ph type="title"/>
          </p:nvPr>
        </p:nvSpPr>
        <p:spPr>
          <a:xfrm>
            <a:off x="838200" y="5444202"/>
            <a:ext cx="10515600" cy="1325563"/>
          </a:xfrm>
        </p:spPr>
        <p:txBody>
          <a:bodyPr/>
          <a:lstStyle/>
          <a:p>
            <a:pPr algn="ctr"/>
            <a:r>
              <a:rPr lang="es-ES" b="1" dirty="0">
                <a:solidFill>
                  <a:schemeClr val="bg1">
                    <a:lumMod val="50000"/>
                  </a:schemeClr>
                </a:solidFill>
              </a:rPr>
              <a:t>Muchas gracias</a:t>
            </a:r>
            <a:endParaRPr lang="es-GT" b="1" dirty="0">
              <a:solidFill>
                <a:schemeClr val="bg1">
                  <a:lumMod val="50000"/>
                </a:schemeClr>
              </a:solidFill>
            </a:endParaRPr>
          </a:p>
        </p:txBody>
      </p:sp>
    </p:spTree>
    <p:extLst>
      <p:ext uri="{BB962C8B-B14F-4D97-AF65-F5344CB8AC3E}">
        <p14:creationId xmlns:p14="http://schemas.microsoft.com/office/powerpoint/2010/main" val="2825068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E3F0B883-49DA-A14F-617F-4F216B0794B0}"/>
              </a:ext>
            </a:extLst>
          </p:cNvPr>
          <p:cNvGrpSpPr/>
          <p:nvPr/>
        </p:nvGrpSpPr>
        <p:grpSpPr>
          <a:xfrm>
            <a:off x="3117059" y="-46408"/>
            <a:ext cx="7284529" cy="710639"/>
            <a:chOff x="2154746" y="7802"/>
            <a:chExt cx="7882508" cy="1057233"/>
          </a:xfrm>
        </p:grpSpPr>
        <p:pic>
          <p:nvPicPr>
            <p:cNvPr id="5" name="Imagen 16" descr="image001">
              <a:extLst>
                <a:ext uri="{FF2B5EF4-FFF2-40B4-BE49-F238E27FC236}">
                  <a16:creationId xmlns:a16="http://schemas.microsoft.com/office/drawing/2014/main" id="{BABBA8B7-B3EF-22CA-6975-A9E72BCBBD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a:extLst>
                <a:ext uri="{FF2B5EF4-FFF2-40B4-BE49-F238E27FC236}">
                  <a16:creationId xmlns:a16="http://schemas.microsoft.com/office/drawing/2014/main" id="{77E36518-60E9-6BB7-B930-0FEFD189D1DE}"/>
                </a:ext>
              </a:extLst>
            </p:cNvPr>
            <p:cNvPicPr>
              <a:picLocks noChangeAspect="1"/>
            </p:cNvPicPr>
            <p:nvPr/>
          </p:nvPicPr>
          <p:blipFill>
            <a:blip r:embed="rId3"/>
            <a:stretch>
              <a:fillRect/>
            </a:stretch>
          </p:blipFill>
          <p:spPr>
            <a:xfrm>
              <a:off x="3746861" y="112185"/>
              <a:ext cx="3532211" cy="741577"/>
            </a:xfrm>
            <a:prstGeom prst="rect">
              <a:avLst/>
            </a:prstGeom>
          </p:spPr>
        </p:pic>
        <p:pic>
          <p:nvPicPr>
            <p:cNvPr id="7" name="Imagen 6" descr="Texto, Logotipo&#10;&#10;Descripción generada automáticamente">
              <a:extLst>
                <a:ext uri="{FF2B5EF4-FFF2-40B4-BE49-F238E27FC236}">
                  <a16:creationId xmlns:a16="http://schemas.microsoft.com/office/drawing/2014/main" id="{9747BA20-CB38-CE81-D9D6-46B3B323E4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sp>
        <p:nvSpPr>
          <p:cNvPr id="8" name="Rectángulo 7">
            <a:extLst>
              <a:ext uri="{FF2B5EF4-FFF2-40B4-BE49-F238E27FC236}">
                <a16:creationId xmlns:a16="http://schemas.microsoft.com/office/drawing/2014/main" id="{8CBE7307-579B-1C27-1BB9-18CFF3B02325}"/>
              </a:ext>
            </a:extLst>
          </p:cNvPr>
          <p:cNvSpPr/>
          <p:nvPr/>
        </p:nvSpPr>
        <p:spPr>
          <a:xfrm>
            <a:off x="4795175" y="795030"/>
            <a:ext cx="2850690" cy="461665"/>
          </a:xfrm>
          <a:prstGeom prst="rect">
            <a:avLst/>
          </a:prstGeom>
        </p:spPr>
        <p:txBody>
          <a:bodyPr wrap="square">
            <a:spAutoFit/>
          </a:bodyPr>
          <a:lstStyle/>
          <a:p>
            <a:r>
              <a:rPr lang="es-ES" sz="2400" b="1" u="sng" dirty="0">
                <a:solidFill>
                  <a:schemeClr val="accent5">
                    <a:lumMod val="50000"/>
                  </a:schemeClr>
                </a:solidFill>
                <a:latin typeface="Segoe UI" panose="020B0502040204020203" pitchFamily="34" charset="0"/>
              </a:rPr>
              <a:t>Marco normativo:</a:t>
            </a:r>
          </a:p>
        </p:txBody>
      </p:sp>
      <p:sp>
        <p:nvSpPr>
          <p:cNvPr id="12" name="CuadroTexto 11">
            <a:extLst>
              <a:ext uri="{FF2B5EF4-FFF2-40B4-BE49-F238E27FC236}">
                <a16:creationId xmlns:a16="http://schemas.microsoft.com/office/drawing/2014/main" id="{6936223B-00D8-F78C-3C86-FE04906384D0}"/>
              </a:ext>
            </a:extLst>
          </p:cNvPr>
          <p:cNvSpPr txBox="1"/>
          <p:nvPr/>
        </p:nvSpPr>
        <p:spPr>
          <a:xfrm>
            <a:off x="3885176" y="1329450"/>
            <a:ext cx="4210051" cy="400110"/>
          </a:xfrm>
          <a:prstGeom prst="rect">
            <a:avLst/>
          </a:prstGeom>
          <a:noFill/>
          <a:ln>
            <a:noFill/>
          </a:ln>
        </p:spPr>
        <p:txBody>
          <a:bodyPr wrap="square" rtlCol="0">
            <a:spAutoFit/>
          </a:bodyPr>
          <a:lstStyle/>
          <a:p>
            <a:r>
              <a:rPr lang="es-GT" sz="2000" b="1" dirty="0">
                <a:solidFill>
                  <a:schemeClr val="bg1"/>
                </a:solidFill>
                <a:highlight>
                  <a:srgbClr val="0070C0"/>
                </a:highlight>
              </a:rPr>
              <a:t>  Ley de Bancos y Grupos Financieros: </a:t>
            </a:r>
          </a:p>
        </p:txBody>
      </p:sp>
      <p:sp>
        <p:nvSpPr>
          <p:cNvPr id="14" name="CuadroTexto 13">
            <a:extLst>
              <a:ext uri="{FF2B5EF4-FFF2-40B4-BE49-F238E27FC236}">
                <a16:creationId xmlns:a16="http://schemas.microsoft.com/office/drawing/2014/main" id="{749F6E15-AE9A-3BD6-7E08-111842B403A2}"/>
              </a:ext>
            </a:extLst>
          </p:cNvPr>
          <p:cNvSpPr txBox="1"/>
          <p:nvPr/>
        </p:nvSpPr>
        <p:spPr>
          <a:xfrm>
            <a:off x="628319" y="2063925"/>
            <a:ext cx="4977479" cy="3323987"/>
          </a:xfrm>
          <a:prstGeom prst="rect">
            <a:avLst/>
          </a:prstGeom>
          <a:noFill/>
        </p:spPr>
        <p:txBody>
          <a:bodyPr wrap="square">
            <a:spAutoFit/>
          </a:bodyPr>
          <a:lstStyle/>
          <a:p>
            <a:r>
              <a:rPr lang="es-GT" sz="1400" b="1" u="sng" dirty="0">
                <a:solidFill>
                  <a:schemeClr val="accent5">
                    <a:lumMod val="50000"/>
                  </a:schemeClr>
                </a:solidFill>
                <a:latin typeface="Segoe UI" panose="020B0502040204020203" pitchFamily="34" charset="0"/>
              </a:rPr>
              <a:t>Artículo 5. Régimen Legal. </a:t>
            </a:r>
          </a:p>
          <a:p>
            <a:endParaRPr lang="es-GT" sz="1400" b="1" dirty="0">
              <a:solidFill>
                <a:schemeClr val="accent5">
                  <a:lumMod val="50000"/>
                </a:schemeClr>
              </a:solidFill>
              <a:latin typeface="Segoe UI" panose="020B0502040204020203" pitchFamily="34" charset="0"/>
            </a:endParaRPr>
          </a:p>
          <a:p>
            <a:pPr algn="just"/>
            <a:r>
              <a:rPr lang="es-GT" sz="1400" dirty="0">
                <a:solidFill>
                  <a:schemeClr val="accent5">
                    <a:lumMod val="50000"/>
                  </a:schemeClr>
                </a:solidFill>
                <a:latin typeface="Segoe UI" panose="020B0502040204020203" pitchFamily="34" charset="0"/>
              </a:rPr>
              <a:t>“Los bancos,  …, los bancos de ahorro y préstamo para la vivienda familiar, los grupos financieros, y las empresas que conforman a estos últimos, … </a:t>
            </a:r>
            <a:r>
              <a:rPr lang="es-GT" sz="1400" b="1" dirty="0">
                <a:solidFill>
                  <a:schemeClr val="accent5">
                    <a:lumMod val="50000"/>
                  </a:schemeClr>
                </a:solidFill>
                <a:effectLst>
                  <a:outerShdw blurRad="38100" dist="38100" dir="2700000" algn="tl">
                    <a:srgbClr val="000000">
                      <a:alpha val="43137"/>
                    </a:srgbClr>
                  </a:outerShdw>
                </a:effectLst>
                <a:latin typeface="Segoe UI" panose="020B0502040204020203" pitchFamily="34" charset="0"/>
              </a:rPr>
              <a:t>se regirán, en su orden, por sus leyes específicas, por la presente Ley, por las disposiciones emitidas por la Junta Monetaria </a:t>
            </a:r>
            <a:r>
              <a:rPr lang="es-GT" sz="1400" dirty="0">
                <a:solidFill>
                  <a:schemeClr val="accent5">
                    <a:lumMod val="50000"/>
                  </a:schemeClr>
                </a:solidFill>
                <a:latin typeface="Segoe UI" panose="020B0502040204020203" pitchFamily="34" charset="0"/>
              </a:rPr>
              <a:t>y, en lo que fuere aplicable, por la Ley Orgánica del Banco de Guatemala, la Ley Monetaria y la Ley de Supervisión Financiera. </a:t>
            </a:r>
            <a:r>
              <a:rPr lang="es-GT" sz="1400" b="1" dirty="0">
                <a:solidFill>
                  <a:schemeClr val="accent5">
                    <a:lumMod val="50000"/>
                  </a:schemeClr>
                </a:solidFill>
                <a:effectLst>
                  <a:outerShdw blurRad="38100" dist="38100" dir="2700000" algn="tl">
                    <a:srgbClr val="000000">
                      <a:alpha val="43137"/>
                    </a:srgbClr>
                  </a:outerShdw>
                </a:effectLst>
                <a:latin typeface="Segoe UI" panose="020B0502040204020203" pitchFamily="34" charset="0"/>
              </a:rPr>
              <a:t>En las materias no previstas en estas leyes, se sujetarán a la legislación general de la República en lo que les fuere aplicable.”</a:t>
            </a:r>
          </a:p>
          <a:p>
            <a:pPr algn="just"/>
            <a:endParaRPr lang="es-GT" sz="1400" dirty="0">
              <a:solidFill>
                <a:schemeClr val="accent5">
                  <a:lumMod val="50000"/>
                </a:schemeClr>
              </a:solidFill>
              <a:latin typeface="Segoe UI" panose="020B0502040204020203" pitchFamily="34" charset="0"/>
            </a:endParaRPr>
          </a:p>
          <a:p>
            <a:pPr algn="just"/>
            <a:r>
              <a:rPr lang="es-GT" sz="1400" dirty="0">
                <a:solidFill>
                  <a:schemeClr val="accent5">
                    <a:lumMod val="50000"/>
                  </a:schemeClr>
                </a:solidFill>
                <a:latin typeface="Segoe UI" panose="020B0502040204020203" pitchFamily="34" charset="0"/>
              </a:rPr>
              <a:t>La negrita no es del texto original.</a:t>
            </a:r>
          </a:p>
          <a:p>
            <a:pPr algn="just"/>
            <a:endParaRPr lang="es-GT" sz="1400" dirty="0">
              <a:solidFill>
                <a:schemeClr val="accent5">
                  <a:lumMod val="50000"/>
                </a:schemeClr>
              </a:solidFill>
              <a:latin typeface="Segoe UI" panose="020B0502040204020203" pitchFamily="34" charset="0"/>
            </a:endParaRPr>
          </a:p>
        </p:txBody>
      </p:sp>
      <p:sp>
        <p:nvSpPr>
          <p:cNvPr id="11" name="CuadroTexto 10">
            <a:extLst>
              <a:ext uri="{FF2B5EF4-FFF2-40B4-BE49-F238E27FC236}">
                <a16:creationId xmlns:a16="http://schemas.microsoft.com/office/drawing/2014/main" id="{97FEC111-0E9D-0D45-E2F4-85A7B5A6942F}"/>
              </a:ext>
            </a:extLst>
          </p:cNvPr>
          <p:cNvSpPr txBox="1"/>
          <p:nvPr/>
        </p:nvSpPr>
        <p:spPr>
          <a:xfrm>
            <a:off x="6586204" y="2063925"/>
            <a:ext cx="4977479" cy="4616648"/>
          </a:xfrm>
          <a:prstGeom prst="rect">
            <a:avLst/>
          </a:prstGeom>
          <a:noFill/>
        </p:spPr>
        <p:txBody>
          <a:bodyPr wrap="square">
            <a:spAutoFit/>
          </a:bodyPr>
          <a:lstStyle/>
          <a:p>
            <a:r>
              <a:rPr lang="es-GT" sz="1400" b="1" u="sng" dirty="0">
                <a:solidFill>
                  <a:schemeClr val="accent5">
                    <a:lumMod val="50000"/>
                  </a:schemeClr>
                </a:solidFill>
                <a:latin typeface="Segoe UI" panose="020B0502040204020203" pitchFamily="34" charset="0"/>
              </a:rPr>
              <a:t>Artículo 41. Operaciones y Servicios </a:t>
            </a:r>
          </a:p>
          <a:p>
            <a:endParaRPr lang="es-GT" sz="1400" b="1" dirty="0">
              <a:solidFill>
                <a:schemeClr val="accent5">
                  <a:lumMod val="50000"/>
                </a:schemeClr>
              </a:solidFill>
              <a:latin typeface="Segoe UI" panose="020B0502040204020203" pitchFamily="34" charset="0"/>
            </a:endParaRPr>
          </a:p>
          <a:p>
            <a:pPr algn="just"/>
            <a:r>
              <a:rPr lang="es-GT" sz="1400" dirty="0">
                <a:solidFill>
                  <a:schemeClr val="accent5">
                    <a:lumMod val="50000"/>
                  </a:schemeClr>
                </a:solidFill>
                <a:latin typeface="Segoe UI" panose="020B0502040204020203" pitchFamily="34" charset="0"/>
              </a:rPr>
              <a:t>“Los bancos autorizados conforme esta Ley </a:t>
            </a:r>
            <a:r>
              <a:rPr lang="es-GT" sz="1400" b="1" dirty="0">
                <a:solidFill>
                  <a:schemeClr val="accent5">
                    <a:lumMod val="50000"/>
                  </a:schemeClr>
                </a:solidFill>
                <a:effectLst>
                  <a:outerShdw blurRad="38100" dist="38100" dir="2700000" algn="tl">
                    <a:srgbClr val="000000">
                      <a:alpha val="43137"/>
                    </a:srgbClr>
                  </a:outerShdw>
                </a:effectLst>
                <a:latin typeface="Segoe UI" panose="020B0502040204020203" pitchFamily="34" charset="0"/>
              </a:rPr>
              <a:t>podrán efectuar las operaciones en moneda nacional o extranjera y prestar los servicios siguientes:</a:t>
            </a:r>
          </a:p>
          <a:p>
            <a:pPr algn="just"/>
            <a:endParaRPr lang="es-GT" sz="1400" dirty="0">
              <a:solidFill>
                <a:schemeClr val="accent5">
                  <a:lumMod val="50000"/>
                </a:schemeClr>
              </a:solidFill>
              <a:latin typeface="Segoe UI" panose="020B0502040204020203" pitchFamily="34" charset="0"/>
            </a:endParaRPr>
          </a:p>
          <a:p>
            <a:pPr lvl="1" algn="just"/>
            <a:r>
              <a:rPr lang="es-GT" sz="1400" b="1" u="sng" dirty="0">
                <a:solidFill>
                  <a:schemeClr val="accent5">
                    <a:lumMod val="50000"/>
                  </a:schemeClr>
                </a:solidFill>
                <a:effectLst>
                  <a:outerShdw blurRad="38100" dist="38100" dir="2700000" algn="tl">
                    <a:srgbClr val="000000">
                      <a:alpha val="43137"/>
                    </a:srgbClr>
                  </a:outerShdw>
                </a:effectLst>
                <a:latin typeface="Segoe UI" panose="020B0502040204020203" pitchFamily="34" charset="0"/>
              </a:rPr>
              <a:t>b) 	Operaciones activas: </a:t>
            </a:r>
          </a:p>
          <a:p>
            <a:pPr algn="just"/>
            <a:endParaRPr lang="es-GT" sz="1400" dirty="0">
              <a:solidFill>
                <a:schemeClr val="accent5">
                  <a:lumMod val="50000"/>
                </a:schemeClr>
              </a:solidFill>
              <a:latin typeface="Segoe UI" panose="020B0502040204020203" pitchFamily="34" charset="0"/>
            </a:endParaRPr>
          </a:p>
          <a:p>
            <a:pPr marL="1257300" lvl="2" indent="-342900" algn="just">
              <a:buFont typeface="+mj-lt"/>
              <a:buAutoNum type="arabicPeriod"/>
            </a:pPr>
            <a:r>
              <a:rPr lang="es-GT" sz="1400" dirty="0">
                <a:solidFill>
                  <a:schemeClr val="accent5">
                    <a:lumMod val="50000"/>
                  </a:schemeClr>
                </a:solidFill>
                <a:latin typeface="Segoe UI" panose="020B0502040204020203" pitchFamily="34" charset="0"/>
              </a:rPr>
              <a:t>Otorgar créditos; </a:t>
            </a:r>
          </a:p>
          <a:p>
            <a:pPr marL="1257300" lvl="2" indent="-342900" algn="just">
              <a:buFont typeface="+mj-lt"/>
              <a:buAutoNum type="arabicPeriod"/>
            </a:pPr>
            <a:r>
              <a:rPr lang="es-GT" sz="1400" dirty="0">
                <a:solidFill>
                  <a:schemeClr val="accent5">
                    <a:lumMod val="50000"/>
                  </a:schemeClr>
                </a:solidFill>
                <a:latin typeface="Segoe UI" panose="020B0502040204020203" pitchFamily="34" charset="0"/>
              </a:rPr>
              <a:t>Realizar descuento de documentos; </a:t>
            </a:r>
          </a:p>
          <a:p>
            <a:pPr marL="1257300" lvl="2" indent="-342900" algn="just">
              <a:buFont typeface="+mj-lt"/>
              <a:buAutoNum type="arabicPeriod"/>
            </a:pPr>
            <a:r>
              <a:rPr lang="es-GT" sz="1400" dirty="0">
                <a:solidFill>
                  <a:schemeClr val="accent5">
                    <a:lumMod val="50000"/>
                  </a:schemeClr>
                </a:solidFill>
                <a:latin typeface="Segoe UI" panose="020B0502040204020203" pitchFamily="34" charset="0"/>
              </a:rPr>
              <a:t>Otorgar financiamiento en operaciones de cartas de crédito;</a:t>
            </a:r>
          </a:p>
          <a:p>
            <a:pPr marL="1257300" lvl="2" indent="-342900" algn="just">
              <a:buFont typeface="+mj-lt"/>
              <a:buAutoNum type="arabicPeriod"/>
            </a:pPr>
            <a:r>
              <a:rPr lang="es-GT" sz="1400" dirty="0">
                <a:solidFill>
                  <a:schemeClr val="accent5">
                    <a:lumMod val="50000"/>
                  </a:schemeClr>
                </a:solidFill>
                <a:latin typeface="Segoe UI" panose="020B0502040204020203" pitchFamily="34" charset="0"/>
              </a:rPr>
              <a:t>Conceder anticipos para exportación;</a:t>
            </a:r>
          </a:p>
          <a:p>
            <a:pPr marL="1257300" lvl="2" indent="-342900" algn="just">
              <a:buFont typeface="+mj-lt"/>
              <a:buAutoNum type="arabicPeriod"/>
            </a:pPr>
            <a:r>
              <a:rPr lang="es-GT" sz="1400" dirty="0">
                <a:solidFill>
                  <a:schemeClr val="accent5">
                    <a:lumMod val="50000"/>
                  </a:schemeClr>
                </a:solidFill>
                <a:latin typeface="Segoe UI" panose="020B0502040204020203" pitchFamily="34" charset="0"/>
              </a:rPr>
              <a:t>Emitir y operar tarjeta de crédito;</a:t>
            </a:r>
          </a:p>
          <a:p>
            <a:pPr marL="1257300" lvl="2" indent="-342900" algn="just">
              <a:buFont typeface="+mj-lt"/>
              <a:buAutoNum type="arabicPeriod"/>
            </a:pPr>
            <a:r>
              <a:rPr lang="es-GT" sz="1400" dirty="0">
                <a:solidFill>
                  <a:schemeClr val="accent5">
                    <a:lumMod val="50000"/>
                  </a:schemeClr>
                </a:solidFill>
                <a:latin typeface="Segoe UI" panose="020B0502040204020203" pitchFamily="34" charset="0"/>
              </a:rPr>
              <a:t>Realizar arrendamiento financiero;</a:t>
            </a:r>
          </a:p>
          <a:p>
            <a:pPr marL="1257300" lvl="2" indent="-342900" algn="just">
              <a:buFont typeface="+mj-lt"/>
              <a:buAutoNum type="arabicPeriod"/>
            </a:pPr>
            <a:r>
              <a:rPr lang="es-GT" sz="1400" dirty="0">
                <a:solidFill>
                  <a:schemeClr val="accent5">
                    <a:lumMod val="50000"/>
                  </a:schemeClr>
                </a:solidFill>
                <a:latin typeface="Segoe UI" panose="020B0502040204020203" pitchFamily="34" charset="0"/>
              </a:rPr>
              <a:t>Realizar factoraje.</a:t>
            </a:r>
          </a:p>
          <a:p>
            <a:pPr lvl="2" algn="just"/>
            <a:endParaRPr lang="es-GT" sz="1400" dirty="0">
              <a:solidFill>
                <a:schemeClr val="accent5">
                  <a:lumMod val="50000"/>
                </a:schemeClr>
              </a:solidFill>
              <a:latin typeface="Segoe UI" panose="020B0502040204020203" pitchFamily="34" charset="0"/>
            </a:endParaRPr>
          </a:p>
          <a:p>
            <a:pPr algn="just"/>
            <a:r>
              <a:rPr lang="es-GT" sz="1400" dirty="0">
                <a:solidFill>
                  <a:schemeClr val="accent5">
                    <a:lumMod val="50000"/>
                  </a:schemeClr>
                </a:solidFill>
                <a:latin typeface="Segoe UI" panose="020B0502040204020203" pitchFamily="34" charset="0"/>
              </a:rPr>
              <a:t>(…)”</a:t>
            </a:r>
          </a:p>
          <a:p>
            <a:pPr algn="just"/>
            <a:endParaRPr lang="es-GT" sz="1400" dirty="0">
              <a:solidFill>
                <a:schemeClr val="accent5">
                  <a:lumMod val="50000"/>
                </a:schemeClr>
              </a:solidFill>
              <a:latin typeface="Segoe UI" panose="020B0502040204020203" pitchFamily="34" charset="0"/>
            </a:endParaRPr>
          </a:p>
          <a:p>
            <a:pPr algn="just"/>
            <a:r>
              <a:rPr lang="es-GT" sz="1400" dirty="0">
                <a:solidFill>
                  <a:schemeClr val="accent5">
                    <a:lumMod val="50000"/>
                  </a:schemeClr>
                </a:solidFill>
                <a:latin typeface="Segoe UI" panose="020B0502040204020203" pitchFamily="34" charset="0"/>
              </a:rPr>
              <a:t>La negrita y el subrayado, no son del texto original.</a:t>
            </a:r>
          </a:p>
          <a:p>
            <a:pPr algn="just"/>
            <a:endParaRPr lang="es-GT" sz="1400" dirty="0">
              <a:solidFill>
                <a:schemeClr val="accent5">
                  <a:lumMod val="50000"/>
                </a:schemeClr>
              </a:solidFill>
              <a:latin typeface="Segoe UI" panose="020B0502040204020203" pitchFamily="34" charset="0"/>
            </a:endParaRPr>
          </a:p>
        </p:txBody>
      </p:sp>
    </p:spTree>
    <p:extLst>
      <p:ext uri="{BB962C8B-B14F-4D97-AF65-F5344CB8AC3E}">
        <p14:creationId xmlns:p14="http://schemas.microsoft.com/office/powerpoint/2010/main" val="2990602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090E4C8-A3FF-7AA8-E5DA-419985E9BC30}"/>
              </a:ext>
            </a:extLst>
          </p:cNvPr>
          <p:cNvPicPr>
            <a:picLocks noChangeAspect="1"/>
          </p:cNvPicPr>
          <p:nvPr/>
        </p:nvPicPr>
        <p:blipFill>
          <a:blip r:embed="rId2">
            <a:alphaModFix amt="20000"/>
          </a:blip>
          <a:stretch>
            <a:fillRect/>
          </a:stretch>
        </p:blipFill>
        <p:spPr>
          <a:xfrm>
            <a:off x="2890160" y="1343631"/>
            <a:ext cx="5962650" cy="4838700"/>
          </a:xfrm>
          <a:prstGeom prst="rect">
            <a:avLst/>
          </a:prstGeom>
        </p:spPr>
      </p:pic>
      <p:grpSp>
        <p:nvGrpSpPr>
          <p:cNvPr id="30" name="Grupo 29">
            <a:extLst>
              <a:ext uri="{FF2B5EF4-FFF2-40B4-BE49-F238E27FC236}">
                <a16:creationId xmlns:a16="http://schemas.microsoft.com/office/drawing/2014/main" id="{26F20B04-8307-1368-4589-F9DD3F534C1C}"/>
              </a:ext>
            </a:extLst>
          </p:cNvPr>
          <p:cNvGrpSpPr/>
          <p:nvPr/>
        </p:nvGrpSpPr>
        <p:grpSpPr>
          <a:xfrm>
            <a:off x="3117059" y="-46408"/>
            <a:ext cx="7284529" cy="710639"/>
            <a:chOff x="2154746" y="7802"/>
            <a:chExt cx="7882508" cy="1057233"/>
          </a:xfrm>
        </p:grpSpPr>
        <p:pic>
          <p:nvPicPr>
            <p:cNvPr id="32" name="Imagen 16" descr="image001">
              <a:extLst>
                <a:ext uri="{FF2B5EF4-FFF2-40B4-BE49-F238E27FC236}">
                  <a16:creationId xmlns:a16="http://schemas.microsoft.com/office/drawing/2014/main" id="{FDFDB2EA-7FBA-6D3F-1740-097B8D4D4D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Imagen 35">
              <a:extLst>
                <a:ext uri="{FF2B5EF4-FFF2-40B4-BE49-F238E27FC236}">
                  <a16:creationId xmlns:a16="http://schemas.microsoft.com/office/drawing/2014/main" id="{5C618B02-36A7-9B9F-E7F2-A6F656657505}"/>
                </a:ext>
              </a:extLst>
            </p:cNvPr>
            <p:cNvPicPr>
              <a:picLocks noChangeAspect="1"/>
            </p:cNvPicPr>
            <p:nvPr/>
          </p:nvPicPr>
          <p:blipFill>
            <a:blip r:embed="rId4"/>
            <a:stretch>
              <a:fillRect/>
            </a:stretch>
          </p:blipFill>
          <p:spPr>
            <a:xfrm>
              <a:off x="3746861" y="112185"/>
              <a:ext cx="3532211" cy="741577"/>
            </a:xfrm>
            <a:prstGeom prst="rect">
              <a:avLst/>
            </a:prstGeom>
          </p:spPr>
        </p:pic>
        <p:pic>
          <p:nvPicPr>
            <p:cNvPr id="37" name="Imagen 36" descr="Texto, Logotipo&#10;&#10;Descripción generada automáticamente">
              <a:extLst>
                <a:ext uri="{FF2B5EF4-FFF2-40B4-BE49-F238E27FC236}">
                  <a16:creationId xmlns:a16="http://schemas.microsoft.com/office/drawing/2014/main" id="{E7CC065F-0B8A-4943-0CFF-C25DCE4DF1D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sp>
        <p:nvSpPr>
          <p:cNvPr id="33" name="Rectángulo 32">
            <a:extLst>
              <a:ext uri="{FF2B5EF4-FFF2-40B4-BE49-F238E27FC236}">
                <a16:creationId xmlns:a16="http://schemas.microsoft.com/office/drawing/2014/main" id="{227F40B5-1E4B-4800-A18B-3A0490A75638}"/>
              </a:ext>
            </a:extLst>
          </p:cNvPr>
          <p:cNvSpPr/>
          <p:nvPr/>
        </p:nvSpPr>
        <p:spPr>
          <a:xfrm>
            <a:off x="616199" y="1833841"/>
            <a:ext cx="3268977" cy="369332"/>
          </a:xfrm>
          <a:prstGeom prst="rect">
            <a:avLst/>
          </a:prstGeom>
          <a:noFill/>
          <a:ln>
            <a:noFill/>
          </a:ln>
        </p:spPr>
        <p:txBody>
          <a:bodyPr wrap="square">
            <a:spAutoFit/>
          </a:bodyPr>
          <a:lstStyle/>
          <a:p>
            <a:r>
              <a:rPr lang="es-ES" b="1" dirty="0">
                <a:solidFill>
                  <a:schemeClr val="accent5">
                    <a:lumMod val="50000"/>
                  </a:schemeClr>
                </a:solidFill>
                <a:latin typeface="Segoe UI" panose="020B0502040204020203" pitchFamily="34" charset="0"/>
              </a:rPr>
              <a:t>Banco </a:t>
            </a:r>
            <a:r>
              <a:rPr lang="es-ES" b="1" dirty="0">
                <a:latin typeface="Segoe UI" panose="020B0502040204020203" pitchFamily="34" charset="0"/>
              </a:rPr>
              <a:t>y Cooperativas(*)</a:t>
            </a:r>
            <a:r>
              <a:rPr lang="es-ES" b="1" i="0" dirty="0">
                <a:solidFill>
                  <a:schemeClr val="accent5">
                    <a:lumMod val="50000"/>
                  </a:schemeClr>
                </a:solidFill>
                <a:effectLst/>
                <a:latin typeface="Segoe UI" panose="020B0502040204020203" pitchFamily="34" charset="0"/>
              </a:rPr>
              <a:t>:</a:t>
            </a:r>
          </a:p>
        </p:txBody>
      </p:sp>
      <p:sp>
        <p:nvSpPr>
          <p:cNvPr id="34" name="Rectángulo 33">
            <a:extLst>
              <a:ext uri="{FF2B5EF4-FFF2-40B4-BE49-F238E27FC236}">
                <a16:creationId xmlns:a16="http://schemas.microsoft.com/office/drawing/2014/main" id="{AEA7B326-1C5E-AAFC-3081-D18C09FAC55D}"/>
              </a:ext>
            </a:extLst>
          </p:cNvPr>
          <p:cNvSpPr/>
          <p:nvPr/>
        </p:nvSpPr>
        <p:spPr>
          <a:xfrm>
            <a:off x="579828" y="2322795"/>
            <a:ext cx="4704040" cy="1092607"/>
          </a:xfrm>
          <a:prstGeom prst="rect">
            <a:avLst/>
          </a:prstGeom>
          <a:noFill/>
          <a:ln>
            <a:noFill/>
          </a:ln>
        </p:spPr>
        <p:txBody>
          <a:bodyPr wrap="square">
            <a:spAutoFit/>
          </a:bodyPr>
          <a:lstStyle/>
          <a:p>
            <a:pPr algn="just"/>
            <a:r>
              <a:rPr lang="es-GT" sz="1300" dirty="0">
                <a:solidFill>
                  <a:schemeClr val="accent5">
                    <a:lumMod val="50000"/>
                  </a:schemeClr>
                </a:solidFill>
                <a:latin typeface="Segoe UI" panose="020B0502040204020203" pitchFamily="34" charset="0"/>
              </a:rPr>
              <a:t>Instituciones financieras que cumplen la función social de intermediación entre quienes tienen la capacidad de ahorro con dinero (captar) y quienes lo necesitan (prestar), a través de instrumentos que ayudan a administrar y disponer de él con seguridad.</a:t>
            </a:r>
          </a:p>
        </p:txBody>
      </p:sp>
      <p:sp>
        <p:nvSpPr>
          <p:cNvPr id="10" name="Rectángulo 9">
            <a:extLst>
              <a:ext uri="{FF2B5EF4-FFF2-40B4-BE49-F238E27FC236}">
                <a16:creationId xmlns:a16="http://schemas.microsoft.com/office/drawing/2014/main" id="{53F18D2C-26F3-DC6D-38C2-F6E2D895F9E4}"/>
              </a:ext>
            </a:extLst>
          </p:cNvPr>
          <p:cNvSpPr/>
          <p:nvPr/>
        </p:nvSpPr>
        <p:spPr>
          <a:xfrm>
            <a:off x="7574763" y="2168970"/>
            <a:ext cx="3268977" cy="646331"/>
          </a:xfrm>
          <a:prstGeom prst="rect">
            <a:avLst/>
          </a:prstGeom>
          <a:noFill/>
          <a:ln>
            <a:noFill/>
          </a:ln>
        </p:spPr>
        <p:txBody>
          <a:bodyPr wrap="square">
            <a:spAutoFit/>
          </a:bodyPr>
          <a:lstStyle/>
          <a:p>
            <a:r>
              <a:rPr lang="es-GT" b="1" dirty="0">
                <a:solidFill>
                  <a:schemeClr val="accent5">
                    <a:lumMod val="50000"/>
                  </a:schemeClr>
                </a:solidFill>
                <a:latin typeface="Segoe UI" panose="020B0502040204020203" pitchFamily="34" charset="0"/>
              </a:rPr>
              <a:t>Empresas especializadas en servicios financieros:</a:t>
            </a:r>
            <a:endParaRPr lang="es-ES" b="1" i="0" dirty="0">
              <a:solidFill>
                <a:schemeClr val="accent5">
                  <a:lumMod val="50000"/>
                </a:schemeClr>
              </a:solidFill>
              <a:effectLst/>
              <a:latin typeface="Segoe UI" panose="020B0502040204020203" pitchFamily="34" charset="0"/>
            </a:endParaRPr>
          </a:p>
        </p:txBody>
      </p:sp>
      <p:sp>
        <p:nvSpPr>
          <p:cNvPr id="11" name="Rectángulo 10">
            <a:extLst>
              <a:ext uri="{FF2B5EF4-FFF2-40B4-BE49-F238E27FC236}">
                <a16:creationId xmlns:a16="http://schemas.microsoft.com/office/drawing/2014/main" id="{BAF656BB-6766-6E56-29AF-7E5EFF875E88}"/>
              </a:ext>
            </a:extLst>
          </p:cNvPr>
          <p:cNvSpPr/>
          <p:nvPr/>
        </p:nvSpPr>
        <p:spPr>
          <a:xfrm>
            <a:off x="7587556" y="2733348"/>
            <a:ext cx="4389717" cy="2492990"/>
          </a:xfrm>
          <a:prstGeom prst="rect">
            <a:avLst/>
          </a:prstGeom>
          <a:noFill/>
          <a:ln>
            <a:noFill/>
          </a:ln>
        </p:spPr>
        <p:txBody>
          <a:bodyPr wrap="square">
            <a:spAutoFit/>
          </a:bodyPr>
          <a:lstStyle/>
          <a:p>
            <a:pPr algn="just"/>
            <a:r>
              <a:rPr lang="es-GT" sz="1300" dirty="0">
                <a:solidFill>
                  <a:schemeClr val="accent5">
                    <a:lumMod val="50000"/>
                  </a:schemeClr>
                </a:solidFill>
                <a:latin typeface="Segoe UI" panose="020B0502040204020203" pitchFamily="34" charset="0"/>
              </a:rPr>
              <a:t>Empresas que forman parte de un grupo financiero y tienen como objeto social exclusivo, uno</a:t>
            </a:r>
          </a:p>
          <a:p>
            <a:pPr algn="just"/>
            <a:r>
              <a:rPr lang="es-GT" sz="1300" dirty="0">
                <a:solidFill>
                  <a:schemeClr val="accent5">
                    <a:lumMod val="50000"/>
                  </a:schemeClr>
                </a:solidFill>
                <a:latin typeface="Segoe UI" panose="020B0502040204020203" pitchFamily="34" charset="0"/>
              </a:rPr>
              <a:t>o más de los siguientes:</a:t>
            </a:r>
          </a:p>
          <a:p>
            <a:pPr algn="just"/>
            <a:endParaRPr lang="es-GT" sz="1300" dirty="0">
              <a:solidFill>
                <a:schemeClr val="accent5">
                  <a:lumMod val="50000"/>
                </a:schemeClr>
              </a:solidFill>
              <a:latin typeface="Segoe UI" panose="020B0502040204020203" pitchFamily="34" charset="0"/>
            </a:endParaRPr>
          </a:p>
          <a:p>
            <a:pPr marL="342900" indent="-342900" algn="just">
              <a:buFont typeface="+mj-lt"/>
              <a:buAutoNum type="alphaLcParenR"/>
            </a:pPr>
            <a:r>
              <a:rPr lang="es-GT" sz="1300" dirty="0">
                <a:solidFill>
                  <a:schemeClr val="accent5">
                    <a:lumMod val="50000"/>
                  </a:schemeClr>
                </a:solidFill>
                <a:latin typeface="Segoe UI" panose="020B0502040204020203" pitchFamily="34" charset="0"/>
              </a:rPr>
              <a:t>Emitir y administrar tarjetas de crédito;</a:t>
            </a:r>
          </a:p>
          <a:p>
            <a:pPr marL="342900" indent="-342900" algn="just">
              <a:buFont typeface="+mj-lt"/>
              <a:buAutoNum type="alphaLcParenR"/>
            </a:pPr>
            <a:endParaRPr lang="es-GT" sz="1300" dirty="0">
              <a:solidFill>
                <a:schemeClr val="accent5">
                  <a:lumMod val="50000"/>
                </a:schemeClr>
              </a:solidFill>
              <a:latin typeface="Segoe UI" panose="020B0502040204020203" pitchFamily="34" charset="0"/>
            </a:endParaRPr>
          </a:p>
          <a:p>
            <a:pPr marL="342900" indent="-342900" algn="just">
              <a:buFont typeface="+mj-lt"/>
              <a:buAutoNum type="alphaLcParenR"/>
            </a:pPr>
            <a:r>
              <a:rPr lang="es-GT" sz="1300" dirty="0">
                <a:solidFill>
                  <a:schemeClr val="accent5">
                    <a:lumMod val="50000"/>
                  </a:schemeClr>
                </a:solidFill>
                <a:latin typeface="Segoe UI" panose="020B0502040204020203" pitchFamily="34" charset="0"/>
              </a:rPr>
              <a:t>Realizar operaciones de arrendamiento financiero;</a:t>
            </a:r>
          </a:p>
          <a:p>
            <a:pPr marL="342900" indent="-342900" algn="just">
              <a:buFont typeface="+mj-lt"/>
              <a:buAutoNum type="alphaLcParenR"/>
            </a:pPr>
            <a:endParaRPr lang="es-GT" sz="1300" dirty="0">
              <a:solidFill>
                <a:schemeClr val="accent5">
                  <a:lumMod val="50000"/>
                </a:schemeClr>
              </a:solidFill>
              <a:latin typeface="Segoe UI" panose="020B0502040204020203" pitchFamily="34" charset="0"/>
            </a:endParaRPr>
          </a:p>
          <a:p>
            <a:pPr marL="342900" indent="-342900" algn="just">
              <a:buFont typeface="+mj-lt"/>
              <a:buAutoNum type="alphaLcParenR"/>
            </a:pPr>
            <a:r>
              <a:rPr lang="es-GT" sz="1300" dirty="0">
                <a:solidFill>
                  <a:schemeClr val="accent5">
                    <a:lumMod val="50000"/>
                  </a:schemeClr>
                </a:solidFill>
                <a:latin typeface="Segoe UI" panose="020B0502040204020203" pitchFamily="34" charset="0"/>
              </a:rPr>
              <a:t>Realizar operaciones de factoraje; o,</a:t>
            </a:r>
          </a:p>
          <a:p>
            <a:pPr marL="342900" indent="-342900" algn="just">
              <a:buFont typeface="+mj-lt"/>
              <a:buAutoNum type="alphaLcParenR"/>
            </a:pPr>
            <a:endParaRPr lang="es-GT" sz="1300" dirty="0">
              <a:solidFill>
                <a:schemeClr val="accent5">
                  <a:lumMod val="50000"/>
                </a:schemeClr>
              </a:solidFill>
              <a:latin typeface="Segoe UI" panose="020B0502040204020203" pitchFamily="34" charset="0"/>
            </a:endParaRPr>
          </a:p>
          <a:p>
            <a:pPr marL="342900" indent="-342900" algn="just">
              <a:buFont typeface="+mj-lt"/>
              <a:buAutoNum type="alphaLcParenR"/>
            </a:pPr>
            <a:r>
              <a:rPr lang="es-GT" sz="1300" dirty="0">
                <a:solidFill>
                  <a:schemeClr val="accent5">
                    <a:lumMod val="50000"/>
                  </a:schemeClr>
                </a:solidFill>
                <a:latin typeface="Segoe UI" panose="020B0502040204020203" pitchFamily="34" charset="0"/>
              </a:rPr>
              <a:t>Otros que califique la Junta Monetaria, previo dictamen de la Superintendencia de Bancos.</a:t>
            </a:r>
          </a:p>
        </p:txBody>
      </p:sp>
      <p:sp>
        <p:nvSpPr>
          <p:cNvPr id="15" name="CuadroTexto 14">
            <a:extLst>
              <a:ext uri="{FF2B5EF4-FFF2-40B4-BE49-F238E27FC236}">
                <a16:creationId xmlns:a16="http://schemas.microsoft.com/office/drawing/2014/main" id="{BB50BE43-C827-B64E-223F-14C6F5D2653C}"/>
              </a:ext>
            </a:extLst>
          </p:cNvPr>
          <p:cNvSpPr txBox="1"/>
          <p:nvPr/>
        </p:nvSpPr>
        <p:spPr>
          <a:xfrm>
            <a:off x="489737" y="5047575"/>
            <a:ext cx="4124627" cy="1292662"/>
          </a:xfrm>
          <a:prstGeom prst="rect">
            <a:avLst/>
          </a:prstGeom>
          <a:solidFill>
            <a:schemeClr val="accent6">
              <a:lumMod val="40000"/>
              <a:lumOff val="60000"/>
            </a:schemeClr>
          </a:solidFill>
        </p:spPr>
        <p:txBody>
          <a:bodyPr wrap="square">
            <a:spAutoFit/>
          </a:bodyPr>
          <a:lstStyle/>
          <a:p>
            <a:pPr algn="just"/>
            <a:r>
              <a:rPr lang="es-GT" sz="1300" b="1" dirty="0">
                <a:solidFill>
                  <a:schemeClr val="accent5">
                    <a:lumMod val="50000"/>
                  </a:schemeClr>
                </a:solidFill>
                <a:latin typeface="Segoe UI" panose="020B0502040204020203" pitchFamily="34" charset="0"/>
              </a:rPr>
              <a:t>Horario de operaciones y servicios con el público:</a:t>
            </a:r>
          </a:p>
          <a:p>
            <a:pPr algn="just"/>
            <a:r>
              <a:rPr lang="es-GT" sz="1300" dirty="0">
                <a:solidFill>
                  <a:schemeClr val="accent5">
                    <a:lumMod val="50000"/>
                  </a:schemeClr>
                </a:solidFill>
                <a:latin typeface="Segoe UI" panose="020B0502040204020203" pitchFamily="34" charset="0"/>
              </a:rPr>
              <a:t>Los bancos deberán realizar sus operaciones y prestar sus servicios al público en el horario que hayan determinado.  </a:t>
            </a:r>
          </a:p>
          <a:p>
            <a:pPr algn="just"/>
            <a:endParaRPr lang="es-GT" sz="1300" dirty="0">
              <a:solidFill>
                <a:schemeClr val="accent5">
                  <a:lumMod val="50000"/>
                </a:schemeClr>
              </a:solidFill>
              <a:latin typeface="Segoe UI" panose="020B0502040204020203" pitchFamily="34" charset="0"/>
            </a:endParaRPr>
          </a:p>
          <a:p>
            <a:pPr algn="just"/>
            <a:r>
              <a:rPr lang="es-GT" sz="1300" b="1" dirty="0">
                <a:solidFill>
                  <a:schemeClr val="accent5">
                    <a:lumMod val="50000"/>
                  </a:schemeClr>
                </a:solidFill>
                <a:latin typeface="Segoe UI" panose="020B0502040204020203" pitchFamily="34" charset="0"/>
              </a:rPr>
              <a:t>Art. 43 Ley de Bancos y Grupos Financieros</a:t>
            </a:r>
          </a:p>
        </p:txBody>
      </p:sp>
      <p:sp>
        <p:nvSpPr>
          <p:cNvPr id="4" name="Rectángulo 3">
            <a:extLst>
              <a:ext uri="{FF2B5EF4-FFF2-40B4-BE49-F238E27FC236}">
                <a16:creationId xmlns:a16="http://schemas.microsoft.com/office/drawing/2014/main" id="{AC0F0BDD-3F50-2533-D0F0-EEFBC4E4F923}"/>
              </a:ext>
            </a:extLst>
          </p:cNvPr>
          <p:cNvSpPr/>
          <p:nvPr/>
        </p:nvSpPr>
        <p:spPr>
          <a:xfrm>
            <a:off x="2429451" y="3336393"/>
            <a:ext cx="4574997" cy="276999"/>
          </a:xfrm>
          <a:prstGeom prst="rect">
            <a:avLst/>
          </a:prstGeom>
          <a:noFill/>
          <a:ln>
            <a:noFill/>
          </a:ln>
        </p:spPr>
        <p:txBody>
          <a:bodyPr wrap="square">
            <a:spAutoFit/>
          </a:bodyPr>
          <a:lstStyle/>
          <a:p>
            <a:pPr algn="just"/>
            <a:r>
              <a:rPr lang="es-GT" sz="1200" b="1" dirty="0">
                <a:solidFill>
                  <a:schemeClr val="accent5">
                    <a:lumMod val="50000"/>
                  </a:schemeClr>
                </a:solidFill>
                <a:latin typeface="Segoe UI" panose="020B0502040204020203" pitchFamily="34" charset="0"/>
              </a:rPr>
              <a:t>Fuente: </a:t>
            </a:r>
            <a:r>
              <a:rPr lang="es-GT" sz="1200" dirty="0">
                <a:solidFill>
                  <a:schemeClr val="accent5">
                    <a:lumMod val="50000"/>
                  </a:schemeClr>
                </a:solidFill>
                <a:latin typeface="Segoe UI" panose="020B0502040204020203" pitchFamily="34" charset="0"/>
              </a:rPr>
              <a:t>ABC De Educación Financiera</a:t>
            </a:r>
          </a:p>
        </p:txBody>
      </p:sp>
      <p:sp>
        <p:nvSpPr>
          <p:cNvPr id="13" name="CuadroTexto 12">
            <a:extLst>
              <a:ext uri="{FF2B5EF4-FFF2-40B4-BE49-F238E27FC236}">
                <a16:creationId xmlns:a16="http://schemas.microsoft.com/office/drawing/2014/main" id="{4E2C45CF-0797-5D27-4C86-7A4205286822}"/>
              </a:ext>
            </a:extLst>
          </p:cNvPr>
          <p:cNvSpPr txBox="1"/>
          <p:nvPr/>
        </p:nvSpPr>
        <p:spPr>
          <a:xfrm>
            <a:off x="0" y="1185725"/>
            <a:ext cx="6454715" cy="353943"/>
          </a:xfrm>
          <a:prstGeom prst="rect">
            <a:avLst/>
          </a:prstGeom>
          <a:solidFill>
            <a:schemeClr val="accent6">
              <a:lumMod val="40000"/>
              <a:lumOff val="60000"/>
            </a:schemeClr>
          </a:solidFill>
        </p:spPr>
        <p:txBody>
          <a:bodyPr wrap="square">
            <a:spAutoFit/>
          </a:bodyPr>
          <a:lstStyle/>
          <a:p>
            <a:pPr algn="just"/>
            <a:r>
              <a:rPr lang="es-GT" sz="1700" b="1" dirty="0">
                <a:solidFill>
                  <a:schemeClr val="accent5">
                    <a:lumMod val="50000"/>
                  </a:schemeClr>
                </a:solidFill>
                <a:latin typeface="Segoe UI" panose="020B0502040204020203" pitchFamily="34" charset="0"/>
              </a:rPr>
              <a:t>Lugares en donde se pueden efectuar operaciones activas:</a:t>
            </a:r>
          </a:p>
        </p:txBody>
      </p:sp>
      <p:sp>
        <p:nvSpPr>
          <p:cNvPr id="2" name="Rectángulo 1">
            <a:extLst>
              <a:ext uri="{FF2B5EF4-FFF2-40B4-BE49-F238E27FC236}">
                <a16:creationId xmlns:a16="http://schemas.microsoft.com/office/drawing/2014/main" id="{F32898F2-E3A7-B19F-28E5-1021410490CA}"/>
              </a:ext>
            </a:extLst>
          </p:cNvPr>
          <p:cNvSpPr/>
          <p:nvPr/>
        </p:nvSpPr>
        <p:spPr>
          <a:xfrm>
            <a:off x="8283974" y="5968896"/>
            <a:ext cx="4574997" cy="276999"/>
          </a:xfrm>
          <a:prstGeom prst="rect">
            <a:avLst/>
          </a:prstGeom>
          <a:noFill/>
          <a:ln>
            <a:noFill/>
          </a:ln>
        </p:spPr>
        <p:txBody>
          <a:bodyPr wrap="square">
            <a:spAutoFit/>
          </a:bodyPr>
          <a:lstStyle/>
          <a:p>
            <a:pPr algn="just"/>
            <a:r>
              <a:rPr lang="es-GT" sz="1200" b="1" dirty="0">
                <a:solidFill>
                  <a:schemeClr val="accent5">
                    <a:lumMod val="50000"/>
                  </a:schemeClr>
                </a:solidFill>
                <a:latin typeface="Segoe UI" panose="020B0502040204020203" pitchFamily="34" charset="0"/>
              </a:rPr>
              <a:t>Fuente: </a:t>
            </a:r>
            <a:r>
              <a:rPr lang="es-GT" sz="1200" dirty="0">
                <a:solidFill>
                  <a:schemeClr val="accent5">
                    <a:lumMod val="50000"/>
                  </a:schemeClr>
                </a:solidFill>
                <a:latin typeface="Segoe UI" panose="020B0502040204020203" pitchFamily="34" charset="0"/>
              </a:rPr>
              <a:t>Art. 36 Ley de Bancos y Grupos Financieros</a:t>
            </a:r>
          </a:p>
        </p:txBody>
      </p:sp>
      <p:sp>
        <p:nvSpPr>
          <p:cNvPr id="5" name="Rectángulo 4">
            <a:extLst>
              <a:ext uri="{FF2B5EF4-FFF2-40B4-BE49-F238E27FC236}">
                <a16:creationId xmlns:a16="http://schemas.microsoft.com/office/drawing/2014/main" id="{22492C4D-1BE4-8524-1771-4BFCFCD5B50A}"/>
              </a:ext>
            </a:extLst>
          </p:cNvPr>
          <p:cNvSpPr/>
          <p:nvPr/>
        </p:nvSpPr>
        <p:spPr>
          <a:xfrm>
            <a:off x="489737" y="4166984"/>
            <a:ext cx="4574997" cy="492443"/>
          </a:xfrm>
          <a:prstGeom prst="rect">
            <a:avLst/>
          </a:prstGeom>
          <a:noFill/>
          <a:ln>
            <a:noFill/>
          </a:ln>
        </p:spPr>
        <p:txBody>
          <a:bodyPr wrap="square">
            <a:spAutoFit/>
          </a:bodyPr>
          <a:lstStyle/>
          <a:p>
            <a:pPr algn="just"/>
            <a:r>
              <a:rPr lang="es-GT" sz="1300" b="1" dirty="0">
                <a:solidFill>
                  <a:schemeClr val="accent5">
                    <a:lumMod val="50000"/>
                  </a:schemeClr>
                </a:solidFill>
                <a:latin typeface="Segoe UI" panose="020B0502040204020203" pitchFamily="34" charset="0"/>
              </a:rPr>
              <a:t>(*) </a:t>
            </a:r>
            <a:r>
              <a:rPr lang="es-GT" sz="1300" dirty="0">
                <a:solidFill>
                  <a:schemeClr val="accent5">
                    <a:lumMod val="50000"/>
                  </a:schemeClr>
                </a:solidFill>
                <a:latin typeface="Segoe UI" panose="020B0502040204020203" pitchFamily="34" charset="0"/>
              </a:rPr>
              <a:t>Las cooperativas de ahorro y crédito no son entidades sujetas a la vigilancia e inspección de la SIB.</a:t>
            </a:r>
          </a:p>
        </p:txBody>
      </p:sp>
    </p:spTree>
    <p:extLst>
      <p:ext uri="{BB962C8B-B14F-4D97-AF65-F5344CB8AC3E}">
        <p14:creationId xmlns:p14="http://schemas.microsoft.com/office/powerpoint/2010/main" val="1829140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A1FE3A83-955C-7F41-961E-7E4E55365215}"/>
              </a:ext>
            </a:extLst>
          </p:cNvPr>
          <p:cNvGrpSpPr/>
          <p:nvPr/>
        </p:nvGrpSpPr>
        <p:grpSpPr>
          <a:xfrm>
            <a:off x="3117059" y="-46408"/>
            <a:ext cx="7284529" cy="710639"/>
            <a:chOff x="2154746" y="7802"/>
            <a:chExt cx="7882508" cy="1057233"/>
          </a:xfrm>
        </p:grpSpPr>
        <p:pic>
          <p:nvPicPr>
            <p:cNvPr id="5" name="Imagen 16" descr="image001">
              <a:extLst>
                <a:ext uri="{FF2B5EF4-FFF2-40B4-BE49-F238E27FC236}">
                  <a16:creationId xmlns:a16="http://schemas.microsoft.com/office/drawing/2014/main" id="{8F8F58C2-48F0-CEF8-67A0-301633B038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a:extLst>
                <a:ext uri="{FF2B5EF4-FFF2-40B4-BE49-F238E27FC236}">
                  <a16:creationId xmlns:a16="http://schemas.microsoft.com/office/drawing/2014/main" id="{4A360655-6405-685F-C0CF-45E18CDFBA6E}"/>
                </a:ext>
              </a:extLst>
            </p:cNvPr>
            <p:cNvPicPr>
              <a:picLocks noChangeAspect="1"/>
            </p:cNvPicPr>
            <p:nvPr/>
          </p:nvPicPr>
          <p:blipFill>
            <a:blip r:embed="rId3"/>
            <a:stretch>
              <a:fillRect/>
            </a:stretch>
          </p:blipFill>
          <p:spPr>
            <a:xfrm>
              <a:off x="3746861" y="112185"/>
              <a:ext cx="3532211" cy="741577"/>
            </a:xfrm>
            <a:prstGeom prst="rect">
              <a:avLst/>
            </a:prstGeom>
          </p:spPr>
        </p:pic>
        <p:pic>
          <p:nvPicPr>
            <p:cNvPr id="7" name="Imagen 6" descr="Texto, Logotipo&#10;&#10;Descripción generada automáticamente">
              <a:extLst>
                <a:ext uri="{FF2B5EF4-FFF2-40B4-BE49-F238E27FC236}">
                  <a16:creationId xmlns:a16="http://schemas.microsoft.com/office/drawing/2014/main" id="{244FB1C5-C734-0AE1-14C5-F1B1C8607A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sp>
        <p:nvSpPr>
          <p:cNvPr id="10" name="CuadroTexto 9">
            <a:extLst>
              <a:ext uri="{FF2B5EF4-FFF2-40B4-BE49-F238E27FC236}">
                <a16:creationId xmlns:a16="http://schemas.microsoft.com/office/drawing/2014/main" id="{5882BD11-6522-394E-9A38-3FB636C78D32}"/>
              </a:ext>
            </a:extLst>
          </p:cNvPr>
          <p:cNvSpPr txBox="1"/>
          <p:nvPr/>
        </p:nvSpPr>
        <p:spPr>
          <a:xfrm>
            <a:off x="3882370" y="917376"/>
            <a:ext cx="4210051" cy="461665"/>
          </a:xfrm>
          <a:prstGeom prst="rect">
            <a:avLst/>
          </a:prstGeom>
          <a:noFill/>
          <a:ln>
            <a:noFill/>
          </a:ln>
        </p:spPr>
        <p:txBody>
          <a:bodyPr wrap="square" rtlCol="0">
            <a:spAutoFit/>
          </a:bodyPr>
          <a:lstStyle/>
          <a:p>
            <a:pPr algn="ctr"/>
            <a:r>
              <a:rPr lang="es-GT" sz="2400" b="1" dirty="0">
                <a:solidFill>
                  <a:schemeClr val="bg1"/>
                </a:solidFill>
                <a:highlight>
                  <a:srgbClr val="0070C0"/>
                </a:highlight>
              </a:rPr>
              <a:t>Resolución JM-47-2022</a:t>
            </a:r>
          </a:p>
        </p:txBody>
      </p:sp>
      <p:sp>
        <p:nvSpPr>
          <p:cNvPr id="12" name="CuadroTexto 11">
            <a:extLst>
              <a:ext uri="{FF2B5EF4-FFF2-40B4-BE49-F238E27FC236}">
                <a16:creationId xmlns:a16="http://schemas.microsoft.com/office/drawing/2014/main" id="{A302CD86-753A-6E90-FC90-90CD72939B90}"/>
              </a:ext>
            </a:extLst>
          </p:cNvPr>
          <p:cNvSpPr txBox="1"/>
          <p:nvPr/>
        </p:nvSpPr>
        <p:spPr>
          <a:xfrm>
            <a:off x="2978147" y="1498663"/>
            <a:ext cx="7420635" cy="369332"/>
          </a:xfrm>
          <a:prstGeom prst="rect">
            <a:avLst/>
          </a:prstGeom>
          <a:noFill/>
        </p:spPr>
        <p:txBody>
          <a:bodyPr wrap="square">
            <a:spAutoFit/>
          </a:bodyPr>
          <a:lstStyle/>
          <a:p>
            <a:r>
              <a:rPr lang="es-GT" b="1" dirty="0">
                <a:solidFill>
                  <a:schemeClr val="accent5">
                    <a:lumMod val="50000"/>
                  </a:schemeClr>
                </a:solidFill>
                <a:latin typeface="Segoe UI" panose="020B0502040204020203" pitchFamily="34" charset="0"/>
              </a:rPr>
              <a:t>Reglamento</a:t>
            </a:r>
            <a:r>
              <a:rPr lang="es-GT" dirty="0"/>
              <a:t> </a:t>
            </a:r>
            <a:r>
              <a:rPr lang="es-GT" b="1" dirty="0">
                <a:solidFill>
                  <a:schemeClr val="accent5">
                    <a:lumMod val="50000"/>
                  </a:schemeClr>
                </a:solidFill>
                <a:latin typeface="Segoe UI" panose="020B0502040204020203" pitchFamily="34" charset="0"/>
              </a:rPr>
              <a:t>para la Administración del Riesgo de Crédito.</a:t>
            </a:r>
          </a:p>
        </p:txBody>
      </p:sp>
      <p:sp>
        <p:nvSpPr>
          <p:cNvPr id="13" name="Rectángulo 12">
            <a:extLst>
              <a:ext uri="{FF2B5EF4-FFF2-40B4-BE49-F238E27FC236}">
                <a16:creationId xmlns:a16="http://schemas.microsoft.com/office/drawing/2014/main" id="{117859E3-A2D2-1A33-1A9F-BFA67B617100}"/>
              </a:ext>
            </a:extLst>
          </p:cNvPr>
          <p:cNvSpPr/>
          <p:nvPr/>
        </p:nvSpPr>
        <p:spPr>
          <a:xfrm>
            <a:off x="685762" y="3243665"/>
            <a:ext cx="4333499" cy="2246769"/>
          </a:xfrm>
          <a:prstGeom prst="rect">
            <a:avLst/>
          </a:prstGeom>
          <a:noFill/>
          <a:ln>
            <a:noFill/>
          </a:ln>
        </p:spPr>
        <p:txBody>
          <a:bodyPr wrap="square">
            <a:spAutoFit/>
          </a:bodyPr>
          <a:lstStyle/>
          <a:p>
            <a:pPr algn="just"/>
            <a:r>
              <a:rPr lang="es-GT" sz="1400" dirty="0">
                <a:solidFill>
                  <a:schemeClr val="accent5">
                    <a:lumMod val="50000"/>
                  </a:schemeClr>
                </a:solidFill>
                <a:latin typeface="Segoe UI" panose="020B0502040204020203" pitchFamily="34" charset="0"/>
              </a:rPr>
              <a:t>Son todas aquellas operaciones que impliquen un riesgo de crédito para la institución, directo o indirecto, sin importar la forma jurídica que adopten o su registro contable, tales como: préstamos, documentos descontados, documentos por cobrar, pagos por cuenta ajena, deudores varios, financiamientos otorgados mediante tarjeta de crédito, arrendamiento financiero o factoraje, y cualquier otro tipo de financiamiento o garantía otorgada por la institución.</a:t>
            </a:r>
          </a:p>
        </p:txBody>
      </p:sp>
      <p:sp>
        <p:nvSpPr>
          <p:cNvPr id="14" name="Rectángulo 13">
            <a:extLst>
              <a:ext uri="{FF2B5EF4-FFF2-40B4-BE49-F238E27FC236}">
                <a16:creationId xmlns:a16="http://schemas.microsoft.com/office/drawing/2014/main" id="{ACC107A0-BCAD-C7AF-C1BD-A40E0C254FB3}"/>
              </a:ext>
            </a:extLst>
          </p:cNvPr>
          <p:cNvSpPr/>
          <p:nvPr/>
        </p:nvSpPr>
        <p:spPr>
          <a:xfrm>
            <a:off x="781768" y="2315449"/>
            <a:ext cx="3268977" cy="707886"/>
          </a:xfrm>
          <a:prstGeom prst="rect">
            <a:avLst/>
          </a:prstGeom>
          <a:noFill/>
          <a:ln>
            <a:noFill/>
          </a:ln>
        </p:spPr>
        <p:txBody>
          <a:bodyPr wrap="square">
            <a:spAutoFit/>
          </a:bodyPr>
          <a:lstStyle/>
          <a:p>
            <a:r>
              <a:rPr lang="es-ES" sz="2000" b="1" dirty="0">
                <a:solidFill>
                  <a:schemeClr val="accent5">
                    <a:lumMod val="50000"/>
                  </a:schemeClr>
                </a:solidFill>
                <a:latin typeface="Segoe UI" panose="020B0502040204020203" pitchFamily="34" charset="0"/>
              </a:rPr>
              <a:t>Activos crediticios (Financiamiento)</a:t>
            </a:r>
            <a:r>
              <a:rPr lang="es-ES" sz="2000" b="1" i="0" dirty="0">
                <a:solidFill>
                  <a:schemeClr val="accent5">
                    <a:lumMod val="50000"/>
                  </a:schemeClr>
                </a:solidFill>
                <a:effectLst/>
                <a:latin typeface="Segoe UI" panose="020B0502040204020203" pitchFamily="34" charset="0"/>
              </a:rPr>
              <a:t>:</a:t>
            </a:r>
          </a:p>
        </p:txBody>
      </p:sp>
      <p:sp>
        <p:nvSpPr>
          <p:cNvPr id="15" name="Rectángulo 14">
            <a:extLst>
              <a:ext uri="{FF2B5EF4-FFF2-40B4-BE49-F238E27FC236}">
                <a16:creationId xmlns:a16="http://schemas.microsoft.com/office/drawing/2014/main" id="{6D3935FC-7681-7F15-40F4-B2CD4BF14383}"/>
              </a:ext>
            </a:extLst>
          </p:cNvPr>
          <p:cNvSpPr/>
          <p:nvPr/>
        </p:nvSpPr>
        <p:spPr>
          <a:xfrm>
            <a:off x="7751139" y="2990896"/>
            <a:ext cx="4121323" cy="1169551"/>
          </a:xfrm>
          <a:prstGeom prst="rect">
            <a:avLst/>
          </a:prstGeom>
          <a:noFill/>
          <a:ln>
            <a:noFill/>
          </a:ln>
        </p:spPr>
        <p:txBody>
          <a:bodyPr wrap="square">
            <a:spAutoFit/>
          </a:bodyPr>
          <a:lstStyle/>
          <a:p>
            <a:pPr algn="just"/>
            <a:r>
              <a:rPr lang="es-GT" sz="1400" dirty="0">
                <a:solidFill>
                  <a:schemeClr val="accent5">
                    <a:lumMod val="50000"/>
                  </a:schemeClr>
                </a:solidFill>
                <a:latin typeface="Segoe UI" panose="020B0502040204020203" pitchFamily="34" charset="0"/>
              </a:rPr>
              <a:t>Es la capacidad económico-financiera de los solicitantes o deudores de generar flujos de fondos que provengan de sus actividades económicas y que sean suficientes para atender oportunamente el pago de sus obligaciones.</a:t>
            </a:r>
          </a:p>
        </p:txBody>
      </p:sp>
      <p:sp>
        <p:nvSpPr>
          <p:cNvPr id="16" name="Rectángulo 15">
            <a:extLst>
              <a:ext uri="{FF2B5EF4-FFF2-40B4-BE49-F238E27FC236}">
                <a16:creationId xmlns:a16="http://schemas.microsoft.com/office/drawing/2014/main" id="{9F556DE4-6BF1-2681-0664-5D703E08769A}"/>
              </a:ext>
            </a:extLst>
          </p:cNvPr>
          <p:cNvSpPr/>
          <p:nvPr/>
        </p:nvSpPr>
        <p:spPr>
          <a:xfrm>
            <a:off x="7751139" y="2516721"/>
            <a:ext cx="3268977" cy="400110"/>
          </a:xfrm>
          <a:prstGeom prst="rect">
            <a:avLst/>
          </a:prstGeom>
          <a:noFill/>
          <a:ln>
            <a:noFill/>
          </a:ln>
        </p:spPr>
        <p:txBody>
          <a:bodyPr wrap="square">
            <a:spAutoFit/>
          </a:bodyPr>
          <a:lstStyle/>
          <a:p>
            <a:r>
              <a:rPr lang="es-ES" sz="2000" b="1" dirty="0">
                <a:solidFill>
                  <a:schemeClr val="accent5">
                    <a:lumMod val="50000"/>
                  </a:schemeClr>
                </a:solidFill>
                <a:latin typeface="Segoe UI" panose="020B0502040204020203" pitchFamily="34" charset="0"/>
              </a:rPr>
              <a:t>Capacidad de pago</a:t>
            </a:r>
            <a:r>
              <a:rPr lang="es-ES" sz="2000" b="1" i="0" dirty="0">
                <a:solidFill>
                  <a:schemeClr val="accent5">
                    <a:lumMod val="50000"/>
                  </a:schemeClr>
                </a:solidFill>
                <a:effectLst/>
                <a:latin typeface="Segoe UI" panose="020B0502040204020203" pitchFamily="34" charset="0"/>
              </a:rPr>
              <a:t>:</a:t>
            </a:r>
          </a:p>
        </p:txBody>
      </p:sp>
      <p:sp>
        <p:nvSpPr>
          <p:cNvPr id="17" name="Rectángulo 16">
            <a:extLst>
              <a:ext uri="{FF2B5EF4-FFF2-40B4-BE49-F238E27FC236}">
                <a16:creationId xmlns:a16="http://schemas.microsoft.com/office/drawing/2014/main" id="{DA904875-BC8F-07D0-93C9-C5BDB0C48914}"/>
              </a:ext>
            </a:extLst>
          </p:cNvPr>
          <p:cNvSpPr/>
          <p:nvPr/>
        </p:nvSpPr>
        <p:spPr>
          <a:xfrm>
            <a:off x="8555164" y="6154948"/>
            <a:ext cx="3687236" cy="292388"/>
          </a:xfrm>
          <a:prstGeom prst="rect">
            <a:avLst/>
          </a:prstGeom>
          <a:noFill/>
          <a:ln>
            <a:noFill/>
          </a:ln>
        </p:spPr>
        <p:txBody>
          <a:bodyPr wrap="square">
            <a:spAutoFit/>
          </a:bodyPr>
          <a:lstStyle/>
          <a:p>
            <a:pPr algn="just"/>
            <a:r>
              <a:rPr lang="es-GT" sz="1300" b="1" dirty="0">
                <a:solidFill>
                  <a:schemeClr val="accent5">
                    <a:lumMod val="50000"/>
                  </a:schemeClr>
                </a:solidFill>
                <a:latin typeface="Segoe UI" panose="020B0502040204020203" pitchFamily="34" charset="0"/>
              </a:rPr>
              <a:t>Fuente: </a:t>
            </a:r>
            <a:r>
              <a:rPr lang="es-GT" sz="1200" dirty="0">
                <a:solidFill>
                  <a:schemeClr val="accent5">
                    <a:lumMod val="50000"/>
                  </a:schemeClr>
                </a:solidFill>
                <a:latin typeface="Segoe UI" panose="020B0502040204020203" pitchFamily="34" charset="0"/>
              </a:rPr>
              <a:t>JM-47-2022; Artículo 2 - Definiciones</a:t>
            </a:r>
          </a:p>
        </p:txBody>
      </p:sp>
      <p:pic>
        <p:nvPicPr>
          <p:cNvPr id="8" name="Imagen 7">
            <a:extLst>
              <a:ext uri="{FF2B5EF4-FFF2-40B4-BE49-F238E27FC236}">
                <a16:creationId xmlns:a16="http://schemas.microsoft.com/office/drawing/2014/main" id="{EA1029D0-3FBA-DBAF-31BC-75EE1AB3A982}"/>
              </a:ext>
            </a:extLst>
          </p:cNvPr>
          <p:cNvPicPr>
            <a:picLocks noChangeAspect="1"/>
          </p:cNvPicPr>
          <p:nvPr/>
        </p:nvPicPr>
        <p:blipFill>
          <a:blip r:embed="rId5">
            <a:alphaModFix amt="20000"/>
            <a:extLst>
              <a:ext uri="{BEBA8EAE-BF5A-486C-A8C5-ECC9F3942E4B}">
                <a14:imgProps xmlns:a14="http://schemas.microsoft.com/office/drawing/2010/main">
                  <a14:imgLayer r:embed="rId6">
                    <a14:imgEffect>
                      <a14:backgroundRemoval t="1556" b="97171" l="8696" r="90000">
                        <a14:foregroundMark x1="30652" y1="8487" x2="34674" y2="10467"/>
                        <a14:foregroundMark x1="30761" y1="23479" x2="35217" y2="25035"/>
                        <a14:foregroundMark x1="34239" y1="1697" x2="36848" y2="3678"/>
                        <a14:foregroundMark x1="8913" y1="50354" x2="10761" y2="52900"/>
                        <a14:foregroundMark x1="24783" y1="87553" x2="24457" y2="91938"/>
                        <a14:foregroundMark x1="27826" y1="87694" x2="27935" y2="93635"/>
                        <a14:foregroundMark x1="34565" y1="96464" x2="38370" y2="97171"/>
                        <a14:foregroundMark x1="19239" y1="75530" x2="19674" y2="77652"/>
                        <a14:foregroundMark x1="58478" y1="29420" x2="70109" y2="26450"/>
                        <a14:foregroundMark x1="52717" y1="30976" x2="58043" y2="28854"/>
                        <a14:foregroundMark x1="64565" y1="19519" x2="69565" y2="19802"/>
                        <a14:foregroundMark x1="71522" y1="49081" x2="72065" y2="39887"/>
                        <a14:foregroundMark x1="60326" y1="58133" x2="59565" y2="66620"/>
                        <a14:foregroundMark x1="70217" y1="70014" x2="75870" y2="79491"/>
                      </a14:backgroundRemoval>
                    </a14:imgEffect>
                  </a14:imgLayer>
                </a14:imgProps>
              </a:ext>
            </a:extLst>
          </a:blip>
          <a:stretch>
            <a:fillRect/>
          </a:stretch>
        </p:blipFill>
        <p:spPr>
          <a:xfrm>
            <a:off x="3261513" y="1953314"/>
            <a:ext cx="5509412" cy="4233863"/>
          </a:xfrm>
          <a:prstGeom prst="rect">
            <a:avLst/>
          </a:prstGeom>
        </p:spPr>
      </p:pic>
    </p:spTree>
    <p:extLst>
      <p:ext uri="{BB962C8B-B14F-4D97-AF65-F5344CB8AC3E}">
        <p14:creationId xmlns:p14="http://schemas.microsoft.com/office/powerpoint/2010/main" val="2797988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A1FE3A83-955C-7F41-961E-7E4E55365215}"/>
              </a:ext>
            </a:extLst>
          </p:cNvPr>
          <p:cNvGrpSpPr/>
          <p:nvPr/>
        </p:nvGrpSpPr>
        <p:grpSpPr>
          <a:xfrm>
            <a:off x="3117059" y="-46408"/>
            <a:ext cx="7284529" cy="710639"/>
            <a:chOff x="2154746" y="7802"/>
            <a:chExt cx="7882508" cy="1057233"/>
          </a:xfrm>
        </p:grpSpPr>
        <p:pic>
          <p:nvPicPr>
            <p:cNvPr id="5" name="Imagen 16" descr="image001">
              <a:extLst>
                <a:ext uri="{FF2B5EF4-FFF2-40B4-BE49-F238E27FC236}">
                  <a16:creationId xmlns:a16="http://schemas.microsoft.com/office/drawing/2014/main" id="{8F8F58C2-48F0-CEF8-67A0-301633B038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a:extLst>
                <a:ext uri="{FF2B5EF4-FFF2-40B4-BE49-F238E27FC236}">
                  <a16:creationId xmlns:a16="http://schemas.microsoft.com/office/drawing/2014/main" id="{4A360655-6405-685F-C0CF-45E18CDFBA6E}"/>
                </a:ext>
              </a:extLst>
            </p:cNvPr>
            <p:cNvPicPr>
              <a:picLocks noChangeAspect="1"/>
            </p:cNvPicPr>
            <p:nvPr/>
          </p:nvPicPr>
          <p:blipFill>
            <a:blip r:embed="rId4"/>
            <a:stretch>
              <a:fillRect/>
            </a:stretch>
          </p:blipFill>
          <p:spPr>
            <a:xfrm>
              <a:off x="3746861" y="112185"/>
              <a:ext cx="3532211" cy="741577"/>
            </a:xfrm>
            <a:prstGeom prst="rect">
              <a:avLst/>
            </a:prstGeom>
          </p:spPr>
        </p:pic>
        <p:pic>
          <p:nvPicPr>
            <p:cNvPr id="7" name="Imagen 6" descr="Texto, Logotipo&#10;&#10;Descripción generada automáticamente">
              <a:extLst>
                <a:ext uri="{FF2B5EF4-FFF2-40B4-BE49-F238E27FC236}">
                  <a16:creationId xmlns:a16="http://schemas.microsoft.com/office/drawing/2014/main" id="{244FB1C5-C734-0AE1-14C5-F1B1C8607A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sp>
        <p:nvSpPr>
          <p:cNvPr id="13" name="Rectángulo 12">
            <a:extLst>
              <a:ext uri="{FF2B5EF4-FFF2-40B4-BE49-F238E27FC236}">
                <a16:creationId xmlns:a16="http://schemas.microsoft.com/office/drawing/2014/main" id="{117859E3-A2D2-1A33-1A9F-BFA67B617100}"/>
              </a:ext>
            </a:extLst>
          </p:cNvPr>
          <p:cNvSpPr/>
          <p:nvPr/>
        </p:nvSpPr>
        <p:spPr>
          <a:xfrm>
            <a:off x="528282" y="1894087"/>
            <a:ext cx="4704040" cy="3323987"/>
          </a:xfrm>
          <a:prstGeom prst="rect">
            <a:avLst/>
          </a:prstGeom>
          <a:noFill/>
          <a:ln>
            <a:noFill/>
          </a:ln>
        </p:spPr>
        <p:txBody>
          <a:bodyPr wrap="square">
            <a:spAutoFit/>
          </a:bodyPr>
          <a:lstStyle/>
          <a:p>
            <a:pPr algn="just"/>
            <a:r>
              <a:rPr lang="es-GT" sz="1400" dirty="0">
                <a:solidFill>
                  <a:schemeClr val="accent5">
                    <a:lumMod val="50000"/>
                  </a:schemeClr>
                </a:solidFill>
                <a:latin typeface="Segoe UI" panose="020B0502040204020203" pitchFamily="34" charset="0"/>
              </a:rPr>
              <a:t>Proviene del latín </a:t>
            </a:r>
            <a:r>
              <a:rPr lang="es-GT" sz="1400" i="1" dirty="0">
                <a:solidFill>
                  <a:schemeClr val="accent5">
                    <a:lumMod val="50000"/>
                  </a:schemeClr>
                </a:solidFill>
                <a:latin typeface="Segoe UI" panose="020B0502040204020203" pitchFamily="34" charset="0"/>
              </a:rPr>
              <a:t>“</a:t>
            </a:r>
            <a:r>
              <a:rPr lang="es-GT" sz="1400" i="1" dirty="0" err="1">
                <a:solidFill>
                  <a:schemeClr val="accent5">
                    <a:lumMod val="50000"/>
                  </a:schemeClr>
                </a:solidFill>
                <a:latin typeface="Segoe UI" panose="020B0502040204020203" pitchFamily="34" charset="0"/>
              </a:rPr>
              <a:t>creditum</a:t>
            </a:r>
            <a:r>
              <a:rPr lang="es-GT" sz="1400" i="1" dirty="0">
                <a:solidFill>
                  <a:schemeClr val="accent5">
                    <a:lumMod val="50000"/>
                  </a:schemeClr>
                </a:solidFill>
                <a:latin typeface="Segoe UI" panose="020B0502040204020203" pitchFamily="34" charset="0"/>
              </a:rPr>
              <a:t>”, </a:t>
            </a:r>
            <a:r>
              <a:rPr lang="es-GT" sz="1400" dirty="0">
                <a:solidFill>
                  <a:schemeClr val="accent5">
                    <a:lumMod val="50000"/>
                  </a:schemeClr>
                </a:solidFill>
                <a:latin typeface="Segoe UI" panose="020B0502040204020203" pitchFamily="34" charset="0"/>
              </a:rPr>
              <a:t>un sustantivo que se desprende del verbo </a:t>
            </a:r>
            <a:r>
              <a:rPr lang="es-GT" sz="1400" i="1" dirty="0">
                <a:solidFill>
                  <a:schemeClr val="accent5">
                    <a:lumMod val="50000"/>
                  </a:schemeClr>
                </a:solidFill>
                <a:latin typeface="Segoe UI" panose="020B0502040204020203" pitchFamily="34" charset="0"/>
              </a:rPr>
              <a:t>“</a:t>
            </a:r>
            <a:r>
              <a:rPr lang="es-GT" sz="1400" i="1" dirty="0" err="1">
                <a:solidFill>
                  <a:schemeClr val="accent5">
                    <a:lumMod val="50000"/>
                  </a:schemeClr>
                </a:solidFill>
                <a:latin typeface="Segoe UI" panose="020B0502040204020203" pitchFamily="34" charset="0"/>
              </a:rPr>
              <a:t>credere</a:t>
            </a:r>
            <a:r>
              <a:rPr lang="es-GT" sz="1400" i="1" dirty="0">
                <a:solidFill>
                  <a:schemeClr val="accent5">
                    <a:lumMod val="50000"/>
                  </a:schemeClr>
                </a:solidFill>
                <a:latin typeface="Segoe UI" panose="020B0502040204020203" pitchFamily="34" charset="0"/>
              </a:rPr>
              <a:t>”</a:t>
            </a:r>
            <a:r>
              <a:rPr lang="es-GT" sz="1400" dirty="0">
                <a:solidFill>
                  <a:schemeClr val="accent5">
                    <a:lumMod val="50000"/>
                  </a:schemeClr>
                </a:solidFill>
                <a:latin typeface="Segoe UI" panose="020B0502040204020203" pitchFamily="34" charset="0"/>
              </a:rPr>
              <a:t>: creer en español.  El término significa “cosa confiada”, por lo que crédito es confiar o tener confianza en la capacidad que tiene alguien para cumplir una obligación contraída, gracias a su voluntad y compromiso.</a:t>
            </a:r>
          </a:p>
          <a:p>
            <a:pPr algn="just"/>
            <a:endParaRPr lang="es-GT" sz="1400" dirty="0">
              <a:solidFill>
                <a:schemeClr val="accent5">
                  <a:lumMod val="50000"/>
                </a:schemeClr>
              </a:solidFill>
              <a:latin typeface="Segoe UI" panose="020B0502040204020203" pitchFamily="34" charset="0"/>
            </a:endParaRPr>
          </a:p>
          <a:p>
            <a:pPr algn="just"/>
            <a:endParaRPr lang="es-GT" sz="1400" dirty="0">
              <a:solidFill>
                <a:schemeClr val="accent5">
                  <a:lumMod val="50000"/>
                </a:schemeClr>
              </a:solidFill>
              <a:latin typeface="Segoe UI" panose="020B0502040204020203" pitchFamily="34" charset="0"/>
            </a:endParaRPr>
          </a:p>
          <a:p>
            <a:pPr algn="just"/>
            <a:r>
              <a:rPr lang="es-GT" sz="1400" b="1" dirty="0">
                <a:solidFill>
                  <a:schemeClr val="accent5">
                    <a:lumMod val="50000"/>
                  </a:schemeClr>
                </a:solidFill>
                <a:latin typeface="Segoe UI" panose="020B0502040204020203" pitchFamily="34" charset="0"/>
              </a:rPr>
              <a:t>Ventajas:</a:t>
            </a:r>
          </a:p>
          <a:p>
            <a:pPr marL="285750" indent="-285750" algn="just">
              <a:buFont typeface="Arial" panose="020B0604020202020204" pitchFamily="34" charset="0"/>
              <a:buChar char="•"/>
            </a:pPr>
            <a:r>
              <a:rPr lang="es-GT" sz="1400" dirty="0">
                <a:solidFill>
                  <a:schemeClr val="accent5">
                    <a:lumMod val="50000"/>
                  </a:schemeClr>
                </a:solidFill>
                <a:latin typeface="Segoe UI" panose="020B0502040204020203" pitchFamily="34" charset="0"/>
              </a:rPr>
              <a:t>Permite el movimiento de capitales, lo cual favorece el desarrollo económico de las naciones.</a:t>
            </a:r>
          </a:p>
          <a:p>
            <a:pPr marL="285750" indent="-285750" algn="just">
              <a:buFont typeface="Arial" panose="020B0604020202020204" pitchFamily="34" charset="0"/>
              <a:buChar char="•"/>
            </a:pPr>
            <a:r>
              <a:rPr lang="es-GT" sz="1400" dirty="0">
                <a:solidFill>
                  <a:schemeClr val="accent5">
                    <a:lumMod val="50000"/>
                  </a:schemeClr>
                </a:solidFill>
                <a:latin typeface="Segoe UI" panose="020B0502040204020203" pitchFamily="34" charset="0"/>
              </a:rPr>
              <a:t>Facilita el acceso a bienes necesario de una forma práctica, sencilla, confiable y eficaz.</a:t>
            </a:r>
          </a:p>
          <a:p>
            <a:pPr marL="285750" indent="-285750" algn="just">
              <a:buFont typeface="Arial" panose="020B0604020202020204" pitchFamily="34" charset="0"/>
              <a:buChar char="•"/>
            </a:pPr>
            <a:r>
              <a:rPr lang="es-GT" sz="1400" dirty="0">
                <a:solidFill>
                  <a:schemeClr val="accent5">
                    <a:lumMod val="50000"/>
                  </a:schemeClr>
                </a:solidFill>
                <a:latin typeface="Segoe UI" panose="020B0502040204020203" pitchFamily="34" charset="0"/>
              </a:rPr>
              <a:t>Es una herramienta que permite realizar operaciones de cualquier monto.</a:t>
            </a:r>
          </a:p>
        </p:txBody>
      </p:sp>
      <p:sp>
        <p:nvSpPr>
          <p:cNvPr id="14" name="Rectángulo 13">
            <a:extLst>
              <a:ext uri="{FF2B5EF4-FFF2-40B4-BE49-F238E27FC236}">
                <a16:creationId xmlns:a16="http://schemas.microsoft.com/office/drawing/2014/main" id="{ACC107A0-BCAD-C7AF-C1BD-A40E0C254FB3}"/>
              </a:ext>
            </a:extLst>
          </p:cNvPr>
          <p:cNvSpPr/>
          <p:nvPr/>
        </p:nvSpPr>
        <p:spPr>
          <a:xfrm>
            <a:off x="616199" y="1234300"/>
            <a:ext cx="3268977" cy="400110"/>
          </a:xfrm>
          <a:prstGeom prst="rect">
            <a:avLst/>
          </a:prstGeom>
          <a:noFill/>
          <a:ln>
            <a:noFill/>
          </a:ln>
        </p:spPr>
        <p:txBody>
          <a:bodyPr wrap="square">
            <a:spAutoFit/>
          </a:bodyPr>
          <a:lstStyle/>
          <a:p>
            <a:r>
              <a:rPr lang="es-ES" sz="2000" b="1" dirty="0">
                <a:solidFill>
                  <a:schemeClr val="accent5">
                    <a:lumMod val="50000"/>
                  </a:schemeClr>
                </a:solidFill>
                <a:latin typeface="Segoe UI" panose="020B0502040204020203" pitchFamily="34" charset="0"/>
              </a:rPr>
              <a:t>Crédito</a:t>
            </a:r>
            <a:r>
              <a:rPr lang="es-ES" sz="2000" b="1" i="0" dirty="0">
                <a:solidFill>
                  <a:schemeClr val="accent5">
                    <a:lumMod val="50000"/>
                  </a:schemeClr>
                </a:solidFill>
                <a:effectLst/>
                <a:latin typeface="Segoe UI" panose="020B0502040204020203" pitchFamily="34" charset="0"/>
              </a:rPr>
              <a:t>:</a:t>
            </a:r>
          </a:p>
        </p:txBody>
      </p:sp>
      <p:sp>
        <p:nvSpPr>
          <p:cNvPr id="15" name="Rectángulo 14">
            <a:extLst>
              <a:ext uri="{FF2B5EF4-FFF2-40B4-BE49-F238E27FC236}">
                <a16:creationId xmlns:a16="http://schemas.microsoft.com/office/drawing/2014/main" id="{6D3935FC-7681-7F15-40F4-B2CD4BF14383}"/>
              </a:ext>
            </a:extLst>
          </p:cNvPr>
          <p:cNvSpPr/>
          <p:nvPr/>
        </p:nvSpPr>
        <p:spPr>
          <a:xfrm>
            <a:off x="6959678" y="1894087"/>
            <a:ext cx="4704040" cy="3970318"/>
          </a:xfrm>
          <a:prstGeom prst="rect">
            <a:avLst/>
          </a:prstGeom>
          <a:noFill/>
          <a:ln>
            <a:noFill/>
          </a:ln>
        </p:spPr>
        <p:txBody>
          <a:bodyPr wrap="square">
            <a:spAutoFit/>
          </a:bodyPr>
          <a:lstStyle/>
          <a:p>
            <a:pPr marL="342900" indent="-342900" algn="just">
              <a:buFont typeface="+mj-lt"/>
              <a:buAutoNum type="arabicPeriod"/>
            </a:pPr>
            <a:r>
              <a:rPr lang="es-GT" sz="1400" b="1" dirty="0">
                <a:solidFill>
                  <a:schemeClr val="accent5">
                    <a:lumMod val="50000"/>
                  </a:schemeClr>
                </a:solidFill>
                <a:latin typeface="Segoe UI" panose="020B0502040204020203" pitchFamily="34" charset="0"/>
              </a:rPr>
              <a:t>El acreedor: </a:t>
            </a:r>
            <a:r>
              <a:rPr lang="es-GT" sz="1400" dirty="0">
                <a:solidFill>
                  <a:schemeClr val="accent5">
                    <a:lumMod val="50000"/>
                  </a:schemeClr>
                </a:solidFill>
                <a:latin typeface="Segoe UI" panose="020B0502040204020203" pitchFamily="34" charset="0"/>
              </a:rPr>
              <a:t>Es quien otorga el crédito, pone las condiciones, pide garantías, es decir, “confía”. En el caso del acreedor bancario, se apoya, entre otros, en la Central de Riesgos para conocer el historial crediticio de la persona que le ha solicitado el crédito. </a:t>
            </a:r>
          </a:p>
          <a:p>
            <a:pPr algn="just"/>
            <a:endParaRPr lang="es-GT" sz="1400" b="1" dirty="0">
              <a:solidFill>
                <a:schemeClr val="accent5">
                  <a:lumMod val="50000"/>
                </a:schemeClr>
              </a:solidFill>
              <a:latin typeface="Segoe UI" panose="020B0502040204020203" pitchFamily="34" charset="0"/>
            </a:endParaRPr>
          </a:p>
          <a:p>
            <a:pPr marL="342900" indent="-342900" algn="just">
              <a:buFont typeface="+mj-lt"/>
              <a:buAutoNum type="arabicPeriod" startAt="2"/>
            </a:pPr>
            <a:r>
              <a:rPr lang="es-GT" sz="1400" b="1" dirty="0">
                <a:solidFill>
                  <a:schemeClr val="accent5">
                    <a:lumMod val="50000"/>
                  </a:schemeClr>
                </a:solidFill>
                <a:latin typeface="Segoe UI" panose="020B0502040204020203" pitchFamily="34" charset="0"/>
              </a:rPr>
              <a:t>El deudor:</a:t>
            </a:r>
            <a:r>
              <a:rPr lang="es-GT" sz="1400" dirty="0">
                <a:solidFill>
                  <a:schemeClr val="accent5">
                    <a:lumMod val="50000"/>
                  </a:schemeClr>
                </a:solidFill>
                <a:latin typeface="Segoe UI" panose="020B0502040204020203" pitchFamily="34" charset="0"/>
              </a:rPr>
              <a:t> Es la persona a quien se le otorga el crédito y en quien se confía, por lo que se compromete, asegura y demuestra que tiene capacidad de pago.</a:t>
            </a:r>
          </a:p>
          <a:p>
            <a:pPr marL="342900" indent="-342900" algn="just">
              <a:buFont typeface="+mj-lt"/>
              <a:buAutoNum type="arabicPeriod" startAt="2"/>
            </a:pPr>
            <a:endParaRPr lang="es-GT" sz="1400" dirty="0">
              <a:solidFill>
                <a:schemeClr val="accent5">
                  <a:lumMod val="50000"/>
                </a:schemeClr>
              </a:solidFill>
              <a:latin typeface="Segoe UI" panose="020B0502040204020203" pitchFamily="34" charset="0"/>
            </a:endParaRPr>
          </a:p>
          <a:p>
            <a:pPr algn="just"/>
            <a:r>
              <a:rPr lang="es-GT" sz="1400" dirty="0">
                <a:solidFill>
                  <a:schemeClr val="accent5">
                    <a:lumMod val="50000"/>
                  </a:schemeClr>
                </a:solidFill>
                <a:latin typeface="Segoe UI" panose="020B0502040204020203" pitchFamily="34" charset="0"/>
              </a:rPr>
              <a:t>El deudor puede garantizar un crédito de la siguiente forma:</a:t>
            </a:r>
          </a:p>
          <a:p>
            <a:pPr marL="285750" indent="-285750" algn="just">
              <a:buFont typeface="Arial" panose="020B0604020202020204" pitchFamily="34" charset="0"/>
              <a:buChar char="•"/>
            </a:pPr>
            <a:r>
              <a:rPr lang="es-GT" sz="1400" dirty="0">
                <a:solidFill>
                  <a:schemeClr val="accent5">
                    <a:lumMod val="50000"/>
                  </a:schemeClr>
                </a:solidFill>
                <a:latin typeface="Segoe UI" panose="020B0502040204020203" pitchFamily="34" charset="0"/>
              </a:rPr>
              <a:t>Garantía fiduciaria.</a:t>
            </a:r>
          </a:p>
          <a:p>
            <a:pPr marL="285750" indent="-285750" algn="just">
              <a:buFont typeface="Arial" panose="020B0604020202020204" pitchFamily="34" charset="0"/>
              <a:buChar char="•"/>
            </a:pPr>
            <a:r>
              <a:rPr lang="es-GT" sz="1400" dirty="0">
                <a:solidFill>
                  <a:schemeClr val="accent5">
                    <a:lumMod val="50000"/>
                  </a:schemeClr>
                </a:solidFill>
                <a:latin typeface="Segoe UI" panose="020B0502040204020203" pitchFamily="34" charset="0"/>
              </a:rPr>
              <a:t>Garantía hipotecaria.</a:t>
            </a:r>
          </a:p>
          <a:p>
            <a:pPr marL="285750" indent="-285750" algn="just">
              <a:buFont typeface="Arial" panose="020B0604020202020204" pitchFamily="34" charset="0"/>
              <a:buChar char="•"/>
            </a:pPr>
            <a:r>
              <a:rPr lang="es-GT" sz="1400" dirty="0">
                <a:solidFill>
                  <a:schemeClr val="accent5">
                    <a:lumMod val="50000"/>
                  </a:schemeClr>
                </a:solidFill>
                <a:latin typeface="Segoe UI" panose="020B0502040204020203" pitchFamily="34" charset="0"/>
              </a:rPr>
              <a:t>Garantía prendaria.</a:t>
            </a:r>
          </a:p>
          <a:p>
            <a:pPr marL="285750" indent="-285750" algn="just">
              <a:buFont typeface="Arial" panose="020B0604020202020204" pitchFamily="34" charset="0"/>
              <a:buChar char="•"/>
            </a:pPr>
            <a:r>
              <a:rPr lang="es-GT" sz="1400" dirty="0">
                <a:solidFill>
                  <a:schemeClr val="accent5">
                    <a:lumMod val="50000"/>
                  </a:schemeClr>
                </a:solidFill>
                <a:latin typeface="Segoe UI" panose="020B0502040204020203" pitchFamily="34" charset="0"/>
              </a:rPr>
              <a:t>Combinación de las anteriores.</a:t>
            </a:r>
          </a:p>
        </p:txBody>
      </p:sp>
      <p:sp>
        <p:nvSpPr>
          <p:cNvPr id="16" name="Rectángulo 15">
            <a:extLst>
              <a:ext uri="{FF2B5EF4-FFF2-40B4-BE49-F238E27FC236}">
                <a16:creationId xmlns:a16="http://schemas.microsoft.com/office/drawing/2014/main" id="{9F556DE4-6BF1-2681-0664-5D703E08769A}"/>
              </a:ext>
            </a:extLst>
          </p:cNvPr>
          <p:cNvSpPr/>
          <p:nvPr/>
        </p:nvSpPr>
        <p:spPr>
          <a:xfrm>
            <a:off x="7027420" y="1169138"/>
            <a:ext cx="5164580" cy="400110"/>
          </a:xfrm>
          <a:prstGeom prst="rect">
            <a:avLst/>
          </a:prstGeom>
          <a:noFill/>
          <a:ln>
            <a:noFill/>
          </a:ln>
        </p:spPr>
        <p:txBody>
          <a:bodyPr wrap="square">
            <a:spAutoFit/>
          </a:bodyPr>
          <a:lstStyle/>
          <a:p>
            <a:r>
              <a:rPr lang="es-ES" sz="2000" b="1" dirty="0">
                <a:solidFill>
                  <a:schemeClr val="accent5">
                    <a:lumMod val="50000"/>
                  </a:schemeClr>
                </a:solidFill>
                <a:latin typeface="Segoe UI" panose="020B0502040204020203" pitchFamily="34" charset="0"/>
              </a:rPr>
              <a:t>En los créditos existen dos figuras</a:t>
            </a:r>
            <a:r>
              <a:rPr lang="es-ES" sz="2000" b="1" i="0" dirty="0">
                <a:solidFill>
                  <a:schemeClr val="accent5">
                    <a:lumMod val="50000"/>
                  </a:schemeClr>
                </a:solidFill>
                <a:effectLst/>
                <a:latin typeface="Segoe UI" panose="020B0502040204020203" pitchFamily="34" charset="0"/>
              </a:rPr>
              <a:t>:</a:t>
            </a:r>
          </a:p>
        </p:txBody>
      </p:sp>
      <p:sp>
        <p:nvSpPr>
          <p:cNvPr id="2" name="Rectángulo 1">
            <a:extLst>
              <a:ext uri="{FF2B5EF4-FFF2-40B4-BE49-F238E27FC236}">
                <a16:creationId xmlns:a16="http://schemas.microsoft.com/office/drawing/2014/main" id="{BF93B562-0056-1A23-2F8A-C3080E574C8D}"/>
              </a:ext>
            </a:extLst>
          </p:cNvPr>
          <p:cNvSpPr/>
          <p:nvPr/>
        </p:nvSpPr>
        <p:spPr>
          <a:xfrm>
            <a:off x="8967276" y="6241605"/>
            <a:ext cx="4574997" cy="276999"/>
          </a:xfrm>
          <a:prstGeom prst="rect">
            <a:avLst/>
          </a:prstGeom>
          <a:noFill/>
          <a:ln>
            <a:noFill/>
          </a:ln>
        </p:spPr>
        <p:txBody>
          <a:bodyPr wrap="square">
            <a:spAutoFit/>
          </a:bodyPr>
          <a:lstStyle/>
          <a:p>
            <a:pPr algn="just"/>
            <a:r>
              <a:rPr lang="es-GT" sz="1200" b="1" dirty="0">
                <a:solidFill>
                  <a:schemeClr val="accent5">
                    <a:lumMod val="50000"/>
                  </a:schemeClr>
                </a:solidFill>
                <a:latin typeface="Segoe UI" panose="020B0502040204020203" pitchFamily="34" charset="0"/>
              </a:rPr>
              <a:t>Fuente: </a:t>
            </a:r>
            <a:r>
              <a:rPr lang="es-GT" sz="1200" dirty="0">
                <a:solidFill>
                  <a:schemeClr val="accent5">
                    <a:lumMod val="50000"/>
                  </a:schemeClr>
                </a:solidFill>
                <a:latin typeface="Segoe UI" panose="020B0502040204020203" pitchFamily="34" charset="0"/>
              </a:rPr>
              <a:t>ABC De Educación Financiera</a:t>
            </a:r>
          </a:p>
        </p:txBody>
      </p:sp>
      <p:pic>
        <p:nvPicPr>
          <p:cNvPr id="3" name="Imagen 2">
            <a:extLst>
              <a:ext uri="{FF2B5EF4-FFF2-40B4-BE49-F238E27FC236}">
                <a16:creationId xmlns:a16="http://schemas.microsoft.com/office/drawing/2014/main" id="{7EEA1158-CF1A-B74A-889A-8804C8887191}"/>
              </a:ext>
            </a:extLst>
          </p:cNvPr>
          <p:cNvPicPr>
            <a:picLocks noChangeAspect="1"/>
          </p:cNvPicPr>
          <p:nvPr/>
        </p:nvPicPr>
        <p:blipFill>
          <a:blip r:embed="rId6">
            <a:alphaModFix amt="20000"/>
            <a:extLst>
              <a:ext uri="{BEBA8EAE-BF5A-486C-A8C5-ECC9F3942E4B}">
                <a14:imgProps xmlns:a14="http://schemas.microsoft.com/office/drawing/2010/main">
                  <a14:imgLayer r:embed="rId7">
                    <a14:imgEffect>
                      <a14:backgroundRemoval t="1705" b="95739" l="2799" r="99491">
                        <a14:foregroundMark x1="2799" y1="13068" x2="47328" y2="18608"/>
                        <a14:foregroundMark x1="53562" y1="7244" x2="45802" y2="24006"/>
                        <a14:foregroundMark x1="32570" y1="3551" x2="37405" y2="35653"/>
                        <a14:foregroundMark x1="37405" y1="35653" x2="37913" y2="35795"/>
                        <a14:foregroundMark x1="32443" y1="27699" x2="38931" y2="28125"/>
                        <a14:foregroundMark x1="38931" y1="28125" x2="46565" y2="26989"/>
                        <a14:foregroundMark x1="39695" y1="24148" x2="41476" y2="25994"/>
                        <a14:foregroundMark x1="56361" y1="14063" x2="57379" y2="12500"/>
                        <a14:foregroundMark x1="32824" y1="42330" x2="57252" y2="66051"/>
                        <a14:foregroundMark x1="57252" y1="66051" x2="69593" y2="71307"/>
                        <a14:foregroundMark x1="31807" y1="42898" x2="37150" y2="46449"/>
                        <a14:foregroundMark x1="33333" y1="39063" x2="54580" y2="62500"/>
                        <a14:foregroundMark x1="54580" y1="62500" x2="54707" y2="62784"/>
                        <a14:foregroundMark x1="28626" y1="47301" x2="32952" y2="41193"/>
                        <a14:foregroundMark x1="32952" y1="41193" x2="43511" y2="53693"/>
                        <a14:foregroundMark x1="43511" y1="53693" x2="49491" y2="49574"/>
                        <a14:foregroundMark x1="49491" y1="49574" x2="50000" y2="49858"/>
                        <a14:foregroundMark x1="35878" y1="39773" x2="52036" y2="52557"/>
                        <a14:foregroundMark x1="28244" y1="45313" x2="44656" y2="56960"/>
                        <a14:foregroundMark x1="26336" y1="45597" x2="32188" y2="42045"/>
                        <a14:foregroundMark x1="32188" y1="42045" x2="34987" y2="38210"/>
                        <a14:foregroundMark x1="32316" y1="38494" x2="30025" y2="41903"/>
                        <a14:foregroundMark x1="81170" y1="77983" x2="85496" y2="84091"/>
                        <a14:foregroundMark x1="92239" y1="37642" x2="95420" y2="44460"/>
                        <a14:foregroundMark x1="81425" y1="95739" x2="77354" y2="91193"/>
                        <a14:foregroundMark x1="99618" y1="35227" x2="97074" y2="33239"/>
                        <a14:foregroundMark x1="32443" y1="1705" x2="37277" y2="5398"/>
                      </a14:backgroundRemoval>
                    </a14:imgEffect>
                  </a14:imgLayer>
                </a14:imgProps>
              </a:ext>
            </a:extLst>
          </a:blip>
          <a:stretch>
            <a:fillRect/>
          </a:stretch>
        </p:blipFill>
        <p:spPr>
          <a:xfrm>
            <a:off x="4021282" y="2398995"/>
            <a:ext cx="3941561" cy="3530355"/>
          </a:xfrm>
          <a:prstGeom prst="rect">
            <a:avLst/>
          </a:prstGeom>
        </p:spPr>
      </p:pic>
    </p:spTree>
    <p:extLst>
      <p:ext uri="{BB962C8B-B14F-4D97-AF65-F5344CB8AC3E}">
        <p14:creationId xmlns:p14="http://schemas.microsoft.com/office/powerpoint/2010/main" val="2398824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A1FE3A83-955C-7F41-961E-7E4E55365215}"/>
              </a:ext>
            </a:extLst>
          </p:cNvPr>
          <p:cNvGrpSpPr/>
          <p:nvPr/>
        </p:nvGrpSpPr>
        <p:grpSpPr>
          <a:xfrm>
            <a:off x="3117059" y="-46408"/>
            <a:ext cx="7284529" cy="710639"/>
            <a:chOff x="2154746" y="7802"/>
            <a:chExt cx="7882508" cy="1057233"/>
          </a:xfrm>
        </p:grpSpPr>
        <p:pic>
          <p:nvPicPr>
            <p:cNvPr id="5" name="Imagen 16" descr="image001">
              <a:extLst>
                <a:ext uri="{FF2B5EF4-FFF2-40B4-BE49-F238E27FC236}">
                  <a16:creationId xmlns:a16="http://schemas.microsoft.com/office/drawing/2014/main" id="{8F8F58C2-48F0-CEF8-67A0-301633B038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a:extLst>
                <a:ext uri="{FF2B5EF4-FFF2-40B4-BE49-F238E27FC236}">
                  <a16:creationId xmlns:a16="http://schemas.microsoft.com/office/drawing/2014/main" id="{4A360655-6405-685F-C0CF-45E18CDFBA6E}"/>
                </a:ext>
              </a:extLst>
            </p:cNvPr>
            <p:cNvPicPr>
              <a:picLocks noChangeAspect="1"/>
            </p:cNvPicPr>
            <p:nvPr/>
          </p:nvPicPr>
          <p:blipFill>
            <a:blip r:embed="rId4"/>
            <a:stretch>
              <a:fillRect/>
            </a:stretch>
          </p:blipFill>
          <p:spPr>
            <a:xfrm>
              <a:off x="3746861" y="112185"/>
              <a:ext cx="3532211" cy="741577"/>
            </a:xfrm>
            <a:prstGeom prst="rect">
              <a:avLst/>
            </a:prstGeom>
          </p:spPr>
        </p:pic>
        <p:pic>
          <p:nvPicPr>
            <p:cNvPr id="7" name="Imagen 6" descr="Texto, Logotipo&#10;&#10;Descripción generada automáticamente">
              <a:extLst>
                <a:ext uri="{FF2B5EF4-FFF2-40B4-BE49-F238E27FC236}">
                  <a16:creationId xmlns:a16="http://schemas.microsoft.com/office/drawing/2014/main" id="{244FB1C5-C734-0AE1-14C5-F1B1C8607A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sp>
        <p:nvSpPr>
          <p:cNvPr id="12" name="CuadroTexto 11">
            <a:extLst>
              <a:ext uri="{FF2B5EF4-FFF2-40B4-BE49-F238E27FC236}">
                <a16:creationId xmlns:a16="http://schemas.microsoft.com/office/drawing/2014/main" id="{A302CD86-753A-6E90-FC90-90CD72939B90}"/>
              </a:ext>
            </a:extLst>
          </p:cNvPr>
          <p:cNvSpPr txBox="1"/>
          <p:nvPr/>
        </p:nvSpPr>
        <p:spPr>
          <a:xfrm>
            <a:off x="3117059" y="1311324"/>
            <a:ext cx="7420635" cy="369332"/>
          </a:xfrm>
          <a:prstGeom prst="rect">
            <a:avLst/>
          </a:prstGeom>
          <a:noFill/>
        </p:spPr>
        <p:txBody>
          <a:bodyPr wrap="square">
            <a:spAutoFit/>
          </a:bodyPr>
          <a:lstStyle/>
          <a:p>
            <a:r>
              <a:rPr lang="es-GT" b="1" dirty="0">
                <a:solidFill>
                  <a:schemeClr val="accent5">
                    <a:lumMod val="50000"/>
                  </a:schemeClr>
                </a:solidFill>
                <a:latin typeface="Segoe UI" panose="020B0502040204020203" pitchFamily="34" charset="0"/>
              </a:rPr>
              <a:t>Reglamento</a:t>
            </a:r>
            <a:r>
              <a:rPr lang="es-GT" dirty="0"/>
              <a:t> </a:t>
            </a:r>
            <a:r>
              <a:rPr lang="es-GT" b="1" dirty="0">
                <a:solidFill>
                  <a:schemeClr val="accent5">
                    <a:lumMod val="50000"/>
                  </a:schemeClr>
                </a:solidFill>
                <a:latin typeface="Segoe UI" panose="020B0502040204020203" pitchFamily="34" charset="0"/>
              </a:rPr>
              <a:t>para la Administración del Riesgo de Crédito.</a:t>
            </a:r>
          </a:p>
        </p:txBody>
      </p:sp>
      <p:sp>
        <p:nvSpPr>
          <p:cNvPr id="13" name="Rectángulo 12">
            <a:extLst>
              <a:ext uri="{FF2B5EF4-FFF2-40B4-BE49-F238E27FC236}">
                <a16:creationId xmlns:a16="http://schemas.microsoft.com/office/drawing/2014/main" id="{117859E3-A2D2-1A33-1A9F-BFA67B617100}"/>
              </a:ext>
            </a:extLst>
          </p:cNvPr>
          <p:cNvSpPr/>
          <p:nvPr/>
        </p:nvSpPr>
        <p:spPr>
          <a:xfrm>
            <a:off x="616501" y="2693758"/>
            <a:ext cx="4704040" cy="1492716"/>
          </a:xfrm>
          <a:prstGeom prst="rect">
            <a:avLst/>
          </a:prstGeom>
          <a:noFill/>
          <a:ln>
            <a:noFill/>
          </a:ln>
        </p:spPr>
        <p:txBody>
          <a:bodyPr wrap="square">
            <a:spAutoFit/>
          </a:bodyPr>
          <a:lstStyle/>
          <a:p>
            <a:pPr algn="just"/>
            <a:r>
              <a:rPr lang="es-GT" sz="1300" dirty="0">
                <a:solidFill>
                  <a:schemeClr val="accent5">
                    <a:lumMod val="50000"/>
                  </a:schemeClr>
                </a:solidFill>
                <a:latin typeface="Segoe UI" panose="020B0502040204020203" pitchFamily="34" charset="0"/>
              </a:rPr>
              <a:t>Es el total de obligaciones, tanto en moneda nacional como en moneda extranjera, incluyendo las garantías obtenidas y los montos de créditos formalizados pendientes de recibir, provenientes, entre otros, de créditos en cuenta corriente y de entrega gradual, sin importar la forma jurídica que adopten o su registro contable, que una persona individual o jurídica ha contraído como titular con la institución.</a:t>
            </a:r>
          </a:p>
        </p:txBody>
      </p:sp>
      <p:sp>
        <p:nvSpPr>
          <p:cNvPr id="14" name="Rectángulo 13">
            <a:extLst>
              <a:ext uri="{FF2B5EF4-FFF2-40B4-BE49-F238E27FC236}">
                <a16:creationId xmlns:a16="http://schemas.microsoft.com/office/drawing/2014/main" id="{ACC107A0-BCAD-C7AF-C1BD-A40E0C254FB3}"/>
              </a:ext>
            </a:extLst>
          </p:cNvPr>
          <p:cNvSpPr/>
          <p:nvPr/>
        </p:nvSpPr>
        <p:spPr>
          <a:xfrm>
            <a:off x="652872" y="2204804"/>
            <a:ext cx="3268977" cy="369332"/>
          </a:xfrm>
          <a:prstGeom prst="rect">
            <a:avLst/>
          </a:prstGeom>
          <a:noFill/>
          <a:ln>
            <a:noFill/>
          </a:ln>
        </p:spPr>
        <p:txBody>
          <a:bodyPr wrap="square">
            <a:spAutoFit/>
          </a:bodyPr>
          <a:lstStyle/>
          <a:p>
            <a:r>
              <a:rPr lang="es-ES" b="1" dirty="0">
                <a:solidFill>
                  <a:schemeClr val="accent5">
                    <a:lumMod val="50000"/>
                  </a:schemeClr>
                </a:solidFill>
                <a:latin typeface="Segoe UI" panose="020B0502040204020203" pitchFamily="34" charset="0"/>
              </a:rPr>
              <a:t>Endeudamiento directo</a:t>
            </a:r>
            <a:r>
              <a:rPr lang="es-ES" b="1" i="0" dirty="0">
                <a:solidFill>
                  <a:schemeClr val="accent5">
                    <a:lumMod val="50000"/>
                  </a:schemeClr>
                </a:solidFill>
                <a:effectLst/>
                <a:latin typeface="Segoe UI" panose="020B0502040204020203" pitchFamily="34" charset="0"/>
              </a:rPr>
              <a:t>:</a:t>
            </a:r>
          </a:p>
        </p:txBody>
      </p:sp>
      <p:sp>
        <p:nvSpPr>
          <p:cNvPr id="15" name="Rectángulo 14">
            <a:extLst>
              <a:ext uri="{FF2B5EF4-FFF2-40B4-BE49-F238E27FC236}">
                <a16:creationId xmlns:a16="http://schemas.microsoft.com/office/drawing/2014/main" id="{6D3935FC-7681-7F15-40F4-B2CD4BF14383}"/>
              </a:ext>
            </a:extLst>
          </p:cNvPr>
          <p:cNvSpPr/>
          <p:nvPr/>
        </p:nvSpPr>
        <p:spPr>
          <a:xfrm>
            <a:off x="6626920" y="2672891"/>
            <a:ext cx="4704040" cy="692497"/>
          </a:xfrm>
          <a:prstGeom prst="rect">
            <a:avLst/>
          </a:prstGeom>
          <a:noFill/>
          <a:ln>
            <a:noFill/>
          </a:ln>
        </p:spPr>
        <p:txBody>
          <a:bodyPr wrap="square">
            <a:spAutoFit/>
          </a:bodyPr>
          <a:lstStyle/>
          <a:p>
            <a:pPr algn="just"/>
            <a:r>
              <a:rPr lang="es-GT" sz="1300" dirty="0">
                <a:solidFill>
                  <a:schemeClr val="accent5">
                    <a:lumMod val="50000"/>
                  </a:schemeClr>
                </a:solidFill>
                <a:latin typeface="Segoe UI" panose="020B0502040204020203" pitchFamily="34" charset="0"/>
              </a:rPr>
              <a:t>Es la suma del endeudamiento directo e indirecto de una persona individual o jurídica, con la institución, para efecto de la evaluación del riesgo de crédito.</a:t>
            </a:r>
          </a:p>
        </p:txBody>
      </p:sp>
      <p:sp>
        <p:nvSpPr>
          <p:cNvPr id="16" name="Rectángulo 15">
            <a:extLst>
              <a:ext uri="{FF2B5EF4-FFF2-40B4-BE49-F238E27FC236}">
                <a16:creationId xmlns:a16="http://schemas.microsoft.com/office/drawing/2014/main" id="{9F556DE4-6BF1-2681-0664-5D703E08769A}"/>
              </a:ext>
            </a:extLst>
          </p:cNvPr>
          <p:cNvSpPr/>
          <p:nvPr/>
        </p:nvSpPr>
        <p:spPr>
          <a:xfrm>
            <a:off x="6626920" y="2262258"/>
            <a:ext cx="4281009" cy="369332"/>
          </a:xfrm>
          <a:prstGeom prst="rect">
            <a:avLst/>
          </a:prstGeom>
          <a:noFill/>
          <a:ln>
            <a:noFill/>
          </a:ln>
        </p:spPr>
        <p:txBody>
          <a:bodyPr wrap="square">
            <a:spAutoFit/>
          </a:bodyPr>
          <a:lstStyle/>
          <a:p>
            <a:r>
              <a:rPr lang="es-ES" b="1" dirty="0">
                <a:solidFill>
                  <a:schemeClr val="accent5">
                    <a:lumMod val="50000"/>
                  </a:schemeClr>
                </a:solidFill>
                <a:latin typeface="Segoe UI" panose="020B0502040204020203" pitchFamily="34" charset="0"/>
              </a:rPr>
              <a:t>Endeudamiento total:</a:t>
            </a:r>
            <a:endParaRPr lang="es-ES" b="1" i="0" dirty="0">
              <a:solidFill>
                <a:schemeClr val="accent5">
                  <a:lumMod val="50000"/>
                </a:schemeClr>
              </a:solidFill>
              <a:effectLst/>
              <a:latin typeface="Segoe UI" panose="020B0502040204020203" pitchFamily="34" charset="0"/>
            </a:endParaRPr>
          </a:p>
        </p:txBody>
      </p:sp>
      <p:sp>
        <p:nvSpPr>
          <p:cNvPr id="3" name="Rectángulo 2">
            <a:extLst>
              <a:ext uri="{FF2B5EF4-FFF2-40B4-BE49-F238E27FC236}">
                <a16:creationId xmlns:a16="http://schemas.microsoft.com/office/drawing/2014/main" id="{52762A02-F554-8CC1-D742-35F4909DD562}"/>
              </a:ext>
            </a:extLst>
          </p:cNvPr>
          <p:cNvSpPr/>
          <p:nvPr/>
        </p:nvSpPr>
        <p:spPr>
          <a:xfrm>
            <a:off x="652872" y="5040554"/>
            <a:ext cx="4704040" cy="1092607"/>
          </a:xfrm>
          <a:prstGeom prst="rect">
            <a:avLst/>
          </a:prstGeom>
          <a:noFill/>
          <a:ln>
            <a:noFill/>
          </a:ln>
        </p:spPr>
        <p:txBody>
          <a:bodyPr wrap="square">
            <a:spAutoFit/>
          </a:bodyPr>
          <a:lstStyle/>
          <a:p>
            <a:pPr algn="just"/>
            <a:r>
              <a:rPr lang="es-GT" sz="1300" dirty="0">
                <a:solidFill>
                  <a:schemeClr val="accent5">
                    <a:lumMod val="50000"/>
                  </a:schemeClr>
                </a:solidFill>
                <a:latin typeface="Segoe UI" panose="020B0502040204020203" pitchFamily="34" charset="0"/>
              </a:rPr>
              <a:t>Es el total de obligaciones, tanto en moneda nacional como en moneda extranjera, que una persona individual o jurídica, sin ser titular del financiamiento, ha contraído con la institución, en calidad de fiador, codeudor, garante, avalista u otro de similar naturaleza.</a:t>
            </a:r>
          </a:p>
        </p:txBody>
      </p:sp>
      <p:sp>
        <p:nvSpPr>
          <p:cNvPr id="8" name="Rectángulo 7">
            <a:extLst>
              <a:ext uri="{FF2B5EF4-FFF2-40B4-BE49-F238E27FC236}">
                <a16:creationId xmlns:a16="http://schemas.microsoft.com/office/drawing/2014/main" id="{FEB707A8-F418-29FE-C926-BA1C94E9CE9D}"/>
              </a:ext>
            </a:extLst>
          </p:cNvPr>
          <p:cNvSpPr/>
          <p:nvPr/>
        </p:nvSpPr>
        <p:spPr>
          <a:xfrm>
            <a:off x="652872" y="4570825"/>
            <a:ext cx="4281009" cy="369332"/>
          </a:xfrm>
          <a:prstGeom prst="rect">
            <a:avLst/>
          </a:prstGeom>
          <a:noFill/>
          <a:ln>
            <a:noFill/>
          </a:ln>
        </p:spPr>
        <p:txBody>
          <a:bodyPr wrap="square">
            <a:spAutoFit/>
          </a:bodyPr>
          <a:lstStyle/>
          <a:p>
            <a:r>
              <a:rPr lang="es-ES" b="1" dirty="0">
                <a:solidFill>
                  <a:schemeClr val="accent5">
                    <a:lumMod val="50000"/>
                  </a:schemeClr>
                </a:solidFill>
                <a:latin typeface="Segoe UI" panose="020B0502040204020203" pitchFamily="34" charset="0"/>
              </a:rPr>
              <a:t>Endeudamiento indirecto:</a:t>
            </a:r>
            <a:endParaRPr lang="es-ES" b="1" i="0" dirty="0">
              <a:solidFill>
                <a:schemeClr val="accent5">
                  <a:lumMod val="50000"/>
                </a:schemeClr>
              </a:solidFill>
              <a:effectLst/>
              <a:latin typeface="Segoe UI" panose="020B0502040204020203" pitchFamily="34" charset="0"/>
            </a:endParaRPr>
          </a:p>
        </p:txBody>
      </p:sp>
      <p:pic>
        <p:nvPicPr>
          <p:cNvPr id="17" name="Imagen 16">
            <a:extLst>
              <a:ext uri="{FF2B5EF4-FFF2-40B4-BE49-F238E27FC236}">
                <a16:creationId xmlns:a16="http://schemas.microsoft.com/office/drawing/2014/main" id="{E6FFF1E7-34A1-8528-4DB3-071AE6477881}"/>
              </a:ext>
            </a:extLst>
          </p:cNvPr>
          <p:cNvPicPr>
            <a:picLocks noChangeAspect="1"/>
          </p:cNvPicPr>
          <p:nvPr/>
        </p:nvPicPr>
        <p:blipFill rotWithShape="1">
          <a:blip r:embed="rId6">
            <a:alphaModFix amt="35000"/>
          </a:blip>
          <a:srcRect t="6793" b="7915"/>
          <a:stretch/>
        </p:blipFill>
        <p:spPr>
          <a:xfrm>
            <a:off x="8086312" y="3635788"/>
            <a:ext cx="2906556" cy="2155413"/>
          </a:xfrm>
          <a:prstGeom prst="rect">
            <a:avLst/>
          </a:prstGeom>
        </p:spPr>
      </p:pic>
      <p:sp>
        <p:nvSpPr>
          <p:cNvPr id="9" name="CuadroTexto 8">
            <a:extLst>
              <a:ext uri="{FF2B5EF4-FFF2-40B4-BE49-F238E27FC236}">
                <a16:creationId xmlns:a16="http://schemas.microsoft.com/office/drawing/2014/main" id="{3E9C6BC7-5CD9-1110-6238-68C8BB02512A}"/>
              </a:ext>
            </a:extLst>
          </p:cNvPr>
          <p:cNvSpPr txBox="1"/>
          <p:nvPr/>
        </p:nvSpPr>
        <p:spPr>
          <a:xfrm>
            <a:off x="3882370" y="917376"/>
            <a:ext cx="4210051" cy="461665"/>
          </a:xfrm>
          <a:prstGeom prst="rect">
            <a:avLst/>
          </a:prstGeom>
          <a:noFill/>
          <a:ln>
            <a:noFill/>
          </a:ln>
        </p:spPr>
        <p:txBody>
          <a:bodyPr wrap="square" rtlCol="0">
            <a:spAutoFit/>
          </a:bodyPr>
          <a:lstStyle/>
          <a:p>
            <a:pPr algn="ctr"/>
            <a:r>
              <a:rPr lang="es-GT" sz="2400" b="1" dirty="0">
                <a:solidFill>
                  <a:schemeClr val="bg1"/>
                </a:solidFill>
                <a:highlight>
                  <a:srgbClr val="0070C0"/>
                </a:highlight>
              </a:rPr>
              <a:t>Resolución JM-47-2022</a:t>
            </a:r>
          </a:p>
        </p:txBody>
      </p:sp>
      <p:sp>
        <p:nvSpPr>
          <p:cNvPr id="11" name="Rectángulo 10">
            <a:extLst>
              <a:ext uri="{FF2B5EF4-FFF2-40B4-BE49-F238E27FC236}">
                <a16:creationId xmlns:a16="http://schemas.microsoft.com/office/drawing/2014/main" id="{921503B2-F211-4059-C0FB-54CD304E99DF}"/>
              </a:ext>
            </a:extLst>
          </p:cNvPr>
          <p:cNvSpPr/>
          <p:nvPr/>
        </p:nvSpPr>
        <p:spPr>
          <a:xfrm>
            <a:off x="8555164" y="6154948"/>
            <a:ext cx="3687236" cy="276999"/>
          </a:xfrm>
          <a:prstGeom prst="rect">
            <a:avLst/>
          </a:prstGeom>
          <a:noFill/>
          <a:ln>
            <a:noFill/>
          </a:ln>
        </p:spPr>
        <p:txBody>
          <a:bodyPr wrap="square">
            <a:spAutoFit/>
          </a:bodyPr>
          <a:lstStyle/>
          <a:p>
            <a:pPr algn="just"/>
            <a:r>
              <a:rPr lang="es-GT" sz="1200" b="1" dirty="0">
                <a:solidFill>
                  <a:schemeClr val="accent5">
                    <a:lumMod val="50000"/>
                  </a:schemeClr>
                </a:solidFill>
                <a:latin typeface="Segoe UI" panose="020B0502040204020203" pitchFamily="34" charset="0"/>
              </a:rPr>
              <a:t>Fuente:</a:t>
            </a:r>
            <a:r>
              <a:rPr lang="es-GT" sz="1200" dirty="0">
                <a:solidFill>
                  <a:schemeClr val="accent5">
                    <a:lumMod val="50000"/>
                  </a:schemeClr>
                </a:solidFill>
                <a:latin typeface="Segoe UI" panose="020B0502040204020203" pitchFamily="34" charset="0"/>
              </a:rPr>
              <a:t> JM-47-2022; Artículo 2 - Definiciones</a:t>
            </a:r>
          </a:p>
        </p:txBody>
      </p:sp>
    </p:spTree>
    <p:extLst>
      <p:ext uri="{BB962C8B-B14F-4D97-AF65-F5344CB8AC3E}">
        <p14:creationId xmlns:p14="http://schemas.microsoft.com/office/powerpoint/2010/main" val="699817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a:extLst>
              <a:ext uri="{FF2B5EF4-FFF2-40B4-BE49-F238E27FC236}">
                <a16:creationId xmlns:a16="http://schemas.microsoft.com/office/drawing/2014/main" id="{4355034C-7675-E6BC-8AA5-9A908B65B82F}"/>
              </a:ext>
            </a:extLst>
          </p:cNvPr>
          <p:cNvPicPr>
            <a:picLocks noChangeAspect="1"/>
          </p:cNvPicPr>
          <p:nvPr/>
        </p:nvPicPr>
        <p:blipFill>
          <a:blip r:embed="rId3">
            <a:lum bright="70000" contrast="-70000"/>
            <a:alphaModFix amt="20000"/>
          </a:blip>
          <a:stretch>
            <a:fillRect/>
          </a:stretch>
        </p:blipFill>
        <p:spPr>
          <a:xfrm rot="880835">
            <a:off x="4175749" y="2264941"/>
            <a:ext cx="3804130" cy="3804130"/>
          </a:xfrm>
          <a:prstGeom prst="rect">
            <a:avLst/>
          </a:prstGeom>
        </p:spPr>
      </p:pic>
      <p:grpSp>
        <p:nvGrpSpPr>
          <p:cNvPr id="4" name="Grupo 3">
            <a:extLst>
              <a:ext uri="{FF2B5EF4-FFF2-40B4-BE49-F238E27FC236}">
                <a16:creationId xmlns:a16="http://schemas.microsoft.com/office/drawing/2014/main" id="{A1FE3A83-955C-7F41-961E-7E4E55365215}"/>
              </a:ext>
            </a:extLst>
          </p:cNvPr>
          <p:cNvGrpSpPr/>
          <p:nvPr/>
        </p:nvGrpSpPr>
        <p:grpSpPr>
          <a:xfrm>
            <a:off x="3117059" y="-46408"/>
            <a:ext cx="7284529" cy="710639"/>
            <a:chOff x="2154746" y="7802"/>
            <a:chExt cx="7882508" cy="1057233"/>
          </a:xfrm>
        </p:grpSpPr>
        <p:pic>
          <p:nvPicPr>
            <p:cNvPr id="5" name="Imagen 16" descr="image001">
              <a:extLst>
                <a:ext uri="{FF2B5EF4-FFF2-40B4-BE49-F238E27FC236}">
                  <a16:creationId xmlns:a16="http://schemas.microsoft.com/office/drawing/2014/main" id="{8F8F58C2-48F0-CEF8-67A0-301633B038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a:extLst>
                <a:ext uri="{FF2B5EF4-FFF2-40B4-BE49-F238E27FC236}">
                  <a16:creationId xmlns:a16="http://schemas.microsoft.com/office/drawing/2014/main" id="{4A360655-6405-685F-C0CF-45E18CDFBA6E}"/>
                </a:ext>
              </a:extLst>
            </p:cNvPr>
            <p:cNvPicPr>
              <a:picLocks noChangeAspect="1"/>
            </p:cNvPicPr>
            <p:nvPr/>
          </p:nvPicPr>
          <p:blipFill>
            <a:blip r:embed="rId5"/>
            <a:stretch>
              <a:fillRect/>
            </a:stretch>
          </p:blipFill>
          <p:spPr>
            <a:xfrm>
              <a:off x="3746861" y="112185"/>
              <a:ext cx="3532211" cy="741577"/>
            </a:xfrm>
            <a:prstGeom prst="rect">
              <a:avLst/>
            </a:prstGeom>
          </p:spPr>
        </p:pic>
        <p:pic>
          <p:nvPicPr>
            <p:cNvPr id="7" name="Imagen 6" descr="Texto, Logotipo&#10;&#10;Descripción generada automáticamente">
              <a:extLst>
                <a:ext uri="{FF2B5EF4-FFF2-40B4-BE49-F238E27FC236}">
                  <a16:creationId xmlns:a16="http://schemas.microsoft.com/office/drawing/2014/main" id="{244FB1C5-C734-0AE1-14C5-F1B1C8607A4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sp>
        <p:nvSpPr>
          <p:cNvPr id="12" name="CuadroTexto 11">
            <a:extLst>
              <a:ext uri="{FF2B5EF4-FFF2-40B4-BE49-F238E27FC236}">
                <a16:creationId xmlns:a16="http://schemas.microsoft.com/office/drawing/2014/main" id="{A302CD86-753A-6E90-FC90-90CD72939B90}"/>
              </a:ext>
            </a:extLst>
          </p:cNvPr>
          <p:cNvSpPr txBox="1"/>
          <p:nvPr/>
        </p:nvSpPr>
        <p:spPr>
          <a:xfrm>
            <a:off x="3117059" y="1432856"/>
            <a:ext cx="7420635" cy="369332"/>
          </a:xfrm>
          <a:prstGeom prst="rect">
            <a:avLst/>
          </a:prstGeom>
          <a:noFill/>
        </p:spPr>
        <p:txBody>
          <a:bodyPr wrap="square">
            <a:spAutoFit/>
          </a:bodyPr>
          <a:lstStyle/>
          <a:p>
            <a:r>
              <a:rPr lang="es-GT" b="1" dirty="0">
                <a:solidFill>
                  <a:schemeClr val="accent5">
                    <a:lumMod val="50000"/>
                  </a:schemeClr>
                </a:solidFill>
                <a:latin typeface="Segoe UI" panose="020B0502040204020203" pitchFamily="34" charset="0"/>
              </a:rPr>
              <a:t>Reglamento</a:t>
            </a:r>
            <a:r>
              <a:rPr lang="es-GT" dirty="0"/>
              <a:t> </a:t>
            </a:r>
            <a:r>
              <a:rPr lang="es-GT" b="1" dirty="0">
                <a:solidFill>
                  <a:schemeClr val="accent5">
                    <a:lumMod val="50000"/>
                  </a:schemeClr>
                </a:solidFill>
                <a:latin typeface="Segoe UI" panose="020B0502040204020203" pitchFamily="34" charset="0"/>
              </a:rPr>
              <a:t>para la Administración del Riesgo de Crédito.</a:t>
            </a:r>
          </a:p>
        </p:txBody>
      </p:sp>
      <p:sp>
        <p:nvSpPr>
          <p:cNvPr id="13" name="Rectángulo 12">
            <a:extLst>
              <a:ext uri="{FF2B5EF4-FFF2-40B4-BE49-F238E27FC236}">
                <a16:creationId xmlns:a16="http://schemas.microsoft.com/office/drawing/2014/main" id="{117859E3-A2D2-1A33-1A9F-BFA67B617100}"/>
              </a:ext>
            </a:extLst>
          </p:cNvPr>
          <p:cNvSpPr/>
          <p:nvPr/>
        </p:nvSpPr>
        <p:spPr>
          <a:xfrm>
            <a:off x="616501" y="2693758"/>
            <a:ext cx="4704040" cy="1292662"/>
          </a:xfrm>
          <a:prstGeom prst="rect">
            <a:avLst/>
          </a:prstGeom>
          <a:noFill/>
          <a:ln>
            <a:noFill/>
          </a:ln>
        </p:spPr>
        <p:txBody>
          <a:bodyPr wrap="square">
            <a:spAutoFit/>
          </a:bodyPr>
          <a:lstStyle/>
          <a:p>
            <a:pPr algn="just"/>
            <a:r>
              <a:rPr lang="es-GT" sz="1300" dirty="0">
                <a:solidFill>
                  <a:schemeClr val="accent5">
                    <a:lumMod val="50000"/>
                  </a:schemeClr>
                </a:solidFill>
                <a:latin typeface="Segoe UI" panose="020B0502040204020203" pitchFamily="34" charset="0"/>
              </a:rPr>
              <a:t>Es el atraso en el pago de una o más de las cuotas de capital, intereses, comisiones u otros cargos en las fechas pactadas, en cuyo caso se considerará en mora el saldo del activo crediticio. Para los activos crediticios que no tengan una fecha de vencimiento determinada, ésta se considerará a partir de la fecha en que se haya realizado la erogación de los fondos.</a:t>
            </a:r>
          </a:p>
        </p:txBody>
      </p:sp>
      <p:sp>
        <p:nvSpPr>
          <p:cNvPr id="14" name="Rectángulo 13">
            <a:extLst>
              <a:ext uri="{FF2B5EF4-FFF2-40B4-BE49-F238E27FC236}">
                <a16:creationId xmlns:a16="http://schemas.microsoft.com/office/drawing/2014/main" id="{ACC107A0-BCAD-C7AF-C1BD-A40E0C254FB3}"/>
              </a:ext>
            </a:extLst>
          </p:cNvPr>
          <p:cNvSpPr/>
          <p:nvPr/>
        </p:nvSpPr>
        <p:spPr>
          <a:xfrm>
            <a:off x="652872" y="2204804"/>
            <a:ext cx="3268977" cy="369332"/>
          </a:xfrm>
          <a:prstGeom prst="rect">
            <a:avLst/>
          </a:prstGeom>
          <a:noFill/>
          <a:ln>
            <a:noFill/>
          </a:ln>
        </p:spPr>
        <p:txBody>
          <a:bodyPr wrap="square">
            <a:spAutoFit/>
          </a:bodyPr>
          <a:lstStyle/>
          <a:p>
            <a:r>
              <a:rPr lang="es-ES" b="1" dirty="0">
                <a:solidFill>
                  <a:schemeClr val="accent5">
                    <a:lumMod val="50000"/>
                  </a:schemeClr>
                </a:solidFill>
                <a:latin typeface="Segoe UI" panose="020B0502040204020203" pitchFamily="34" charset="0"/>
              </a:rPr>
              <a:t>Mora</a:t>
            </a:r>
            <a:r>
              <a:rPr lang="es-ES" b="1" i="0" dirty="0">
                <a:solidFill>
                  <a:schemeClr val="accent5">
                    <a:lumMod val="50000"/>
                  </a:schemeClr>
                </a:solidFill>
                <a:effectLst/>
                <a:latin typeface="Segoe UI" panose="020B0502040204020203" pitchFamily="34" charset="0"/>
              </a:rPr>
              <a:t>:</a:t>
            </a:r>
          </a:p>
        </p:txBody>
      </p:sp>
      <p:sp>
        <p:nvSpPr>
          <p:cNvPr id="15" name="Rectángulo 14">
            <a:extLst>
              <a:ext uri="{FF2B5EF4-FFF2-40B4-BE49-F238E27FC236}">
                <a16:creationId xmlns:a16="http://schemas.microsoft.com/office/drawing/2014/main" id="{6D3935FC-7681-7F15-40F4-B2CD4BF14383}"/>
              </a:ext>
            </a:extLst>
          </p:cNvPr>
          <p:cNvSpPr/>
          <p:nvPr/>
        </p:nvSpPr>
        <p:spPr>
          <a:xfrm>
            <a:off x="6945946" y="2792815"/>
            <a:ext cx="4704040" cy="492443"/>
          </a:xfrm>
          <a:prstGeom prst="rect">
            <a:avLst/>
          </a:prstGeom>
          <a:noFill/>
          <a:ln>
            <a:noFill/>
          </a:ln>
        </p:spPr>
        <p:txBody>
          <a:bodyPr wrap="square">
            <a:spAutoFit/>
          </a:bodyPr>
          <a:lstStyle/>
          <a:p>
            <a:pPr algn="just"/>
            <a:r>
              <a:rPr lang="es-GT" sz="1300" dirty="0">
                <a:solidFill>
                  <a:schemeClr val="accent5">
                    <a:lumMod val="50000"/>
                  </a:schemeClr>
                </a:solidFill>
                <a:latin typeface="Segoe UI" panose="020B0502040204020203" pitchFamily="34" charset="0"/>
              </a:rPr>
              <a:t>Es la ampliación del plazo originalmente pactado para el pago del activo crediticio, la cual debe ser expresa.</a:t>
            </a:r>
          </a:p>
        </p:txBody>
      </p:sp>
      <p:sp>
        <p:nvSpPr>
          <p:cNvPr id="16" name="Rectángulo 15">
            <a:extLst>
              <a:ext uri="{FF2B5EF4-FFF2-40B4-BE49-F238E27FC236}">
                <a16:creationId xmlns:a16="http://schemas.microsoft.com/office/drawing/2014/main" id="{9F556DE4-6BF1-2681-0664-5D703E08769A}"/>
              </a:ext>
            </a:extLst>
          </p:cNvPr>
          <p:cNvSpPr/>
          <p:nvPr/>
        </p:nvSpPr>
        <p:spPr>
          <a:xfrm>
            <a:off x="6962439" y="2303861"/>
            <a:ext cx="4281009" cy="369332"/>
          </a:xfrm>
          <a:prstGeom prst="rect">
            <a:avLst/>
          </a:prstGeom>
          <a:noFill/>
          <a:ln>
            <a:noFill/>
          </a:ln>
        </p:spPr>
        <p:txBody>
          <a:bodyPr wrap="square">
            <a:spAutoFit/>
          </a:bodyPr>
          <a:lstStyle/>
          <a:p>
            <a:r>
              <a:rPr lang="es-ES" b="1" dirty="0">
                <a:solidFill>
                  <a:schemeClr val="accent5">
                    <a:lumMod val="50000"/>
                  </a:schemeClr>
                </a:solidFill>
                <a:latin typeface="Segoe UI" panose="020B0502040204020203" pitchFamily="34" charset="0"/>
              </a:rPr>
              <a:t>Prórroga:</a:t>
            </a:r>
            <a:endParaRPr lang="es-ES" b="1" i="0" dirty="0">
              <a:solidFill>
                <a:schemeClr val="accent5">
                  <a:lumMod val="50000"/>
                </a:schemeClr>
              </a:solidFill>
              <a:effectLst/>
              <a:latin typeface="Segoe UI" panose="020B0502040204020203" pitchFamily="34" charset="0"/>
            </a:endParaRPr>
          </a:p>
        </p:txBody>
      </p:sp>
      <p:sp>
        <p:nvSpPr>
          <p:cNvPr id="3" name="Rectángulo 2">
            <a:extLst>
              <a:ext uri="{FF2B5EF4-FFF2-40B4-BE49-F238E27FC236}">
                <a16:creationId xmlns:a16="http://schemas.microsoft.com/office/drawing/2014/main" id="{52762A02-F554-8CC1-D742-35F4909DD562}"/>
              </a:ext>
            </a:extLst>
          </p:cNvPr>
          <p:cNvSpPr/>
          <p:nvPr/>
        </p:nvSpPr>
        <p:spPr>
          <a:xfrm>
            <a:off x="652872" y="5040554"/>
            <a:ext cx="4704040" cy="892552"/>
          </a:xfrm>
          <a:prstGeom prst="rect">
            <a:avLst/>
          </a:prstGeom>
          <a:noFill/>
          <a:ln>
            <a:noFill/>
          </a:ln>
        </p:spPr>
        <p:txBody>
          <a:bodyPr wrap="square">
            <a:spAutoFit/>
          </a:bodyPr>
          <a:lstStyle/>
          <a:p>
            <a:pPr algn="just"/>
            <a:r>
              <a:rPr lang="es-GT" sz="1300" dirty="0">
                <a:solidFill>
                  <a:schemeClr val="accent5">
                    <a:lumMod val="50000"/>
                  </a:schemeClr>
                </a:solidFill>
                <a:latin typeface="Segoe UI" panose="020B0502040204020203" pitchFamily="34" charset="0"/>
              </a:rPr>
              <a:t>Es el acto por medio del cual la institución y el deudor alteran sustancialmente una obligación, extinguiéndola mediante el otorgamiento de un nuevo activo crediticio concedido por la misma institución, en sustitución del existente.</a:t>
            </a:r>
          </a:p>
        </p:txBody>
      </p:sp>
      <p:sp>
        <p:nvSpPr>
          <p:cNvPr id="8" name="Rectángulo 7">
            <a:extLst>
              <a:ext uri="{FF2B5EF4-FFF2-40B4-BE49-F238E27FC236}">
                <a16:creationId xmlns:a16="http://schemas.microsoft.com/office/drawing/2014/main" id="{FEB707A8-F418-29FE-C926-BA1C94E9CE9D}"/>
              </a:ext>
            </a:extLst>
          </p:cNvPr>
          <p:cNvSpPr/>
          <p:nvPr/>
        </p:nvSpPr>
        <p:spPr>
          <a:xfrm>
            <a:off x="652872" y="4570825"/>
            <a:ext cx="4281009" cy="369332"/>
          </a:xfrm>
          <a:prstGeom prst="rect">
            <a:avLst/>
          </a:prstGeom>
          <a:noFill/>
          <a:ln>
            <a:noFill/>
          </a:ln>
        </p:spPr>
        <p:txBody>
          <a:bodyPr wrap="square">
            <a:spAutoFit/>
          </a:bodyPr>
          <a:lstStyle/>
          <a:p>
            <a:r>
              <a:rPr lang="es-ES" b="1" dirty="0">
                <a:solidFill>
                  <a:schemeClr val="accent5">
                    <a:lumMod val="50000"/>
                  </a:schemeClr>
                </a:solidFill>
                <a:latin typeface="Segoe UI" panose="020B0502040204020203" pitchFamily="34" charset="0"/>
              </a:rPr>
              <a:t>Novación:</a:t>
            </a:r>
            <a:endParaRPr lang="es-ES" b="1" i="0" dirty="0">
              <a:solidFill>
                <a:schemeClr val="accent5">
                  <a:lumMod val="50000"/>
                </a:schemeClr>
              </a:solidFill>
              <a:effectLst/>
              <a:latin typeface="Segoe UI" panose="020B0502040204020203" pitchFamily="34" charset="0"/>
            </a:endParaRPr>
          </a:p>
        </p:txBody>
      </p:sp>
      <p:sp>
        <p:nvSpPr>
          <p:cNvPr id="9" name="Rectángulo 8">
            <a:extLst>
              <a:ext uri="{FF2B5EF4-FFF2-40B4-BE49-F238E27FC236}">
                <a16:creationId xmlns:a16="http://schemas.microsoft.com/office/drawing/2014/main" id="{115D231C-5E92-9AE2-DB20-AF1586AD3A40}"/>
              </a:ext>
            </a:extLst>
          </p:cNvPr>
          <p:cNvSpPr/>
          <p:nvPr/>
        </p:nvSpPr>
        <p:spPr>
          <a:xfrm>
            <a:off x="6945946" y="4563793"/>
            <a:ext cx="4704040" cy="1692771"/>
          </a:xfrm>
          <a:prstGeom prst="rect">
            <a:avLst/>
          </a:prstGeom>
          <a:noFill/>
          <a:ln>
            <a:noFill/>
          </a:ln>
        </p:spPr>
        <p:txBody>
          <a:bodyPr wrap="square">
            <a:spAutoFit/>
          </a:bodyPr>
          <a:lstStyle/>
          <a:p>
            <a:pPr algn="just"/>
            <a:r>
              <a:rPr lang="es-GT" sz="1300" dirty="0">
                <a:solidFill>
                  <a:schemeClr val="accent5">
                    <a:lumMod val="50000"/>
                  </a:schemeClr>
                </a:solidFill>
                <a:latin typeface="Segoe UI" panose="020B0502040204020203" pitchFamily="34" charset="0"/>
              </a:rPr>
              <a:t>Es el crédito destinado al financiamiento de la producción y comercialización de bienes y servicios de menos cuantía, concedido generalmente a microempresarios o personas con iniciativa de emprendimiento.  Estos créditos son otorgados masivamente utilizando metodologías crediticias especializadas, tales como grupo solidario, grupo comunal o crédito individual.</a:t>
            </a:r>
          </a:p>
          <a:p>
            <a:pPr algn="just"/>
            <a:endParaRPr lang="es-GT" sz="1300" dirty="0">
              <a:solidFill>
                <a:srgbClr val="FF0000"/>
              </a:solidFill>
              <a:latin typeface="Segoe UI" panose="020B0502040204020203" pitchFamily="34" charset="0"/>
            </a:endParaRPr>
          </a:p>
        </p:txBody>
      </p:sp>
      <p:sp>
        <p:nvSpPr>
          <p:cNvPr id="11" name="Rectángulo 10">
            <a:extLst>
              <a:ext uri="{FF2B5EF4-FFF2-40B4-BE49-F238E27FC236}">
                <a16:creationId xmlns:a16="http://schemas.microsoft.com/office/drawing/2014/main" id="{5E2AED88-FF7A-E60A-5E67-C68155CC3822}"/>
              </a:ext>
            </a:extLst>
          </p:cNvPr>
          <p:cNvSpPr/>
          <p:nvPr/>
        </p:nvSpPr>
        <p:spPr>
          <a:xfrm>
            <a:off x="6945946" y="4195622"/>
            <a:ext cx="4281009" cy="369332"/>
          </a:xfrm>
          <a:prstGeom prst="rect">
            <a:avLst/>
          </a:prstGeom>
          <a:noFill/>
          <a:ln>
            <a:noFill/>
          </a:ln>
        </p:spPr>
        <p:txBody>
          <a:bodyPr wrap="square">
            <a:spAutoFit/>
          </a:bodyPr>
          <a:lstStyle/>
          <a:p>
            <a:r>
              <a:rPr lang="es-ES" b="1" dirty="0">
                <a:solidFill>
                  <a:schemeClr val="accent5">
                    <a:lumMod val="50000"/>
                  </a:schemeClr>
                </a:solidFill>
                <a:latin typeface="Segoe UI" panose="020B0502040204020203" pitchFamily="34" charset="0"/>
              </a:rPr>
              <a:t>Microcrédito:</a:t>
            </a:r>
            <a:endParaRPr lang="es-ES" b="1" i="0" dirty="0">
              <a:solidFill>
                <a:schemeClr val="accent5">
                  <a:lumMod val="50000"/>
                </a:schemeClr>
              </a:solidFill>
              <a:effectLst/>
              <a:latin typeface="Segoe UI" panose="020B0502040204020203" pitchFamily="34" charset="0"/>
            </a:endParaRPr>
          </a:p>
        </p:txBody>
      </p:sp>
      <p:sp>
        <p:nvSpPr>
          <p:cNvPr id="2" name="CuadroTexto 1">
            <a:extLst>
              <a:ext uri="{FF2B5EF4-FFF2-40B4-BE49-F238E27FC236}">
                <a16:creationId xmlns:a16="http://schemas.microsoft.com/office/drawing/2014/main" id="{F1F96C81-DD93-E336-584D-F72E07258E3B}"/>
              </a:ext>
            </a:extLst>
          </p:cNvPr>
          <p:cNvSpPr txBox="1"/>
          <p:nvPr/>
        </p:nvSpPr>
        <p:spPr>
          <a:xfrm>
            <a:off x="3882370" y="917376"/>
            <a:ext cx="4210051" cy="461665"/>
          </a:xfrm>
          <a:prstGeom prst="rect">
            <a:avLst/>
          </a:prstGeom>
          <a:noFill/>
          <a:ln>
            <a:noFill/>
          </a:ln>
        </p:spPr>
        <p:txBody>
          <a:bodyPr wrap="square" rtlCol="0">
            <a:spAutoFit/>
          </a:bodyPr>
          <a:lstStyle/>
          <a:p>
            <a:pPr algn="ctr"/>
            <a:r>
              <a:rPr lang="es-GT" sz="2400" b="1" dirty="0">
                <a:solidFill>
                  <a:schemeClr val="bg1"/>
                </a:solidFill>
                <a:highlight>
                  <a:srgbClr val="0070C0"/>
                </a:highlight>
              </a:rPr>
              <a:t>Resolución JM-47-2022</a:t>
            </a:r>
          </a:p>
        </p:txBody>
      </p:sp>
      <p:sp>
        <p:nvSpPr>
          <p:cNvPr id="20" name="Rectángulo 19">
            <a:extLst>
              <a:ext uri="{FF2B5EF4-FFF2-40B4-BE49-F238E27FC236}">
                <a16:creationId xmlns:a16="http://schemas.microsoft.com/office/drawing/2014/main" id="{65B057E3-0ECA-78A2-065C-0BEF4CBAEA89}"/>
              </a:ext>
            </a:extLst>
          </p:cNvPr>
          <p:cNvSpPr/>
          <p:nvPr/>
        </p:nvSpPr>
        <p:spPr>
          <a:xfrm>
            <a:off x="616501" y="6161723"/>
            <a:ext cx="3687236" cy="276999"/>
          </a:xfrm>
          <a:prstGeom prst="rect">
            <a:avLst/>
          </a:prstGeom>
          <a:noFill/>
          <a:ln>
            <a:noFill/>
          </a:ln>
        </p:spPr>
        <p:txBody>
          <a:bodyPr wrap="square">
            <a:spAutoFit/>
          </a:bodyPr>
          <a:lstStyle/>
          <a:p>
            <a:pPr algn="just"/>
            <a:r>
              <a:rPr lang="es-GT" sz="1200" b="1" dirty="0">
                <a:solidFill>
                  <a:schemeClr val="accent5">
                    <a:lumMod val="50000"/>
                  </a:schemeClr>
                </a:solidFill>
                <a:latin typeface="Segoe UI" panose="020B0502040204020203" pitchFamily="34" charset="0"/>
              </a:rPr>
              <a:t>Fuente: </a:t>
            </a:r>
            <a:r>
              <a:rPr lang="es-GT" sz="1200" dirty="0">
                <a:solidFill>
                  <a:schemeClr val="accent5">
                    <a:lumMod val="50000"/>
                  </a:schemeClr>
                </a:solidFill>
                <a:latin typeface="Segoe UI" panose="020B0502040204020203" pitchFamily="34" charset="0"/>
              </a:rPr>
              <a:t>JM-47-2022; Artículo 2 - Definiciones</a:t>
            </a:r>
            <a:endParaRPr lang="es-GT" sz="1300" dirty="0">
              <a:solidFill>
                <a:schemeClr val="accent5">
                  <a:lumMod val="50000"/>
                </a:schemeClr>
              </a:solidFill>
              <a:latin typeface="Segoe UI" panose="020B0502040204020203" pitchFamily="34" charset="0"/>
            </a:endParaRPr>
          </a:p>
        </p:txBody>
      </p:sp>
      <p:sp>
        <p:nvSpPr>
          <p:cNvPr id="10" name="Rectángulo 9">
            <a:extLst>
              <a:ext uri="{FF2B5EF4-FFF2-40B4-BE49-F238E27FC236}">
                <a16:creationId xmlns:a16="http://schemas.microsoft.com/office/drawing/2014/main" id="{A8EE3126-3A37-3B48-452F-EB0B8C7DFA95}"/>
              </a:ext>
            </a:extLst>
          </p:cNvPr>
          <p:cNvSpPr/>
          <p:nvPr/>
        </p:nvSpPr>
        <p:spPr>
          <a:xfrm>
            <a:off x="9297966" y="5884724"/>
            <a:ext cx="2713940" cy="276999"/>
          </a:xfrm>
          <a:prstGeom prst="rect">
            <a:avLst/>
          </a:prstGeom>
          <a:noFill/>
          <a:ln>
            <a:noFill/>
          </a:ln>
        </p:spPr>
        <p:txBody>
          <a:bodyPr wrap="square">
            <a:spAutoFit/>
          </a:bodyPr>
          <a:lstStyle/>
          <a:p>
            <a:pPr algn="just"/>
            <a:r>
              <a:rPr lang="es-GT" sz="1200" b="1" dirty="0">
                <a:solidFill>
                  <a:schemeClr val="accent5">
                    <a:lumMod val="50000"/>
                  </a:schemeClr>
                </a:solidFill>
                <a:latin typeface="Segoe UI" panose="020B0502040204020203" pitchFamily="34" charset="0"/>
              </a:rPr>
              <a:t>Fuente: </a:t>
            </a:r>
            <a:r>
              <a:rPr lang="es-GT" sz="1200" dirty="0">
                <a:solidFill>
                  <a:schemeClr val="accent5">
                    <a:lumMod val="50000"/>
                  </a:schemeClr>
                </a:solidFill>
                <a:latin typeface="Segoe UI" panose="020B0502040204020203" pitchFamily="34" charset="0"/>
              </a:rPr>
              <a:t>ABC De Educación Financiera</a:t>
            </a:r>
          </a:p>
        </p:txBody>
      </p:sp>
      <p:sp>
        <p:nvSpPr>
          <p:cNvPr id="18" name="Rectángulo 17">
            <a:extLst>
              <a:ext uri="{FF2B5EF4-FFF2-40B4-BE49-F238E27FC236}">
                <a16:creationId xmlns:a16="http://schemas.microsoft.com/office/drawing/2014/main" id="{A251970B-2723-85A0-3BC3-35829A594289}"/>
              </a:ext>
            </a:extLst>
          </p:cNvPr>
          <p:cNvSpPr/>
          <p:nvPr/>
        </p:nvSpPr>
        <p:spPr>
          <a:xfrm>
            <a:off x="8874165" y="3340089"/>
            <a:ext cx="3687236" cy="276999"/>
          </a:xfrm>
          <a:prstGeom prst="rect">
            <a:avLst/>
          </a:prstGeom>
          <a:noFill/>
          <a:ln>
            <a:noFill/>
          </a:ln>
        </p:spPr>
        <p:txBody>
          <a:bodyPr wrap="square">
            <a:spAutoFit/>
          </a:bodyPr>
          <a:lstStyle/>
          <a:p>
            <a:pPr algn="just"/>
            <a:r>
              <a:rPr lang="es-GT" sz="1200" b="1" dirty="0">
                <a:solidFill>
                  <a:schemeClr val="accent5">
                    <a:lumMod val="50000"/>
                  </a:schemeClr>
                </a:solidFill>
                <a:latin typeface="Segoe UI" panose="020B0502040204020203" pitchFamily="34" charset="0"/>
              </a:rPr>
              <a:t>Fuente: </a:t>
            </a:r>
            <a:r>
              <a:rPr lang="es-GT" sz="1200" dirty="0">
                <a:solidFill>
                  <a:schemeClr val="accent5">
                    <a:lumMod val="50000"/>
                  </a:schemeClr>
                </a:solidFill>
                <a:latin typeface="Segoe UI" panose="020B0502040204020203" pitchFamily="34" charset="0"/>
              </a:rPr>
              <a:t>JM-47-2022; Artículo 2 - Definiciones</a:t>
            </a:r>
            <a:endParaRPr lang="es-GT" sz="1300" dirty="0">
              <a:solidFill>
                <a:schemeClr val="accent5">
                  <a:lumMod val="50000"/>
                </a:schemeClr>
              </a:solidFill>
              <a:latin typeface="Segoe UI" panose="020B0502040204020203" pitchFamily="34" charset="0"/>
            </a:endParaRPr>
          </a:p>
        </p:txBody>
      </p:sp>
    </p:spTree>
    <p:extLst>
      <p:ext uri="{BB962C8B-B14F-4D97-AF65-F5344CB8AC3E}">
        <p14:creationId xmlns:p14="http://schemas.microsoft.com/office/powerpoint/2010/main" val="482470855"/>
      </p:ext>
    </p:extLst>
  </p:cSld>
  <p:clrMapOvr>
    <a:masterClrMapping/>
  </p:clrMapOvr>
</p:sld>
</file>

<file path=ppt/theme/theme1.xml><?xml version="1.0" encoding="utf-8"?>
<a:theme xmlns:a="http://schemas.openxmlformats.org/drawingml/2006/main" name="Tema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opuesta Aspectos genereales sobre información general de contratación de seguros 24 jun.potx" id="{50A58B5D-F425-4963-A3A0-12DC37103635}" vid="{18D32BC1-8576-4CED-994B-3BD3588D06D5}"/>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Propuesta Aspectos genereales sobre información general de contratación de seguros 24 jun</Template>
  <TotalTime>12026</TotalTime>
  <Words>3142</Words>
  <Application>Microsoft Office PowerPoint</Application>
  <PresentationFormat>Panorámica</PresentationFormat>
  <Paragraphs>278</Paragraphs>
  <Slides>33</Slides>
  <Notes>6</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33</vt:i4>
      </vt:variant>
    </vt:vector>
  </HeadingPairs>
  <TitlesOfParts>
    <vt:vector size="40" baseType="lpstr">
      <vt:lpstr>Arial</vt:lpstr>
      <vt:lpstr>Calibri</vt:lpstr>
      <vt:lpstr>Calibri Light</vt:lpstr>
      <vt:lpstr>Candara</vt:lpstr>
      <vt:lpstr>Segoe UI</vt:lpstr>
      <vt:lpstr>Wingdings</vt:lpstr>
      <vt:lpstr>Tema1</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Valuación de Activos Crediticios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Muchas gracias</vt:lpstr>
    </vt:vector>
  </TitlesOfParts>
  <Company>Banguat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Odalis Hernández Martínez</dc:creator>
  <cp:lastModifiedBy>Claudia Karina Donis Sáenz</cp:lastModifiedBy>
  <cp:revision>112</cp:revision>
  <dcterms:created xsi:type="dcterms:W3CDTF">2022-06-29T22:14:52Z</dcterms:created>
  <dcterms:modified xsi:type="dcterms:W3CDTF">2023-08-18T18:36:24Z</dcterms:modified>
</cp:coreProperties>
</file>