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86" r:id="rId3"/>
    <p:sldId id="310" r:id="rId4"/>
    <p:sldId id="304" r:id="rId5"/>
    <p:sldId id="305" r:id="rId6"/>
    <p:sldId id="295" r:id="rId7"/>
    <p:sldId id="297" r:id="rId8"/>
    <p:sldId id="296" r:id="rId9"/>
    <p:sldId id="291" r:id="rId10"/>
    <p:sldId id="308" r:id="rId11"/>
    <p:sldId id="298" r:id="rId12"/>
    <p:sldId id="290" r:id="rId13"/>
    <p:sldId id="300" r:id="rId14"/>
    <p:sldId id="301" r:id="rId15"/>
    <p:sldId id="312" r:id="rId16"/>
    <p:sldId id="306" r:id="rId17"/>
    <p:sldId id="309" r:id="rId18"/>
    <p:sldId id="302" r:id="rId19"/>
    <p:sldId id="307" r:id="rId20"/>
    <p:sldId id="284" r:id="rId21"/>
    <p:sldId id="271" r:id="rId22"/>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alis Hernández Martínez" initials="OHM" lastIdx="7" clrIdx="0">
    <p:extLst>
      <p:ext uri="{19B8F6BF-5375-455C-9EA6-DF929625EA0E}">
        <p15:presenceInfo xmlns:p15="http://schemas.microsoft.com/office/powerpoint/2012/main" userId="S-1-5-21-1972578250-785337054-1547858121-2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9AD"/>
    <a:srgbClr val="FFFFFF"/>
    <a:srgbClr val="EAEAEE"/>
    <a:srgbClr val="B61A91"/>
    <a:srgbClr val="E54BC0"/>
    <a:srgbClr val="70AD47"/>
    <a:srgbClr val="43BB8D"/>
    <a:srgbClr val="4472C4"/>
    <a:srgbClr val="33CC33"/>
    <a:srgbClr val="E33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6247" autoAdjust="0"/>
  </p:normalViewPr>
  <p:slideViewPr>
    <p:cSldViewPr snapToGrid="0">
      <p:cViewPr varScale="1">
        <p:scale>
          <a:sx n="69" d="100"/>
          <a:sy n="69"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17F18-11D9-4AEA-BCAB-B884A906E4EB}"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GT"/>
        </a:p>
      </dgm:t>
    </dgm:pt>
    <dgm:pt modelId="{F243BC93-BA30-4FF2-9570-BC95B54F75FC}">
      <dgm:prSet phldrT="[Texto]" custT="1"/>
      <dgm:spPr/>
      <dgm:t>
        <a:bodyPr/>
        <a:lstStyle/>
        <a:p>
          <a:r>
            <a:rPr lang="es-GT" sz="2000" dirty="0">
              <a:latin typeface="Candara" panose="020E0502030303020204" pitchFamily="34" charset="0"/>
            </a:rPr>
            <a:t>Marco normativo</a:t>
          </a:r>
        </a:p>
      </dgm:t>
    </dgm:pt>
    <dgm:pt modelId="{D1382652-86F4-4F68-871F-4783961F2705}" type="parTrans" cxnId="{1B59BC72-4A34-405F-AB98-641FA531F11D}">
      <dgm:prSet/>
      <dgm:spPr/>
      <dgm:t>
        <a:bodyPr/>
        <a:lstStyle/>
        <a:p>
          <a:endParaRPr lang="es-GT"/>
        </a:p>
      </dgm:t>
    </dgm:pt>
    <dgm:pt modelId="{CABE43A8-6E70-4845-B33D-98EB06DD7C3D}" type="sibTrans" cxnId="{1B59BC72-4A34-405F-AB98-641FA531F11D}">
      <dgm:prSet/>
      <dgm:spPr/>
      <dgm:t>
        <a:bodyPr/>
        <a:lstStyle/>
        <a:p>
          <a:endParaRPr lang="es-GT"/>
        </a:p>
      </dgm:t>
    </dgm:pt>
    <dgm:pt modelId="{DB5A0BD0-D173-405B-A383-C6E66054B460}">
      <dgm:prSet phldrT="[Texto]" custT="1"/>
      <dgm:spPr/>
      <dgm:t>
        <a:bodyPr/>
        <a:lstStyle/>
        <a:p>
          <a:pPr algn="just"/>
          <a:r>
            <a:rPr lang="es-GT" sz="2000" dirty="0">
              <a:latin typeface="Candara" panose="020E0502030303020204" pitchFamily="34" charset="0"/>
            </a:rPr>
            <a:t>Políticas y procedimientos de las entidades bancarias</a:t>
          </a:r>
        </a:p>
      </dgm:t>
    </dgm:pt>
    <dgm:pt modelId="{ACC56E9C-3D4A-4195-BF04-63DC40138C2A}" type="parTrans" cxnId="{6389B0BB-55C1-4BD2-A0A6-E3FA9DF7E8F0}">
      <dgm:prSet/>
      <dgm:spPr/>
      <dgm:t>
        <a:bodyPr/>
        <a:lstStyle/>
        <a:p>
          <a:endParaRPr lang="es-GT"/>
        </a:p>
      </dgm:t>
    </dgm:pt>
    <dgm:pt modelId="{CF7525A2-C943-47F1-B87C-EC4A02024CA2}" type="sibTrans" cxnId="{6389B0BB-55C1-4BD2-A0A6-E3FA9DF7E8F0}">
      <dgm:prSet/>
      <dgm:spPr/>
      <dgm:t>
        <a:bodyPr/>
        <a:lstStyle/>
        <a:p>
          <a:endParaRPr lang="es-GT"/>
        </a:p>
      </dgm:t>
    </dgm:pt>
    <dgm:pt modelId="{83A5BA48-BE87-4C85-A4FF-26D7D1424989}">
      <dgm:prSet phldrT="[Texto]" custT="1"/>
      <dgm:spPr/>
      <dgm:t>
        <a:bodyPr/>
        <a:lstStyle/>
        <a:p>
          <a:pPr algn="just"/>
          <a:r>
            <a:rPr lang="es-GT" sz="2000" dirty="0">
              <a:latin typeface="Candara" panose="020E0502030303020204" pitchFamily="34" charset="0"/>
            </a:rPr>
            <a:t>Confidencialidad de operaciones</a:t>
          </a:r>
        </a:p>
      </dgm:t>
    </dgm:pt>
    <dgm:pt modelId="{A9A092A0-4D26-45CC-96DE-03D674EFF349}" type="parTrans" cxnId="{576729B0-85AE-4538-95D5-434DB1B8CFB0}">
      <dgm:prSet/>
      <dgm:spPr/>
      <dgm:t>
        <a:bodyPr/>
        <a:lstStyle/>
        <a:p>
          <a:endParaRPr lang="es-GT"/>
        </a:p>
      </dgm:t>
    </dgm:pt>
    <dgm:pt modelId="{0B3C5C54-D4C6-4620-BD8F-942B6C240D78}" type="sibTrans" cxnId="{576729B0-85AE-4538-95D5-434DB1B8CFB0}">
      <dgm:prSet/>
      <dgm:spPr/>
      <dgm:t>
        <a:bodyPr/>
        <a:lstStyle/>
        <a:p>
          <a:endParaRPr lang="es-GT"/>
        </a:p>
      </dgm:t>
    </dgm:pt>
    <dgm:pt modelId="{B63D800C-EE1A-4663-831E-E916161FFC0F}">
      <dgm:prSet custT="1"/>
      <dgm:spPr/>
      <dgm:t>
        <a:bodyPr/>
        <a:lstStyle/>
        <a:p>
          <a:r>
            <a:rPr lang="es-GT" sz="2000" kern="1200" dirty="0">
              <a:latin typeface="Candara" panose="020E0502030303020204" pitchFamily="34" charset="0"/>
              <a:ea typeface="+mn-ea"/>
              <a:cs typeface="+mn-cs"/>
            </a:rPr>
            <a:t>Definiciones importantes</a:t>
          </a:r>
        </a:p>
      </dgm:t>
    </dgm:pt>
    <dgm:pt modelId="{3E81B75C-B5B8-4D5A-9838-B4769BE51503}" type="parTrans" cxnId="{750C24BA-A4CF-49CC-93FC-75D8EB38D95A}">
      <dgm:prSet/>
      <dgm:spPr/>
      <dgm:t>
        <a:bodyPr/>
        <a:lstStyle/>
        <a:p>
          <a:endParaRPr lang="es-GT"/>
        </a:p>
      </dgm:t>
    </dgm:pt>
    <dgm:pt modelId="{C3453BE8-08D7-465A-BDAD-988FBF58E04E}" type="sibTrans" cxnId="{750C24BA-A4CF-49CC-93FC-75D8EB38D95A}">
      <dgm:prSet/>
      <dgm:spPr/>
      <dgm:t>
        <a:bodyPr/>
        <a:lstStyle/>
        <a:p>
          <a:endParaRPr lang="es-GT"/>
        </a:p>
      </dgm:t>
    </dgm:pt>
    <dgm:pt modelId="{EC7E2303-9522-407A-92D3-D4D82176CAF3}">
      <dgm:prSet custT="1"/>
      <dgm:spPr/>
      <dgm:t>
        <a:bodyPr/>
        <a:lstStyle/>
        <a:p>
          <a:r>
            <a:rPr lang="es-GT" sz="2000" kern="1200">
              <a:latin typeface="Candara" panose="020E0502030303020204" pitchFamily="34" charset="0"/>
              <a:ea typeface="+mn-ea"/>
              <a:cs typeface="+mn-cs"/>
            </a:rPr>
            <a:t>Tipos de ahorro (pendiente definir si se elimina o no)</a:t>
          </a:r>
          <a:endParaRPr lang="es-GT" sz="2000" kern="1200" dirty="0">
            <a:latin typeface="Candara" panose="020E0502030303020204" pitchFamily="34" charset="0"/>
            <a:ea typeface="+mn-ea"/>
            <a:cs typeface="+mn-cs"/>
          </a:endParaRPr>
        </a:p>
      </dgm:t>
    </dgm:pt>
    <dgm:pt modelId="{9810E514-E6BC-4708-9F0B-062B33FB5C4A}" type="parTrans" cxnId="{5C995E64-4DCD-436E-BCF5-F477ACEBEF24}">
      <dgm:prSet/>
      <dgm:spPr/>
      <dgm:t>
        <a:bodyPr/>
        <a:lstStyle/>
        <a:p>
          <a:endParaRPr lang="es-GT"/>
        </a:p>
      </dgm:t>
    </dgm:pt>
    <dgm:pt modelId="{EB9CC26C-6E7B-4199-9238-4FBF0152714B}" type="sibTrans" cxnId="{5C995E64-4DCD-436E-BCF5-F477ACEBEF24}">
      <dgm:prSet/>
      <dgm:spPr/>
      <dgm:t>
        <a:bodyPr/>
        <a:lstStyle/>
        <a:p>
          <a:endParaRPr lang="es-GT"/>
        </a:p>
      </dgm:t>
    </dgm:pt>
    <dgm:pt modelId="{30A39E7B-AD04-4657-987A-AC7A3A693781}" type="pres">
      <dgm:prSet presAssocID="{C8A17F18-11D9-4AEA-BCAB-B884A906E4EB}" presName="Name0" presStyleCnt="0">
        <dgm:presLayoutVars>
          <dgm:chMax val="7"/>
          <dgm:chPref val="7"/>
          <dgm:dir/>
        </dgm:presLayoutVars>
      </dgm:prSet>
      <dgm:spPr/>
    </dgm:pt>
    <dgm:pt modelId="{09DC1043-45AB-4B20-AC97-634C2027C7C1}" type="pres">
      <dgm:prSet presAssocID="{C8A17F18-11D9-4AEA-BCAB-B884A906E4EB}" presName="Name1" presStyleCnt="0"/>
      <dgm:spPr/>
    </dgm:pt>
    <dgm:pt modelId="{11949EA0-A18F-4E49-A675-AC8EDBFD1D26}" type="pres">
      <dgm:prSet presAssocID="{C8A17F18-11D9-4AEA-BCAB-B884A906E4EB}" presName="cycle" presStyleCnt="0"/>
      <dgm:spPr/>
    </dgm:pt>
    <dgm:pt modelId="{95DE392A-9BB7-41B1-80DC-C9D0CD90E23C}" type="pres">
      <dgm:prSet presAssocID="{C8A17F18-11D9-4AEA-BCAB-B884A906E4EB}" presName="srcNode" presStyleLbl="node1" presStyleIdx="0" presStyleCnt="5"/>
      <dgm:spPr/>
    </dgm:pt>
    <dgm:pt modelId="{EBBD66CB-8450-47FA-875F-39BA5DBE914F}" type="pres">
      <dgm:prSet presAssocID="{C8A17F18-11D9-4AEA-BCAB-B884A906E4EB}" presName="conn" presStyleLbl="parChTrans1D2" presStyleIdx="0" presStyleCnt="1"/>
      <dgm:spPr/>
    </dgm:pt>
    <dgm:pt modelId="{0B10A461-57DA-431B-977B-2B4A8FE72636}" type="pres">
      <dgm:prSet presAssocID="{C8A17F18-11D9-4AEA-BCAB-B884A906E4EB}" presName="extraNode" presStyleLbl="node1" presStyleIdx="0" presStyleCnt="5"/>
      <dgm:spPr/>
    </dgm:pt>
    <dgm:pt modelId="{396DFD96-F834-40CF-AAB3-A5801187827E}" type="pres">
      <dgm:prSet presAssocID="{C8A17F18-11D9-4AEA-BCAB-B884A906E4EB}" presName="dstNode" presStyleLbl="node1" presStyleIdx="0" presStyleCnt="5"/>
      <dgm:spPr/>
    </dgm:pt>
    <dgm:pt modelId="{7F9398BA-9C15-4F06-AFD4-C54D3F398242}" type="pres">
      <dgm:prSet presAssocID="{F243BC93-BA30-4FF2-9570-BC95B54F75FC}" presName="text_1" presStyleLbl="node1" presStyleIdx="0" presStyleCnt="5">
        <dgm:presLayoutVars>
          <dgm:bulletEnabled val="1"/>
        </dgm:presLayoutVars>
      </dgm:prSet>
      <dgm:spPr/>
    </dgm:pt>
    <dgm:pt modelId="{62044148-5606-4BC8-B4D8-337DEF2BDEFC}" type="pres">
      <dgm:prSet presAssocID="{F243BC93-BA30-4FF2-9570-BC95B54F75FC}" presName="accent_1" presStyleCnt="0"/>
      <dgm:spPr/>
    </dgm:pt>
    <dgm:pt modelId="{59983CA5-BD84-475F-92B3-32298966C235}" type="pres">
      <dgm:prSet presAssocID="{F243BC93-BA30-4FF2-9570-BC95B54F75FC}" presName="accentRepeatNode" presStyleLbl="solidFgAcc1" presStyleIdx="0" presStyleCnt="5"/>
      <dgm:spPr/>
    </dgm:pt>
    <dgm:pt modelId="{D6275411-B522-49DF-8DF8-928325FE5B43}" type="pres">
      <dgm:prSet presAssocID="{DB5A0BD0-D173-405B-A383-C6E66054B460}" presName="text_2" presStyleLbl="node1" presStyleIdx="1" presStyleCnt="5">
        <dgm:presLayoutVars>
          <dgm:bulletEnabled val="1"/>
        </dgm:presLayoutVars>
      </dgm:prSet>
      <dgm:spPr/>
    </dgm:pt>
    <dgm:pt modelId="{219179E3-330E-4FF0-8024-6DB9FE455021}" type="pres">
      <dgm:prSet presAssocID="{DB5A0BD0-D173-405B-A383-C6E66054B460}" presName="accent_2" presStyleCnt="0"/>
      <dgm:spPr/>
    </dgm:pt>
    <dgm:pt modelId="{74F82BD6-02E5-45DF-A21B-2178E96EDDA8}" type="pres">
      <dgm:prSet presAssocID="{DB5A0BD0-D173-405B-A383-C6E66054B460}" presName="accentRepeatNode" presStyleLbl="solidFgAcc1" presStyleIdx="1" presStyleCnt="5"/>
      <dgm:spPr/>
    </dgm:pt>
    <dgm:pt modelId="{4B6ED898-DBF2-416E-95A9-B37491B065F3}" type="pres">
      <dgm:prSet presAssocID="{83A5BA48-BE87-4C85-A4FF-26D7D1424989}" presName="text_3" presStyleLbl="node1" presStyleIdx="2" presStyleCnt="5">
        <dgm:presLayoutVars>
          <dgm:bulletEnabled val="1"/>
        </dgm:presLayoutVars>
      </dgm:prSet>
      <dgm:spPr/>
    </dgm:pt>
    <dgm:pt modelId="{A980D47F-6D42-47DA-A604-B0A7CC041C58}" type="pres">
      <dgm:prSet presAssocID="{83A5BA48-BE87-4C85-A4FF-26D7D1424989}" presName="accent_3" presStyleCnt="0"/>
      <dgm:spPr/>
    </dgm:pt>
    <dgm:pt modelId="{528322ED-584A-4C82-AD17-8DB103A060CC}" type="pres">
      <dgm:prSet presAssocID="{83A5BA48-BE87-4C85-A4FF-26D7D1424989}" presName="accentRepeatNode" presStyleLbl="solidFgAcc1" presStyleIdx="2" presStyleCnt="5"/>
      <dgm:spPr/>
    </dgm:pt>
    <dgm:pt modelId="{40608310-A2E9-4232-863F-F4B3A9C6BA59}" type="pres">
      <dgm:prSet presAssocID="{B63D800C-EE1A-4663-831E-E916161FFC0F}" presName="text_4" presStyleLbl="node1" presStyleIdx="3" presStyleCnt="5" custLinFactNeighborY="2297">
        <dgm:presLayoutVars>
          <dgm:bulletEnabled val="1"/>
        </dgm:presLayoutVars>
      </dgm:prSet>
      <dgm:spPr/>
    </dgm:pt>
    <dgm:pt modelId="{F724FA19-330F-45F6-8C42-DBF892CF82E7}" type="pres">
      <dgm:prSet presAssocID="{B63D800C-EE1A-4663-831E-E916161FFC0F}" presName="accent_4" presStyleCnt="0"/>
      <dgm:spPr/>
    </dgm:pt>
    <dgm:pt modelId="{EDC173B7-39C3-4411-978B-39BAF98C4589}" type="pres">
      <dgm:prSet presAssocID="{B63D800C-EE1A-4663-831E-E916161FFC0F}" presName="accentRepeatNode" presStyleLbl="solidFgAcc1" presStyleIdx="3" presStyleCnt="5"/>
      <dgm:spPr/>
    </dgm:pt>
    <dgm:pt modelId="{B4F8DE98-8D36-4C1A-8CAE-335DC939429F}" type="pres">
      <dgm:prSet presAssocID="{EC7E2303-9522-407A-92D3-D4D82176CAF3}" presName="text_5" presStyleLbl="node1" presStyleIdx="4" presStyleCnt="5">
        <dgm:presLayoutVars>
          <dgm:bulletEnabled val="1"/>
        </dgm:presLayoutVars>
      </dgm:prSet>
      <dgm:spPr/>
    </dgm:pt>
    <dgm:pt modelId="{BD945194-A764-4857-A7E1-40C952508C0E}" type="pres">
      <dgm:prSet presAssocID="{EC7E2303-9522-407A-92D3-D4D82176CAF3}" presName="accent_5" presStyleCnt="0"/>
      <dgm:spPr/>
    </dgm:pt>
    <dgm:pt modelId="{D1903278-D88D-43A0-8D7F-F9478239AD28}" type="pres">
      <dgm:prSet presAssocID="{EC7E2303-9522-407A-92D3-D4D82176CAF3}" presName="accentRepeatNode" presStyleLbl="solidFgAcc1" presStyleIdx="4" presStyleCnt="5"/>
      <dgm:spPr/>
    </dgm:pt>
  </dgm:ptLst>
  <dgm:cxnLst>
    <dgm:cxn modelId="{2E40FD18-467E-47C9-8EA2-27A83328E993}" type="presOf" srcId="{C8A17F18-11D9-4AEA-BCAB-B884A906E4EB}" destId="{30A39E7B-AD04-4657-987A-AC7A3A693781}" srcOrd="0" destOrd="0" presId="urn:microsoft.com/office/officeart/2008/layout/VerticalCurvedList"/>
    <dgm:cxn modelId="{5C995E64-4DCD-436E-BCF5-F477ACEBEF24}" srcId="{C8A17F18-11D9-4AEA-BCAB-B884A906E4EB}" destId="{EC7E2303-9522-407A-92D3-D4D82176CAF3}" srcOrd="4" destOrd="0" parTransId="{9810E514-E6BC-4708-9F0B-062B33FB5C4A}" sibTransId="{EB9CC26C-6E7B-4199-9238-4FBF0152714B}"/>
    <dgm:cxn modelId="{C92C5E6B-EE93-4B4F-9C16-F3E5FFF11EE3}" type="presOf" srcId="{F243BC93-BA30-4FF2-9570-BC95B54F75FC}" destId="{7F9398BA-9C15-4F06-AFD4-C54D3F398242}" srcOrd="0" destOrd="0" presId="urn:microsoft.com/office/officeart/2008/layout/VerticalCurvedList"/>
    <dgm:cxn modelId="{1B59BC72-4A34-405F-AB98-641FA531F11D}" srcId="{C8A17F18-11D9-4AEA-BCAB-B884A906E4EB}" destId="{F243BC93-BA30-4FF2-9570-BC95B54F75FC}" srcOrd="0" destOrd="0" parTransId="{D1382652-86F4-4F68-871F-4783961F2705}" sibTransId="{CABE43A8-6E70-4845-B33D-98EB06DD7C3D}"/>
    <dgm:cxn modelId="{D24EC98B-B273-4EEF-A1E7-0C6311ED2BAA}" type="presOf" srcId="{B63D800C-EE1A-4663-831E-E916161FFC0F}" destId="{40608310-A2E9-4232-863F-F4B3A9C6BA59}" srcOrd="0" destOrd="0" presId="urn:microsoft.com/office/officeart/2008/layout/VerticalCurvedList"/>
    <dgm:cxn modelId="{67084CA0-7EFC-44E3-9977-ECB26D3C73A1}" type="presOf" srcId="{EC7E2303-9522-407A-92D3-D4D82176CAF3}" destId="{B4F8DE98-8D36-4C1A-8CAE-335DC939429F}" srcOrd="0" destOrd="0" presId="urn:microsoft.com/office/officeart/2008/layout/VerticalCurvedList"/>
    <dgm:cxn modelId="{576729B0-85AE-4538-95D5-434DB1B8CFB0}" srcId="{C8A17F18-11D9-4AEA-BCAB-B884A906E4EB}" destId="{83A5BA48-BE87-4C85-A4FF-26D7D1424989}" srcOrd="2" destOrd="0" parTransId="{A9A092A0-4D26-45CC-96DE-03D674EFF349}" sibTransId="{0B3C5C54-D4C6-4620-BD8F-942B6C240D78}"/>
    <dgm:cxn modelId="{6761BEB1-3560-434A-91A7-CA90EA0E32E5}" type="presOf" srcId="{83A5BA48-BE87-4C85-A4FF-26D7D1424989}" destId="{4B6ED898-DBF2-416E-95A9-B37491B065F3}" srcOrd="0" destOrd="0" presId="urn:microsoft.com/office/officeart/2008/layout/VerticalCurvedList"/>
    <dgm:cxn modelId="{750C24BA-A4CF-49CC-93FC-75D8EB38D95A}" srcId="{C8A17F18-11D9-4AEA-BCAB-B884A906E4EB}" destId="{B63D800C-EE1A-4663-831E-E916161FFC0F}" srcOrd="3" destOrd="0" parTransId="{3E81B75C-B5B8-4D5A-9838-B4769BE51503}" sibTransId="{C3453BE8-08D7-465A-BDAD-988FBF58E04E}"/>
    <dgm:cxn modelId="{6389B0BB-55C1-4BD2-A0A6-E3FA9DF7E8F0}" srcId="{C8A17F18-11D9-4AEA-BCAB-B884A906E4EB}" destId="{DB5A0BD0-D173-405B-A383-C6E66054B460}" srcOrd="1" destOrd="0" parTransId="{ACC56E9C-3D4A-4195-BF04-63DC40138C2A}" sibTransId="{CF7525A2-C943-47F1-B87C-EC4A02024CA2}"/>
    <dgm:cxn modelId="{FE7B8CD0-3826-4924-8F31-C24286227CA2}" type="presOf" srcId="{CABE43A8-6E70-4845-B33D-98EB06DD7C3D}" destId="{EBBD66CB-8450-47FA-875F-39BA5DBE914F}" srcOrd="0" destOrd="0" presId="urn:microsoft.com/office/officeart/2008/layout/VerticalCurvedList"/>
    <dgm:cxn modelId="{971917D2-FAB7-48F5-8AF8-EA386AEC6AA0}" type="presOf" srcId="{DB5A0BD0-D173-405B-A383-C6E66054B460}" destId="{D6275411-B522-49DF-8DF8-928325FE5B43}" srcOrd="0" destOrd="0" presId="urn:microsoft.com/office/officeart/2008/layout/VerticalCurvedList"/>
    <dgm:cxn modelId="{DD993F6D-9234-408E-9201-BEBE777E7C31}" type="presParOf" srcId="{30A39E7B-AD04-4657-987A-AC7A3A693781}" destId="{09DC1043-45AB-4B20-AC97-634C2027C7C1}" srcOrd="0" destOrd="0" presId="urn:microsoft.com/office/officeart/2008/layout/VerticalCurvedList"/>
    <dgm:cxn modelId="{9C5D232C-FBAC-4AF0-9676-DE129D54E812}" type="presParOf" srcId="{09DC1043-45AB-4B20-AC97-634C2027C7C1}" destId="{11949EA0-A18F-4E49-A675-AC8EDBFD1D26}" srcOrd="0" destOrd="0" presId="urn:microsoft.com/office/officeart/2008/layout/VerticalCurvedList"/>
    <dgm:cxn modelId="{CDDEC3C9-AFF1-49F6-B9EC-FACE4E7DA404}" type="presParOf" srcId="{11949EA0-A18F-4E49-A675-AC8EDBFD1D26}" destId="{95DE392A-9BB7-41B1-80DC-C9D0CD90E23C}" srcOrd="0" destOrd="0" presId="urn:microsoft.com/office/officeart/2008/layout/VerticalCurvedList"/>
    <dgm:cxn modelId="{FFB0EA04-0F07-4414-AE87-573861DF276B}" type="presParOf" srcId="{11949EA0-A18F-4E49-A675-AC8EDBFD1D26}" destId="{EBBD66CB-8450-47FA-875F-39BA5DBE914F}" srcOrd="1" destOrd="0" presId="urn:microsoft.com/office/officeart/2008/layout/VerticalCurvedList"/>
    <dgm:cxn modelId="{DEC91269-00BE-4A03-8CE9-EF740A765B8F}" type="presParOf" srcId="{11949EA0-A18F-4E49-A675-AC8EDBFD1D26}" destId="{0B10A461-57DA-431B-977B-2B4A8FE72636}" srcOrd="2" destOrd="0" presId="urn:microsoft.com/office/officeart/2008/layout/VerticalCurvedList"/>
    <dgm:cxn modelId="{C1885A7A-7F8E-45FD-8FC9-A5BA8841C274}" type="presParOf" srcId="{11949EA0-A18F-4E49-A675-AC8EDBFD1D26}" destId="{396DFD96-F834-40CF-AAB3-A5801187827E}" srcOrd="3" destOrd="0" presId="urn:microsoft.com/office/officeart/2008/layout/VerticalCurvedList"/>
    <dgm:cxn modelId="{398B649E-CB80-49F4-AD63-64583FFCDB9C}" type="presParOf" srcId="{09DC1043-45AB-4B20-AC97-634C2027C7C1}" destId="{7F9398BA-9C15-4F06-AFD4-C54D3F398242}" srcOrd="1" destOrd="0" presId="urn:microsoft.com/office/officeart/2008/layout/VerticalCurvedList"/>
    <dgm:cxn modelId="{36E246C3-F414-4A7D-8A1F-882248232E8A}" type="presParOf" srcId="{09DC1043-45AB-4B20-AC97-634C2027C7C1}" destId="{62044148-5606-4BC8-B4D8-337DEF2BDEFC}" srcOrd="2" destOrd="0" presId="urn:microsoft.com/office/officeart/2008/layout/VerticalCurvedList"/>
    <dgm:cxn modelId="{B969DC69-2937-451A-BCCA-BCFC42714058}" type="presParOf" srcId="{62044148-5606-4BC8-B4D8-337DEF2BDEFC}" destId="{59983CA5-BD84-475F-92B3-32298966C235}" srcOrd="0" destOrd="0" presId="urn:microsoft.com/office/officeart/2008/layout/VerticalCurvedList"/>
    <dgm:cxn modelId="{DA601123-1B5F-4F51-9B3F-51427DBF0F2A}" type="presParOf" srcId="{09DC1043-45AB-4B20-AC97-634C2027C7C1}" destId="{D6275411-B522-49DF-8DF8-928325FE5B43}" srcOrd="3" destOrd="0" presId="urn:microsoft.com/office/officeart/2008/layout/VerticalCurvedList"/>
    <dgm:cxn modelId="{FED6FA7B-3ADC-476C-BFBD-B612B1540DE1}" type="presParOf" srcId="{09DC1043-45AB-4B20-AC97-634C2027C7C1}" destId="{219179E3-330E-4FF0-8024-6DB9FE455021}" srcOrd="4" destOrd="0" presId="urn:microsoft.com/office/officeart/2008/layout/VerticalCurvedList"/>
    <dgm:cxn modelId="{F770B677-724C-4AA6-BB18-9DBF542316A4}" type="presParOf" srcId="{219179E3-330E-4FF0-8024-6DB9FE455021}" destId="{74F82BD6-02E5-45DF-A21B-2178E96EDDA8}" srcOrd="0" destOrd="0" presId="urn:microsoft.com/office/officeart/2008/layout/VerticalCurvedList"/>
    <dgm:cxn modelId="{4B24FD2B-E726-4A93-8F1D-73BE32D93BE2}" type="presParOf" srcId="{09DC1043-45AB-4B20-AC97-634C2027C7C1}" destId="{4B6ED898-DBF2-416E-95A9-B37491B065F3}" srcOrd="5" destOrd="0" presId="urn:microsoft.com/office/officeart/2008/layout/VerticalCurvedList"/>
    <dgm:cxn modelId="{BD521F6D-15EC-45D7-803B-300C6148D264}" type="presParOf" srcId="{09DC1043-45AB-4B20-AC97-634C2027C7C1}" destId="{A980D47F-6D42-47DA-A604-B0A7CC041C58}" srcOrd="6" destOrd="0" presId="urn:microsoft.com/office/officeart/2008/layout/VerticalCurvedList"/>
    <dgm:cxn modelId="{F45528D9-FB6D-4140-86EC-657419FB8CD3}" type="presParOf" srcId="{A980D47F-6D42-47DA-A604-B0A7CC041C58}" destId="{528322ED-584A-4C82-AD17-8DB103A060CC}" srcOrd="0" destOrd="0" presId="urn:microsoft.com/office/officeart/2008/layout/VerticalCurvedList"/>
    <dgm:cxn modelId="{5A311FA2-9E2C-4645-9C56-03832FCF6E84}" type="presParOf" srcId="{09DC1043-45AB-4B20-AC97-634C2027C7C1}" destId="{40608310-A2E9-4232-863F-F4B3A9C6BA59}" srcOrd="7" destOrd="0" presId="urn:microsoft.com/office/officeart/2008/layout/VerticalCurvedList"/>
    <dgm:cxn modelId="{A22997F6-89C5-4164-9ED9-CCF358FC2822}" type="presParOf" srcId="{09DC1043-45AB-4B20-AC97-634C2027C7C1}" destId="{F724FA19-330F-45F6-8C42-DBF892CF82E7}" srcOrd="8" destOrd="0" presId="urn:microsoft.com/office/officeart/2008/layout/VerticalCurvedList"/>
    <dgm:cxn modelId="{06F96B1B-1FC1-4CD2-9A5E-51EE78731371}" type="presParOf" srcId="{F724FA19-330F-45F6-8C42-DBF892CF82E7}" destId="{EDC173B7-39C3-4411-978B-39BAF98C4589}" srcOrd="0" destOrd="0" presId="urn:microsoft.com/office/officeart/2008/layout/VerticalCurvedList"/>
    <dgm:cxn modelId="{1551066D-C6DA-41D4-868A-AFC3CA8BDE2A}" type="presParOf" srcId="{09DC1043-45AB-4B20-AC97-634C2027C7C1}" destId="{B4F8DE98-8D36-4C1A-8CAE-335DC939429F}" srcOrd="9" destOrd="0" presId="urn:microsoft.com/office/officeart/2008/layout/VerticalCurvedList"/>
    <dgm:cxn modelId="{AB0326E0-29F0-4355-89E5-513D209CC37F}" type="presParOf" srcId="{09DC1043-45AB-4B20-AC97-634C2027C7C1}" destId="{BD945194-A764-4857-A7E1-40C952508C0E}" srcOrd="10" destOrd="0" presId="urn:microsoft.com/office/officeart/2008/layout/VerticalCurvedList"/>
    <dgm:cxn modelId="{3526B5F6-ABA7-4650-9E70-EB49189E36B8}" type="presParOf" srcId="{BD945194-A764-4857-A7E1-40C952508C0E}" destId="{D1903278-D88D-43A0-8D7F-F9478239AD2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17F18-11D9-4AEA-BCAB-B884A906E4EB}"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GT"/>
        </a:p>
      </dgm:t>
    </dgm:pt>
    <dgm:pt modelId="{3DC3123C-CB61-4ABC-963E-AED82831243D}">
      <dgm:prSet custT="1"/>
      <dgm:spPr/>
      <dgm:t>
        <a:bodyPr/>
        <a:lstStyle/>
        <a:p>
          <a:r>
            <a:rPr lang="es-GT" sz="2000" kern="1200" dirty="0">
              <a:latin typeface="Candara" panose="020E0502030303020204" pitchFamily="34" charset="0"/>
              <a:ea typeface="+mn-ea"/>
              <a:cs typeface="+mn-cs"/>
            </a:rPr>
            <a:t>Tipos de cuentas de depósito</a:t>
          </a:r>
        </a:p>
      </dgm:t>
    </dgm:pt>
    <dgm:pt modelId="{28A1102B-B726-4E55-9586-F8E710E319D4}" type="parTrans" cxnId="{1F858E62-DC3F-45A7-B416-DF4255086E25}">
      <dgm:prSet/>
      <dgm:spPr/>
      <dgm:t>
        <a:bodyPr/>
        <a:lstStyle/>
        <a:p>
          <a:endParaRPr lang="es-GT"/>
        </a:p>
      </dgm:t>
    </dgm:pt>
    <dgm:pt modelId="{7A41A4D7-D375-419F-A0BA-64EEF5C4ADBA}" type="sibTrans" cxnId="{1F858E62-DC3F-45A7-B416-DF4255086E25}">
      <dgm:prSet/>
      <dgm:spPr/>
      <dgm:t>
        <a:bodyPr/>
        <a:lstStyle/>
        <a:p>
          <a:endParaRPr lang="es-GT"/>
        </a:p>
      </dgm:t>
    </dgm:pt>
    <dgm:pt modelId="{DCDB29DC-B1DF-4571-A142-627B271476CE}">
      <dgm:prSet custT="1"/>
      <dgm:spPr/>
      <dgm:t>
        <a:bodyPr/>
        <a:lstStyle/>
        <a:p>
          <a:r>
            <a:rPr lang="es-GT" sz="2000" kern="1200" dirty="0">
              <a:latin typeface="Candara" panose="020E0502030303020204" pitchFamily="34" charset="0"/>
            </a:rPr>
            <a:t>Pasos para ahorrar </a:t>
          </a:r>
          <a:r>
            <a:rPr lang="es-GT" sz="2000" kern="1200" dirty="0">
              <a:latin typeface="Candara" panose="020E0502030303020204" pitchFamily="34" charset="0"/>
              <a:ea typeface="+mn-ea"/>
              <a:cs typeface="+mn-cs"/>
            </a:rPr>
            <a:t>(pendiente definir si se elimina o no)</a:t>
          </a:r>
        </a:p>
      </dgm:t>
    </dgm:pt>
    <dgm:pt modelId="{B0E7AF02-26D7-439E-A52D-D1F80D065401}" type="parTrans" cxnId="{39DA083F-12AD-48E0-849A-B28CC38B031F}">
      <dgm:prSet/>
      <dgm:spPr/>
      <dgm:t>
        <a:bodyPr/>
        <a:lstStyle/>
        <a:p>
          <a:endParaRPr lang="es-GT"/>
        </a:p>
      </dgm:t>
    </dgm:pt>
    <dgm:pt modelId="{7FCF1086-539F-45A4-B001-4FF2702139D5}" type="sibTrans" cxnId="{39DA083F-12AD-48E0-849A-B28CC38B031F}">
      <dgm:prSet/>
      <dgm:spPr/>
      <dgm:t>
        <a:bodyPr/>
        <a:lstStyle/>
        <a:p>
          <a:endParaRPr lang="es-GT"/>
        </a:p>
      </dgm:t>
    </dgm:pt>
    <dgm:pt modelId="{582F9D09-6600-4298-823E-F982B62019BD}">
      <dgm:prSet custT="1"/>
      <dgm:spPr/>
      <dgm:t>
        <a:bodyPr/>
        <a:lstStyle/>
        <a:p>
          <a:r>
            <a:rPr lang="es-GT" sz="2000" kern="1200" dirty="0">
              <a:latin typeface="Candara" panose="020E0502030303020204" pitchFamily="34" charset="0"/>
            </a:rPr>
            <a:t>Recomendaciones sobre depósitos de ahorro</a:t>
          </a:r>
          <a:endParaRPr lang="es-GT" sz="2000" kern="1200" dirty="0">
            <a:latin typeface="Candara" panose="020E0502030303020204" pitchFamily="34" charset="0"/>
            <a:ea typeface="+mn-ea"/>
            <a:cs typeface="+mn-cs"/>
          </a:endParaRPr>
        </a:p>
      </dgm:t>
    </dgm:pt>
    <dgm:pt modelId="{49FB124F-A078-425A-B7F1-4E57D9BA3173}" type="parTrans" cxnId="{BC6CF75B-660E-4874-8870-F443D771ED63}">
      <dgm:prSet/>
      <dgm:spPr/>
    </dgm:pt>
    <dgm:pt modelId="{C6D3CCC8-686B-436C-B684-AA5898A60170}" type="sibTrans" cxnId="{BC6CF75B-660E-4874-8870-F443D771ED63}">
      <dgm:prSet/>
      <dgm:spPr/>
    </dgm:pt>
    <dgm:pt modelId="{958419D8-145A-4084-A2BB-072A2829077C}">
      <dgm:prSet phldrT="[Texto]" custT="1"/>
      <dgm:spPr/>
      <dgm:t>
        <a:bodyPr/>
        <a:lstStyle/>
        <a:p>
          <a:r>
            <a:rPr lang="es-GT" sz="2000" kern="1200" dirty="0">
              <a:latin typeface="Candara" panose="020E0502030303020204" pitchFamily="34" charset="0"/>
            </a:rPr>
            <a:t>Depósitos monetarios</a:t>
          </a:r>
          <a:endParaRPr lang="es-GT" sz="2000" kern="1200" dirty="0">
            <a:latin typeface="Candara" panose="020E0502030303020204" pitchFamily="34" charset="0"/>
            <a:ea typeface="+mn-ea"/>
            <a:cs typeface="+mn-cs"/>
          </a:endParaRPr>
        </a:p>
      </dgm:t>
    </dgm:pt>
    <dgm:pt modelId="{5D8BEE67-4C7D-4C23-AAF3-72171093FE38}" type="parTrans" cxnId="{3B925AC7-07F0-4B71-BD6B-2089E702913D}">
      <dgm:prSet/>
      <dgm:spPr/>
    </dgm:pt>
    <dgm:pt modelId="{3C254F15-A97F-4149-9FC3-9CA7E8B28695}" type="sibTrans" cxnId="{3B925AC7-07F0-4B71-BD6B-2089E702913D}">
      <dgm:prSet/>
      <dgm:spPr/>
    </dgm:pt>
    <dgm:pt modelId="{4EF73409-6DE6-4CE1-83C4-544A8646949E}">
      <dgm:prSet phldrT="[Texto]" custT="1"/>
      <dgm:spPr/>
      <dgm:t>
        <a:bodyPr/>
        <a:lstStyle/>
        <a:p>
          <a:r>
            <a:rPr lang="es-GT" sz="2000" kern="1200" dirty="0">
              <a:latin typeface="Candara" panose="020E0502030303020204" pitchFamily="34" charset="0"/>
            </a:rPr>
            <a:t>10 recomendaciones para el buen uso de tarjeta de débito </a:t>
          </a:r>
          <a:endParaRPr lang="es-GT" sz="2000" kern="1200" dirty="0">
            <a:latin typeface="Candara" panose="020E0502030303020204" pitchFamily="34" charset="0"/>
            <a:ea typeface="+mn-ea"/>
            <a:cs typeface="+mn-cs"/>
          </a:endParaRPr>
        </a:p>
      </dgm:t>
    </dgm:pt>
    <dgm:pt modelId="{29FCC604-C1C8-44B0-A992-33AEFB0F4533}" type="parTrans" cxnId="{E4707E63-58A7-47CC-BE43-CC81CEF540DE}">
      <dgm:prSet/>
      <dgm:spPr/>
    </dgm:pt>
    <dgm:pt modelId="{B66614A3-A43D-46CE-BF9E-166DEF97AA8A}" type="sibTrans" cxnId="{E4707E63-58A7-47CC-BE43-CC81CEF540DE}">
      <dgm:prSet/>
      <dgm:spPr/>
    </dgm:pt>
    <dgm:pt modelId="{31409E74-3EBA-469D-938B-4CB4F5E0F0B5}">
      <dgm:prSet custT="1"/>
      <dgm:spPr/>
      <dgm:t>
        <a:bodyPr/>
        <a:lstStyle/>
        <a:p>
          <a:r>
            <a:rPr lang="es-GT" sz="2000" kern="120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gm:t>
    </dgm:pt>
    <dgm:pt modelId="{4299DF0D-E817-4C5F-9D77-2F354DAE6A4B}" type="parTrans" cxnId="{4D860388-7733-4DE7-8E19-1FBAF1788523}">
      <dgm:prSet/>
      <dgm:spPr/>
    </dgm:pt>
    <dgm:pt modelId="{33A4A93C-6DCC-45B5-B845-88A15AA4C796}" type="sibTrans" cxnId="{4D860388-7733-4DE7-8E19-1FBAF1788523}">
      <dgm:prSet/>
      <dgm:spPr/>
    </dgm:pt>
    <dgm:pt modelId="{30A39E7B-AD04-4657-987A-AC7A3A693781}" type="pres">
      <dgm:prSet presAssocID="{C8A17F18-11D9-4AEA-BCAB-B884A906E4EB}" presName="Name0" presStyleCnt="0">
        <dgm:presLayoutVars>
          <dgm:chMax val="7"/>
          <dgm:chPref val="7"/>
          <dgm:dir/>
        </dgm:presLayoutVars>
      </dgm:prSet>
      <dgm:spPr/>
    </dgm:pt>
    <dgm:pt modelId="{09DC1043-45AB-4B20-AC97-634C2027C7C1}" type="pres">
      <dgm:prSet presAssocID="{C8A17F18-11D9-4AEA-BCAB-B884A906E4EB}" presName="Name1" presStyleCnt="0"/>
      <dgm:spPr/>
    </dgm:pt>
    <dgm:pt modelId="{11949EA0-A18F-4E49-A675-AC8EDBFD1D26}" type="pres">
      <dgm:prSet presAssocID="{C8A17F18-11D9-4AEA-BCAB-B884A906E4EB}" presName="cycle" presStyleCnt="0"/>
      <dgm:spPr/>
    </dgm:pt>
    <dgm:pt modelId="{95DE392A-9BB7-41B1-80DC-C9D0CD90E23C}" type="pres">
      <dgm:prSet presAssocID="{C8A17F18-11D9-4AEA-BCAB-B884A906E4EB}" presName="srcNode" presStyleLbl="node1" presStyleIdx="0" presStyleCnt="6"/>
      <dgm:spPr/>
    </dgm:pt>
    <dgm:pt modelId="{EBBD66CB-8450-47FA-875F-39BA5DBE914F}" type="pres">
      <dgm:prSet presAssocID="{C8A17F18-11D9-4AEA-BCAB-B884A906E4EB}" presName="conn" presStyleLbl="parChTrans1D2" presStyleIdx="0" presStyleCnt="1"/>
      <dgm:spPr/>
    </dgm:pt>
    <dgm:pt modelId="{0B10A461-57DA-431B-977B-2B4A8FE72636}" type="pres">
      <dgm:prSet presAssocID="{C8A17F18-11D9-4AEA-BCAB-B884A906E4EB}" presName="extraNode" presStyleLbl="node1" presStyleIdx="0" presStyleCnt="6"/>
      <dgm:spPr/>
    </dgm:pt>
    <dgm:pt modelId="{396DFD96-F834-40CF-AAB3-A5801187827E}" type="pres">
      <dgm:prSet presAssocID="{C8A17F18-11D9-4AEA-BCAB-B884A906E4EB}" presName="dstNode" presStyleLbl="node1" presStyleIdx="0" presStyleCnt="6"/>
      <dgm:spPr/>
    </dgm:pt>
    <dgm:pt modelId="{B40BB90A-B5AB-4F96-B51A-283058D5CCD8}" type="pres">
      <dgm:prSet presAssocID="{3DC3123C-CB61-4ABC-963E-AED82831243D}" presName="text_1" presStyleLbl="node1" presStyleIdx="0" presStyleCnt="6">
        <dgm:presLayoutVars>
          <dgm:bulletEnabled val="1"/>
        </dgm:presLayoutVars>
      </dgm:prSet>
      <dgm:spPr/>
    </dgm:pt>
    <dgm:pt modelId="{92A4F653-1C44-49A8-A337-62F97036E2FC}" type="pres">
      <dgm:prSet presAssocID="{3DC3123C-CB61-4ABC-963E-AED82831243D}" presName="accent_1" presStyleCnt="0"/>
      <dgm:spPr/>
    </dgm:pt>
    <dgm:pt modelId="{1534BA15-8D97-436D-A1DA-462CA77D2307}" type="pres">
      <dgm:prSet presAssocID="{3DC3123C-CB61-4ABC-963E-AED82831243D}" presName="accentRepeatNode" presStyleLbl="solidFgAcc1" presStyleIdx="0" presStyleCnt="6"/>
      <dgm:spPr/>
    </dgm:pt>
    <dgm:pt modelId="{D37A35FA-458C-4E99-A3EC-0EED07785812}" type="pres">
      <dgm:prSet presAssocID="{DCDB29DC-B1DF-4571-A142-627B271476CE}" presName="text_2" presStyleLbl="node1" presStyleIdx="1" presStyleCnt="6">
        <dgm:presLayoutVars>
          <dgm:bulletEnabled val="1"/>
        </dgm:presLayoutVars>
      </dgm:prSet>
      <dgm:spPr/>
    </dgm:pt>
    <dgm:pt modelId="{1B989E58-28DB-4CA5-9B84-DCDE22890A72}" type="pres">
      <dgm:prSet presAssocID="{DCDB29DC-B1DF-4571-A142-627B271476CE}" presName="accent_2" presStyleCnt="0"/>
      <dgm:spPr/>
    </dgm:pt>
    <dgm:pt modelId="{3B0A08C3-0C79-4D34-AF40-563C7F04D68E}" type="pres">
      <dgm:prSet presAssocID="{DCDB29DC-B1DF-4571-A142-627B271476CE}" presName="accentRepeatNode" presStyleLbl="solidFgAcc1" presStyleIdx="1" presStyleCnt="6"/>
      <dgm:spPr/>
    </dgm:pt>
    <dgm:pt modelId="{48B680D9-30FC-489A-9197-EEBC5E704819}" type="pres">
      <dgm:prSet presAssocID="{582F9D09-6600-4298-823E-F982B62019BD}" presName="text_3" presStyleLbl="node1" presStyleIdx="2" presStyleCnt="6">
        <dgm:presLayoutVars>
          <dgm:bulletEnabled val="1"/>
        </dgm:presLayoutVars>
      </dgm:prSet>
      <dgm:spPr/>
    </dgm:pt>
    <dgm:pt modelId="{4DAD2DA5-1E96-4A8C-9DA9-8E03FD17DE4C}" type="pres">
      <dgm:prSet presAssocID="{582F9D09-6600-4298-823E-F982B62019BD}" presName="accent_3" presStyleCnt="0"/>
      <dgm:spPr/>
    </dgm:pt>
    <dgm:pt modelId="{E0321531-3B7F-4BCF-9B4E-AC7D93183D1D}" type="pres">
      <dgm:prSet presAssocID="{582F9D09-6600-4298-823E-F982B62019BD}" presName="accentRepeatNode" presStyleLbl="solidFgAcc1" presStyleIdx="2" presStyleCnt="6"/>
      <dgm:spPr/>
    </dgm:pt>
    <dgm:pt modelId="{6CADDFB2-3DB3-4EF1-A0FB-D7F540DC6979}" type="pres">
      <dgm:prSet presAssocID="{958419D8-145A-4084-A2BB-072A2829077C}" presName="text_4" presStyleLbl="node1" presStyleIdx="3" presStyleCnt="6">
        <dgm:presLayoutVars>
          <dgm:bulletEnabled val="1"/>
        </dgm:presLayoutVars>
      </dgm:prSet>
      <dgm:spPr/>
    </dgm:pt>
    <dgm:pt modelId="{EB91B241-5962-4EEB-8A08-CB2E9DE6A610}" type="pres">
      <dgm:prSet presAssocID="{958419D8-145A-4084-A2BB-072A2829077C}" presName="accent_4" presStyleCnt="0"/>
      <dgm:spPr/>
    </dgm:pt>
    <dgm:pt modelId="{3F0C5273-7C84-4BB9-8094-9C97733C1F95}" type="pres">
      <dgm:prSet presAssocID="{958419D8-145A-4084-A2BB-072A2829077C}" presName="accentRepeatNode" presStyleLbl="solidFgAcc1" presStyleIdx="3" presStyleCnt="6"/>
      <dgm:spPr/>
    </dgm:pt>
    <dgm:pt modelId="{4C3F0CB6-8548-44CB-88EF-F663E77C6D78}" type="pres">
      <dgm:prSet presAssocID="{4EF73409-6DE6-4CE1-83C4-544A8646949E}" presName="text_5" presStyleLbl="node1" presStyleIdx="4" presStyleCnt="6">
        <dgm:presLayoutVars>
          <dgm:bulletEnabled val="1"/>
        </dgm:presLayoutVars>
      </dgm:prSet>
      <dgm:spPr/>
    </dgm:pt>
    <dgm:pt modelId="{8FEE6801-E39F-412F-B4FE-37144AB1C230}" type="pres">
      <dgm:prSet presAssocID="{4EF73409-6DE6-4CE1-83C4-544A8646949E}" presName="accent_5" presStyleCnt="0"/>
      <dgm:spPr/>
    </dgm:pt>
    <dgm:pt modelId="{DC689EAE-9F9C-4F52-95BA-8D0A0A0AF772}" type="pres">
      <dgm:prSet presAssocID="{4EF73409-6DE6-4CE1-83C4-544A8646949E}" presName="accentRepeatNode" presStyleLbl="solidFgAcc1" presStyleIdx="4" presStyleCnt="6"/>
      <dgm:spPr/>
    </dgm:pt>
    <dgm:pt modelId="{158E821A-63BE-4775-8945-1F5EB5A87651}" type="pres">
      <dgm:prSet presAssocID="{31409E74-3EBA-469D-938B-4CB4F5E0F0B5}" presName="text_6" presStyleLbl="node1" presStyleIdx="5" presStyleCnt="6">
        <dgm:presLayoutVars>
          <dgm:bulletEnabled val="1"/>
        </dgm:presLayoutVars>
      </dgm:prSet>
      <dgm:spPr/>
    </dgm:pt>
    <dgm:pt modelId="{60FAA8AD-ACBB-4F9C-9E2E-7D6CC1A7ADA3}" type="pres">
      <dgm:prSet presAssocID="{31409E74-3EBA-469D-938B-4CB4F5E0F0B5}" presName="accent_6" presStyleCnt="0"/>
      <dgm:spPr/>
    </dgm:pt>
    <dgm:pt modelId="{9E337715-1C7C-4B8B-8696-0AEC0477F43D}" type="pres">
      <dgm:prSet presAssocID="{31409E74-3EBA-469D-938B-4CB4F5E0F0B5}" presName="accentRepeatNode" presStyleLbl="solidFgAcc1" presStyleIdx="5" presStyleCnt="6"/>
      <dgm:spPr/>
    </dgm:pt>
  </dgm:ptLst>
  <dgm:cxnLst>
    <dgm:cxn modelId="{7FF68310-B8F1-48DF-8182-4664579CA821}" type="presOf" srcId="{31409E74-3EBA-469D-938B-4CB4F5E0F0B5}" destId="{158E821A-63BE-4775-8945-1F5EB5A87651}" srcOrd="0" destOrd="0" presId="urn:microsoft.com/office/officeart/2008/layout/VerticalCurvedList"/>
    <dgm:cxn modelId="{2E40FD18-467E-47C9-8EA2-27A83328E993}" type="presOf" srcId="{C8A17F18-11D9-4AEA-BCAB-B884A906E4EB}" destId="{30A39E7B-AD04-4657-987A-AC7A3A693781}" srcOrd="0" destOrd="0" presId="urn:microsoft.com/office/officeart/2008/layout/VerticalCurvedList"/>
    <dgm:cxn modelId="{39DA083F-12AD-48E0-849A-B28CC38B031F}" srcId="{C8A17F18-11D9-4AEA-BCAB-B884A906E4EB}" destId="{DCDB29DC-B1DF-4571-A142-627B271476CE}" srcOrd="1" destOrd="0" parTransId="{B0E7AF02-26D7-439E-A52D-D1F80D065401}" sibTransId="{7FCF1086-539F-45A4-B001-4FF2702139D5}"/>
    <dgm:cxn modelId="{BC6CF75B-660E-4874-8870-F443D771ED63}" srcId="{C8A17F18-11D9-4AEA-BCAB-B884A906E4EB}" destId="{582F9D09-6600-4298-823E-F982B62019BD}" srcOrd="2" destOrd="0" parTransId="{49FB124F-A078-425A-B7F1-4E57D9BA3173}" sibTransId="{C6D3CCC8-686B-436C-B684-AA5898A60170}"/>
    <dgm:cxn modelId="{8C892F5C-D4B8-4719-80D7-4ED84F493400}" type="presOf" srcId="{958419D8-145A-4084-A2BB-072A2829077C}" destId="{6CADDFB2-3DB3-4EF1-A0FB-D7F540DC6979}" srcOrd="0" destOrd="0" presId="urn:microsoft.com/office/officeart/2008/layout/VerticalCurvedList"/>
    <dgm:cxn modelId="{1F858E62-DC3F-45A7-B416-DF4255086E25}" srcId="{C8A17F18-11D9-4AEA-BCAB-B884A906E4EB}" destId="{3DC3123C-CB61-4ABC-963E-AED82831243D}" srcOrd="0" destOrd="0" parTransId="{28A1102B-B726-4E55-9586-F8E710E319D4}" sibTransId="{7A41A4D7-D375-419F-A0BA-64EEF5C4ADBA}"/>
    <dgm:cxn modelId="{32B86E43-BD5C-48AB-84DF-4256C62CB65A}" type="presOf" srcId="{DCDB29DC-B1DF-4571-A142-627B271476CE}" destId="{D37A35FA-458C-4E99-A3EC-0EED07785812}" srcOrd="0" destOrd="0" presId="urn:microsoft.com/office/officeart/2008/layout/VerticalCurvedList"/>
    <dgm:cxn modelId="{E4707E63-58A7-47CC-BE43-CC81CEF540DE}" srcId="{C8A17F18-11D9-4AEA-BCAB-B884A906E4EB}" destId="{4EF73409-6DE6-4CE1-83C4-544A8646949E}" srcOrd="4" destOrd="0" parTransId="{29FCC604-C1C8-44B0-A992-33AEFB0F4533}" sibTransId="{B66614A3-A43D-46CE-BF9E-166DEF97AA8A}"/>
    <dgm:cxn modelId="{1D86807A-36D8-46B7-8D30-8DDD711DEE80}" type="presOf" srcId="{7A41A4D7-D375-419F-A0BA-64EEF5C4ADBA}" destId="{EBBD66CB-8450-47FA-875F-39BA5DBE914F}" srcOrd="0" destOrd="0" presId="urn:microsoft.com/office/officeart/2008/layout/VerticalCurvedList"/>
    <dgm:cxn modelId="{4D860388-7733-4DE7-8E19-1FBAF1788523}" srcId="{C8A17F18-11D9-4AEA-BCAB-B884A906E4EB}" destId="{31409E74-3EBA-469D-938B-4CB4F5E0F0B5}" srcOrd="5" destOrd="0" parTransId="{4299DF0D-E817-4C5F-9D77-2F354DAE6A4B}" sibTransId="{33A4A93C-6DCC-45B5-B845-88A15AA4C796}"/>
    <dgm:cxn modelId="{18CE7FA5-3E94-4890-B510-6FAF49981E8C}" type="presOf" srcId="{3DC3123C-CB61-4ABC-963E-AED82831243D}" destId="{B40BB90A-B5AB-4F96-B51A-283058D5CCD8}" srcOrd="0" destOrd="0" presId="urn:microsoft.com/office/officeart/2008/layout/VerticalCurvedList"/>
    <dgm:cxn modelId="{3B925AC7-07F0-4B71-BD6B-2089E702913D}" srcId="{C8A17F18-11D9-4AEA-BCAB-B884A906E4EB}" destId="{958419D8-145A-4084-A2BB-072A2829077C}" srcOrd="3" destOrd="0" parTransId="{5D8BEE67-4C7D-4C23-AAF3-72171093FE38}" sibTransId="{3C254F15-A97F-4149-9FC3-9CA7E8B28695}"/>
    <dgm:cxn modelId="{B79CF4CD-A597-4A54-9902-B92457426BF8}" type="presOf" srcId="{582F9D09-6600-4298-823E-F982B62019BD}" destId="{48B680D9-30FC-489A-9197-EEBC5E704819}" srcOrd="0" destOrd="0" presId="urn:microsoft.com/office/officeart/2008/layout/VerticalCurvedList"/>
    <dgm:cxn modelId="{0C067FDD-C151-4F4C-95EC-751AE9CC1D76}" type="presOf" srcId="{4EF73409-6DE6-4CE1-83C4-544A8646949E}" destId="{4C3F0CB6-8548-44CB-88EF-F663E77C6D78}" srcOrd="0" destOrd="0" presId="urn:microsoft.com/office/officeart/2008/layout/VerticalCurvedList"/>
    <dgm:cxn modelId="{DD993F6D-9234-408E-9201-BEBE777E7C31}" type="presParOf" srcId="{30A39E7B-AD04-4657-987A-AC7A3A693781}" destId="{09DC1043-45AB-4B20-AC97-634C2027C7C1}" srcOrd="0" destOrd="0" presId="urn:microsoft.com/office/officeart/2008/layout/VerticalCurvedList"/>
    <dgm:cxn modelId="{9C5D232C-FBAC-4AF0-9676-DE129D54E812}" type="presParOf" srcId="{09DC1043-45AB-4B20-AC97-634C2027C7C1}" destId="{11949EA0-A18F-4E49-A675-AC8EDBFD1D26}" srcOrd="0" destOrd="0" presId="urn:microsoft.com/office/officeart/2008/layout/VerticalCurvedList"/>
    <dgm:cxn modelId="{CDDEC3C9-AFF1-49F6-B9EC-FACE4E7DA404}" type="presParOf" srcId="{11949EA0-A18F-4E49-A675-AC8EDBFD1D26}" destId="{95DE392A-9BB7-41B1-80DC-C9D0CD90E23C}" srcOrd="0" destOrd="0" presId="urn:microsoft.com/office/officeart/2008/layout/VerticalCurvedList"/>
    <dgm:cxn modelId="{FFB0EA04-0F07-4414-AE87-573861DF276B}" type="presParOf" srcId="{11949EA0-A18F-4E49-A675-AC8EDBFD1D26}" destId="{EBBD66CB-8450-47FA-875F-39BA5DBE914F}" srcOrd="1" destOrd="0" presId="urn:microsoft.com/office/officeart/2008/layout/VerticalCurvedList"/>
    <dgm:cxn modelId="{DEC91269-00BE-4A03-8CE9-EF740A765B8F}" type="presParOf" srcId="{11949EA0-A18F-4E49-A675-AC8EDBFD1D26}" destId="{0B10A461-57DA-431B-977B-2B4A8FE72636}" srcOrd="2" destOrd="0" presId="urn:microsoft.com/office/officeart/2008/layout/VerticalCurvedList"/>
    <dgm:cxn modelId="{C1885A7A-7F8E-45FD-8FC9-A5BA8841C274}" type="presParOf" srcId="{11949EA0-A18F-4E49-A675-AC8EDBFD1D26}" destId="{396DFD96-F834-40CF-AAB3-A5801187827E}" srcOrd="3" destOrd="0" presId="urn:microsoft.com/office/officeart/2008/layout/VerticalCurvedList"/>
    <dgm:cxn modelId="{D3231267-ADD6-4CAF-B2D1-336505DF379A}" type="presParOf" srcId="{09DC1043-45AB-4B20-AC97-634C2027C7C1}" destId="{B40BB90A-B5AB-4F96-B51A-283058D5CCD8}" srcOrd="1" destOrd="0" presId="urn:microsoft.com/office/officeart/2008/layout/VerticalCurvedList"/>
    <dgm:cxn modelId="{0931B522-361A-48C1-B1A4-7637334B1B64}" type="presParOf" srcId="{09DC1043-45AB-4B20-AC97-634C2027C7C1}" destId="{92A4F653-1C44-49A8-A337-62F97036E2FC}" srcOrd="2" destOrd="0" presId="urn:microsoft.com/office/officeart/2008/layout/VerticalCurvedList"/>
    <dgm:cxn modelId="{14B45A15-2E6B-4B95-A17C-5D1B3D7BDC93}" type="presParOf" srcId="{92A4F653-1C44-49A8-A337-62F97036E2FC}" destId="{1534BA15-8D97-436D-A1DA-462CA77D2307}" srcOrd="0" destOrd="0" presId="urn:microsoft.com/office/officeart/2008/layout/VerticalCurvedList"/>
    <dgm:cxn modelId="{68046A7E-5903-430F-AFBF-8A64B7DD4C22}" type="presParOf" srcId="{09DC1043-45AB-4B20-AC97-634C2027C7C1}" destId="{D37A35FA-458C-4E99-A3EC-0EED07785812}" srcOrd="3" destOrd="0" presId="urn:microsoft.com/office/officeart/2008/layout/VerticalCurvedList"/>
    <dgm:cxn modelId="{E4DD90BF-1714-4EDD-920F-2DD52F0739F0}" type="presParOf" srcId="{09DC1043-45AB-4B20-AC97-634C2027C7C1}" destId="{1B989E58-28DB-4CA5-9B84-DCDE22890A72}" srcOrd="4" destOrd="0" presId="urn:microsoft.com/office/officeart/2008/layout/VerticalCurvedList"/>
    <dgm:cxn modelId="{2DFE5B2B-B50C-4B2B-9531-BC0D934F3EB9}" type="presParOf" srcId="{1B989E58-28DB-4CA5-9B84-DCDE22890A72}" destId="{3B0A08C3-0C79-4D34-AF40-563C7F04D68E}" srcOrd="0" destOrd="0" presId="urn:microsoft.com/office/officeart/2008/layout/VerticalCurvedList"/>
    <dgm:cxn modelId="{584116A5-81CF-46A2-BD2C-0E4526E17607}" type="presParOf" srcId="{09DC1043-45AB-4B20-AC97-634C2027C7C1}" destId="{48B680D9-30FC-489A-9197-EEBC5E704819}" srcOrd="5" destOrd="0" presId="urn:microsoft.com/office/officeart/2008/layout/VerticalCurvedList"/>
    <dgm:cxn modelId="{3E0207B7-1B54-40F1-B604-EC00BFDC67E5}" type="presParOf" srcId="{09DC1043-45AB-4B20-AC97-634C2027C7C1}" destId="{4DAD2DA5-1E96-4A8C-9DA9-8E03FD17DE4C}" srcOrd="6" destOrd="0" presId="urn:microsoft.com/office/officeart/2008/layout/VerticalCurvedList"/>
    <dgm:cxn modelId="{039F3639-402B-4A55-8662-25913B1B24D3}" type="presParOf" srcId="{4DAD2DA5-1E96-4A8C-9DA9-8E03FD17DE4C}" destId="{E0321531-3B7F-4BCF-9B4E-AC7D93183D1D}" srcOrd="0" destOrd="0" presId="urn:microsoft.com/office/officeart/2008/layout/VerticalCurvedList"/>
    <dgm:cxn modelId="{5A097824-5401-418D-BB6F-9C4A471DA785}" type="presParOf" srcId="{09DC1043-45AB-4B20-AC97-634C2027C7C1}" destId="{6CADDFB2-3DB3-4EF1-A0FB-D7F540DC6979}" srcOrd="7" destOrd="0" presId="urn:microsoft.com/office/officeart/2008/layout/VerticalCurvedList"/>
    <dgm:cxn modelId="{F083655F-0DC5-4333-80BA-3AE88452A9C4}" type="presParOf" srcId="{09DC1043-45AB-4B20-AC97-634C2027C7C1}" destId="{EB91B241-5962-4EEB-8A08-CB2E9DE6A610}" srcOrd="8" destOrd="0" presId="urn:microsoft.com/office/officeart/2008/layout/VerticalCurvedList"/>
    <dgm:cxn modelId="{CBB36510-5D96-4137-8A4B-45C8E99FD81F}" type="presParOf" srcId="{EB91B241-5962-4EEB-8A08-CB2E9DE6A610}" destId="{3F0C5273-7C84-4BB9-8094-9C97733C1F95}" srcOrd="0" destOrd="0" presId="urn:microsoft.com/office/officeart/2008/layout/VerticalCurvedList"/>
    <dgm:cxn modelId="{9C44F98A-5C13-47C5-AD69-CC6C0075D5C6}" type="presParOf" srcId="{09DC1043-45AB-4B20-AC97-634C2027C7C1}" destId="{4C3F0CB6-8548-44CB-88EF-F663E77C6D78}" srcOrd="9" destOrd="0" presId="urn:microsoft.com/office/officeart/2008/layout/VerticalCurvedList"/>
    <dgm:cxn modelId="{AFC8AB4D-07CB-4F49-9835-8E3C5E4EAEF1}" type="presParOf" srcId="{09DC1043-45AB-4B20-AC97-634C2027C7C1}" destId="{8FEE6801-E39F-412F-B4FE-37144AB1C230}" srcOrd="10" destOrd="0" presId="urn:microsoft.com/office/officeart/2008/layout/VerticalCurvedList"/>
    <dgm:cxn modelId="{3EA527BB-5670-4818-8303-59F1EB32D81F}" type="presParOf" srcId="{8FEE6801-E39F-412F-B4FE-37144AB1C230}" destId="{DC689EAE-9F9C-4F52-95BA-8D0A0A0AF772}" srcOrd="0" destOrd="0" presId="urn:microsoft.com/office/officeart/2008/layout/VerticalCurvedList"/>
    <dgm:cxn modelId="{F8457129-0783-4DF4-BE12-4AD40BA0745B}" type="presParOf" srcId="{09DC1043-45AB-4B20-AC97-634C2027C7C1}" destId="{158E821A-63BE-4775-8945-1F5EB5A87651}" srcOrd="11" destOrd="0" presId="urn:microsoft.com/office/officeart/2008/layout/VerticalCurvedList"/>
    <dgm:cxn modelId="{DE56D058-59AD-43B7-8BEA-168013739C6D}" type="presParOf" srcId="{09DC1043-45AB-4B20-AC97-634C2027C7C1}" destId="{60FAA8AD-ACBB-4F9C-9E2E-7D6CC1A7ADA3}" srcOrd="12" destOrd="0" presId="urn:microsoft.com/office/officeart/2008/layout/VerticalCurvedList"/>
    <dgm:cxn modelId="{9F0BB99A-4DA2-41CE-A600-DBAA912746BB}" type="presParOf" srcId="{60FAA8AD-ACBB-4F9C-9E2E-7D6CC1A7ADA3}" destId="{9E337715-1C7C-4B8B-8696-0AEC0477F43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A32DB-1340-4941-A6C6-C18A08A90117}"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s-GT"/>
        </a:p>
      </dgm:t>
    </dgm:pt>
    <dgm:pt modelId="{2F01535C-8B5C-498B-968A-31F523D29A62}">
      <dgm:prSet phldrT="[Texto]"/>
      <dgm:spPr/>
      <dgm:t>
        <a:bodyPr/>
        <a:lstStyle/>
        <a:p>
          <a:r>
            <a:rPr lang="es-GT" b="1" dirty="0"/>
            <a:t>Ahorro:</a:t>
          </a:r>
        </a:p>
      </dgm:t>
    </dgm:pt>
    <dgm:pt modelId="{D9471966-945E-4732-A79F-C4735DE505BC}" type="parTrans" cxnId="{51E05316-A14C-48D5-92E0-13957918A684}">
      <dgm:prSet/>
      <dgm:spPr/>
      <dgm:t>
        <a:bodyPr/>
        <a:lstStyle/>
        <a:p>
          <a:endParaRPr lang="es-GT"/>
        </a:p>
      </dgm:t>
    </dgm:pt>
    <dgm:pt modelId="{68DBAAD9-AE72-4B0C-9541-8CD346C63EB9}" type="sibTrans" cxnId="{51E05316-A14C-48D5-92E0-13957918A684}">
      <dgm:prSet/>
      <dgm:spPr/>
      <dgm:t>
        <a:bodyPr/>
        <a:lstStyle/>
        <a:p>
          <a:endParaRPr lang="es-GT"/>
        </a:p>
      </dgm:t>
    </dgm:pt>
    <dgm:pt modelId="{AEEBD943-6864-4764-85C7-C44C186F700B}">
      <dgm:prSet phldrT="[Texto]"/>
      <dgm:spPr/>
      <dgm:t>
        <a:bodyPr/>
        <a:lstStyle/>
        <a:p>
          <a:r>
            <a:rPr lang="es-GT" dirty="0"/>
            <a:t>Permiten depósitos de dinero que se espera utilizar en el futuro o para cubrir una emergencia, viajar o comprar bienes. Ganan intereses o premios dependiendo del tipo de cuenta que ofrezcan los bancos.</a:t>
          </a:r>
        </a:p>
      </dgm:t>
    </dgm:pt>
    <dgm:pt modelId="{620DAFD4-32E7-439D-A969-C4E460520F5B}" type="parTrans" cxnId="{85A453BD-A8A6-439C-9876-6E545A604760}">
      <dgm:prSet/>
      <dgm:spPr/>
      <dgm:t>
        <a:bodyPr/>
        <a:lstStyle/>
        <a:p>
          <a:endParaRPr lang="es-GT"/>
        </a:p>
      </dgm:t>
    </dgm:pt>
    <dgm:pt modelId="{251E830F-C2A3-4259-AF6C-5D7450DA0278}" type="sibTrans" cxnId="{85A453BD-A8A6-439C-9876-6E545A604760}">
      <dgm:prSet/>
      <dgm:spPr/>
      <dgm:t>
        <a:bodyPr/>
        <a:lstStyle/>
        <a:p>
          <a:endParaRPr lang="es-GT"/>
        </a:p>
      </dgm:t>
    </dgm:pt>
    <dgm:pt modelId="{2F647B9C-0818-441D-B84A-4637B0541B02}">
      <dgm:prSet phldrT="[Texto]"/>
      <dgm:spPr/>
      <dgm:t>
        <a:bodyPr/>
        <a:lstStyle/>
        <a:p>
          <a:r>
            <a:rPr lang="es-GT" b="1" dirty="0"/>
            <a:t>Monetario:</a:t>
          </a:r>
        </a:p>
      </dgm:t>
    </dgm:pt>
    <dgm:pt modelId="{9B66BE96-7879-4CDA-90D7-517FCD904E4B}" type="parTrans" cxnId="{CF1B62A3-2741-4F35-AB65-10BFF4A0F39C}">
      <dgm:prSet/>
      <dgm:spPr/>
      <dgm:t>
        <a:bodyPr/>
        <a:lstStyle/>
        <a:p>
          <a:endParaRPr lang="es-GT"/>
        </a:p>
      </dgm:t>
    </dgm:pt>
    <dgm:pt modelId="{C5981E5F-7184-4C3F-996C-C7C16105EB3B}" type="sibTrans" cxnId="{CF1B62A3-2741-4F35-AB65-10BFF4A0F39C}">
      <dgm:prSet/>
      <dgm:spPr/>
      <dgm:t>
        <a:bodyPr/>
        <a:lstStyle/>
        <a:p>
          <a:endParaRPr lang="es-GT"/>
        </a:p>
      </dgm:t>
    </dgm:pt>
    <dgm:pt modelId="{985E2BA9-57E2-4E28-9F0C-8DC4B386FFCB}">
      <dgm:prSet phldrT="[Texto]"/>
      <dgm:spPr/>
      <dgm:t>
        <a:bodyPr/>
        <a:lstStyle/>
        <a:p>
          <a:r>
            <a:rPr lang="es-GT" dirty="0"/>
            <a:t>Se deposita dinero que será utilizado de manera más inmediata.  Por ejemplo: para hacer pagos o retiros por medio de cheques o tarjeta de débito.</a:t>
          </a:r>
        </a:p>
      </dgm:t>
    </dgm:pt>
    <dgm:pt modelId="{D573157B-60FF-4005-8AA9-63ECD36E2E11}" type="parTrans" cxnId="{5BD72782-D557-4266-951F-613F4337ECC8}">
      <dgm:prSet/>
      <dgm:spPr/>
      <dgm:t>
        <a:bodyPr/>
        <a:lstStyle/>
        <a:p>
          <a:endParaRPr lang="es-GT"/>
        </a:p>
      </dgm:t>
    </dgm:pt>
    <dgm:pt modelId="{92BA1D84-1588-4741-BA5A-0156288E7AD1}" type="sibTrans" cxnId="{5BD72782-D557-4266-951F-613F4337ECC8}">
      <dgm:prSet/>
      <dgm:spPr/>
      <dgm:t>
        <a:bodyPr/>
        <a:lstStyle/>
        <a:p>
          <a:endParaRPr lang="es-GT"/>
        </a:p>
      </dgm:t>
    </dgm:pt>
    <dgm:pt modelId="{B34242D2-6BB5-4623-A62E-3855B4C813B9}">
      <dgm:prSet phldrT="[Texto]"/>
      <dgm:spPr/>
      <dgm:t>
        <a:bodyPr/>
        <a:lstStyle/>
        <a:p>
          <a:r>
            <a:rPr lang="es-GT" b="1" dirty="0"/>
            <a:t>A plazo:</a:t>
          </a:r>
        </a:p>
      </dgm:t>
    </dgm:pt>
    <dgm:pt modelId="{3C35B482-C4F1-4844-AFF3-27AC0D2D4DCC}" type="parTrans" cxnId="{B3B3F225-0DB0-4CEA-BAC4-A79B770C87F3}">
      <dgm:prSet/>
      <dgm:spPr/>
      <dgm:t>
        <a:bodyPr/>
        <a:lstStyle/>
        <a:p>
          <a:endParaRPr lang="es-GT"/>
        </a:p>
      </dgm:t>
    </dgm:pt>
    <dgm:pt modelId="{4F6449DF-6F48-427F-8EE3-88D8DC530092}" type="sibTrans" cxnId="{B3B3F225-0DB0-4CEA-BAC4-A79B770C87F3}">
      <dgm:prSet/>
      <dgm:spPr/>
      <dgm:t>
        <a:bodyPr/>
        <a:lstStyle/>
        <a:p>
          <a:endParaRPr lang="es-GT"/>
        </a:p>
      </dgm:t>
    </dgm:pt>
    <dgm:pt modelId="{A30923F5-E671-4D3D-ADA3-74CED7FE9259}">
      <dgm:prSet phldrT="[Texto]"/>
      <dgm:spPr/>
      <dgm:t>
        <a:bodyPr/>
        <a:lstStyle/>
        <a:p>
          <a:r>
            <a:rPr lang="es-GT" dirty="0"/>
            <a:t>Son cuentas de depósito por un plazo determinado que puede ser de 30, 60 o 90 días o más.  Transcurrido el plazo, el banco devuelve el dinero más los intereses generados.  El banco puede aplicar penalizaciones por retiros antes de la fecha pactada.</a:t>
          </a:r>
        </a:p>
      </dgm:t>
    </dgm:pt>
    <dgm:pt modelId="{5B6D5F3B-7ED5-4A54-BEE3-0A8C46CBEB4F}" type="parTrans" cxnId="{826165DF-D72C-4570-97F5-6BC7CA2D78CE}">
      <dgm:prSet/>
      <dgm:spPr/>
      <dgm:t>
        <a:bodyPr/>
        <a:lstStyle/>
        <a:p>
          <a:endParaRPr lang="es-GT"/>
        </a:p>
      </dgm:t>
    </dgm:pt>
    <dgm:pt modelId="{C74A1338-C2FA-40CF-A21D-58FEC9DF4D4E}" type="sibTrans" cxnId="{826165DF-D72C-4570-97F5-6BC7CA2D78CE}">
      <dgm:prSet/>
      <dgm:spPr/>
      <dgm:t>
        <a:bodyPr/>
        <a:lstStyle/>
        <a:p>
          <a:endParaRPr lang="es-GT"/>
        </a:p>
      </dgm:t>
    </dgm:pt>
    <dgm:pt modelId="{5B36E4DB-F5CD-43EF-A1BA-D61A35F4514D}" type="pres">
      <dgm:prSet presAssocID="{A39A32DB-1340-4941-A6C6-C18A08A90117}" presName="linear" presStyleCnt="0">
        <dgm:presLayoutVars>
          <dgm:dir/>
          <dgm:resizeHandles val="exact"/>
        </dgm:presLayoutVars>
      </dgm:prSet>
      <dgm:spPr/>
    </dgm:pt>
    <dgm:pt modelId="{B56FBD3D-CE39-4A61-B195-C5E80B77FCA6}" type="pres">
      <dgm:prSet presAssocID="{2F01535C-8B5C-498B-968A-31F523D29A62}" presName="comp" presStyleCnt="0"/>
      <dgm:spPr/>
    </dgm:pt>
    <dgm:pt modelId="{F112B2B2-9743-4DFA-B39A-85BCBE886C2E}" type="pres">
      <dgm:prSet presAssocID="{2F01535C-8B5C-498B-968A-31F523D29A62}" presName="box" presStyleLbl="node1" presStyleIdx="0" presStyleCnt="3"/>
      <dgm:spPr/>
    </dgm:pt>
    <dgm:pt modelId="{BB9DCE2B-350E-42DF-9DC1-3C1670C59EF6}" type="pres">
      <dgm:prSet presAssocID="{2F01535C-8B5C-498B-968A-31F523D29A62}" presName="img" presStyleLbl="fgImgPlace1" presStyleIdx="0" presStyleCnt="3"/>
      <dgm:spPr/>
    </dgm:pt>
    <dgm:pt modelId="{00DEBD38-D0C2-4E1E-93BA-306804C2FF84}" type="pres">
      <dgm:prSet presAssocID="{2F01535C-8B5C-498B-968A-31F523D29A62}" presName="text" presStyleLbl="node1" presStyleIdx="0" presStyleCnt="3">
        <dgm:presLayoutVars>
          <dgm:bulletEnabled val="1"/>
        </dgm:presLayoutVars>
      </dgm:prSet>
      <dgm:spPr/>
    </dgm:pt>
    <dgm:pt modelId="{BA7A1D4F-4DB6-4684-834F-46F965460756}" type="pres">
      <dgm:prSet presAssocID="{68DBAAD9-AE72-4B0C-9541-8CD346C63EB9}" presName="spacer" presStyleCnt="0"/>
      <dgm:spPr/>
    </dgm:pt>
    <dgm:pt modelId="{A5371B8E-357C-4615-AD3D-1F104E2DB47D}" type="pres">
      <dgm:prSet presAssocID="{2F647B9C-0818-441D-B84A-4637B0541B02}" presName="comp" presStyleCnt="0"/>
      <dgm:spPr/>
    </dgm:pt>
    <dgm:pt modelId="{A47E8405-696C-4D84-932A-BBDFE644E1B3}" type="pres">
      <dgm:prSet presAssocID="{2F647B9C-0818-441D-B84A-4637B0541B02}" presName="box" presStyleLbl="node1" presStyleIdx="1" presStyleCnt="3"/>
      <dgm:spPr/>
    </dgm:pt>
    <dgm:pt modelId="{4674E9EF-5104-4CEA-9F96-05119F0A4D21}" type="pres">
      <dgm:prSet presAssocID="{2F647B9C-0818-441D-B84A-4637B0541B02}" presName="img" presStyleLbl="fgImgPlace1" presStyleIdx="1" presStyleCnt="3"/>
      <dgm:spPr/>
    </dgm:pt>
    <dgm:pt modelId="{2CF32C10-2351-43C3-83D2-7647E5755117}" type="pres">
      <dgm:prSet presAssocID="{2F647B9C-0818-441D-B84A-4637B0541B02}" presName="text" presStyleLbl="node1" presStyleIdx="1" presStyleCnt="3">
        <dgm:presLayoutVars>
          <dgm:bulletEnabled val="1"/>
        </dgm:presLayoutVars>
      </dgm:prSet>
      <dgm:spPr/>
    </dgm:pt>
    <dgm:pt modelId="{77E54636-3326-44F5-939C-47AD91549435}" type="pres">
      <dgm:prSet presAssocID="{C5981E5F-7184-4C3F-996C-C7C16105EB3B}" presName="spacer" presStyleCnt="0"/>
      <dgm:spPr/>
    </dgm:pt>
    <dgm:pt modelId="{F3BEE206-CD01-45FB-B293-4904FA34C06F}" type="pres">
      <dgm:prSet presAssocID="{B34242D2-6BB5-4623-A62E-3855B4C813B9}" presName="comp" presStyleCnt="0"/>
      <dgm:spPr/>
    </dgm:pt>
    <dgm:pt modelId="{591144D5-587F-44E9-896D-1E66C2C58281}" type="pres">
      <dgm:prSet presAssocID="{B34242D2-6BB5-4623-A62E-3855B4C813B9}" presName="box" presStyleLbl="node1" presStyleIdx="2" presStyleCnt="3"/>
      <dgm:spPr/>
    </dgm:pt>
    <dgm:pt modelId="{1570D371-AD3C-4E9A-A85B-1C24E1D3C902}" type="pres">
      <dgm:prSet presAssocID="{B34242D2-6BB5-4623-A62E-3855B4C813B9}" presName="img" presStyleLbl="fgImgPlace1" presStyleIdx="2" presStyleCnt="3"/>
      <dgm:spPr/>
    </dgm:pt>
    <dgm:pt modelId="{F7B8AA4B-1542-422F-875D-7CDC25FE3A1D}" type="pres">
      <dgm:prSet presAssocID="{B34242D2-6BB5-4623-A62E-3855B4C813B9}" presName="text" presStyleLbl="node1" presStyleIdx="2" presStyleCnt="3">
        <dgm:presLayoutVars>
          <dgm:bulletEnabled val="1"/>
        </dgm:presLayoutVars>
      </dgm:prSet>
      <dgm:spPr/>
    </dgm:pt>
  </dgm:ptLst>
  <dgm:cxnLst>
    <dgm:cxn modelId="{4070CB0B-5F36-4863-A23B-FD8C8E0480B1}" type="presOf" srcId="{2F01535C-8B5C-498B-968A-31F523D29A62}" destId="{F112B2B2-9743-4DFA-B39A-85BCBE886C2E}" srcOrd="0" destOrd="0" presId="urn:microsoft.com/office/officeart/2005/8/layout/vList4"/>
    <dgm:cxn modelId="{70BBDD13-D712-44CB-80BA-ACE4992CE2D8}" type="presOf" srcId="{AEEBD943-6864-4764-85C7-C44C186F700B}" destId="{F112B2B2-9743-4DFA-B39A-85BCBE886C2E}" srcOrd="0" destOrd="1" presId="urn:microsoft.com/office/officeart/2005/8/layout/vList4"/>
    <dgm:cxn modelId="{51E05316-A14C-48D5-92E0-13957918A684}" srcId="{A39A32DB-1340-4941-A6C6-C18A08A90117}" destId="{2F01535C-8B5C-498B-968A-31F523D29A62}" srcOrd="0" destOrd="0" parTransId="{D9471966-945E-4732-A79F-C4735DE505BC}" sibTransId="{68DBAAD9-AE72-4B0C-9541-8CD346C63EB9}"/>
    <dgm:cxn modelId="{B3B3F225-0DB0-4CEA-BAC4-A79B770C87F3}" srcId="{A39A32DB-1340-4941-A6C6-C18A08A90117}" destId="{B34242D2-6BB5-4623-A62E-3855B4C813B9}" srcOrd="2" destOrd="0" parTransId="{3C35B482-C4F1-4844-AFF3-27AC0D2D4DCC}" sibTransId="{4F6449DF-6F48-427F-8EE3-88D8DC530092}"/>
    <dgm:cxn modelId="{31DA835F-0E0F-4EEB-A6A9-F8B15DA52AAE}" type="presOf" srcId="{A30923F5-E671-4D3D-ADA3-74CED7FE9259}" destId="{F7B8AA4B-1542-422F-875D-7CDC25FE3A1D}" srcOrd="1" destOrd="1" presId="urn:microsoft.com/office/officeart/2005/8/layout/vList4"/>
    <dgm:cxn modelId="{A02DDF4E-3800-4229-A15E-20DC0F5BE871}" type="presOf" srcId="{2F647B9C-0818-441D-B84A-4637B0541B02}" destId="{2CF32C10-2351-43C3-83D2-7647E5755117}" srcOrd="1" destOrd="0" presId="urn:microsoft.com/office/officeart/2005/8/layout/vList4"/>
    <dgm:cxn modelId="{A0A80C71-0D61-4F09-820D-54C787B011FB}" type="presOf" srcId="{2F647B9C-0818-441D-B84A-4637B0541B02}" destId="{A47E8405-696C-4D84-932A-BBDFE644E1B3}" srcOrd="0" destOrd="0" presId="urn:microsoft.com/office/officeart/2005/8/layout/vList4"/>
    <dgm:cxn modelId="{5BD72782-D557-4266-951F-613F4337ECC8}" srcId="{2F647B9C-0818-441D-B84A-4637B0541B02}" destId="{985E2BA9-57E2-4E28-9F0C-8DC4B386FFCB}" srcOrd="0" destOrd="0" parTransId="{D573157B-60FF-4005-8AA9-63ECD36E2E11}" sibTransId="{92BA1D84-1588-4741-BA5A-0156288E7AD1}"/>
    <dgm:cxn modelId="{AF230886-9B9C-4C70-9423-F9A0A2E7B31A}" type="presOf" srcId="{A30923F5-E671-4D3D-ADA3-74CED7FE9259}" destId="{591144D5-587F-44E9-896D-1E66C2C58281}" srcOrd="0" destOrd="1" presId="urn:microsoft.com/office/officeart/2005/8/layout/vList4"/>
    <dgm:cxn modelId="{5AC3AD87-858C-49B6-B44B-FEC9B7180295}" type="presOf" srcId="{B34242D2-6BB5-4623-A62E-3855B4C813B9}" destId="{591144D5-587F-44E9-896D-1E66C2C58281}" srcOrd="0" destOrd="0" presId="urn:microsoft.com/office/officeart/2005/8/layout/vList4"/>
    <dgm:cxn modelId="{CF1B62A3-2741-4F35-AB65-10BFF4A0F39C}" srcId="{A39A32DB-1340-4941-A6C6-C18A08A90117}" destId="{2F647B9C-0818-441D-B84A-4637B0541B02}" srcOrd="1" destOrd="0" parTransId="{9B66BE96-7879-4CDA-90D7-517FCD904E4B}" sibTransId="{C5981E5F-7184-4C3F-996C-C7C16105EB3B}"/>
    <dgm:cxn modelId="{0B9D41A7-0AE7-4FB0-8C70-5BAF6CCB0C26}" type="presOf" srcId="{B34242D2-6BB5-4623-A62E-3855B4C813B9}" destId="{F7B8AA4B-1542-422F-875D-7CDC25FE3A1D}" srcOrd="1" destOrd="0" presId="urn:microsoft.com/office/officeart/2005/8/layout/vList4"/>
    <dgm:cxn modelId="{412D2CAF-42DC-4B56-AFF4-3307A89500B5}" type="presOf" srcId="{AEEBD943-6864-4764-85C7-C44C186F700B}" destId="{00DEBD38-D0C2-4E1E-93BA-306804C2FF84}" srcOrd="1" destOrd="1" presId="urn:microsoft.com/office/officeart/2005/8/layout/vList4"/>
    <dgm:cxn modelId="{85A453BD-A8A6-439C-9876-6E545A604760}" srcId="{2F01535C-8B5C-498B-968A-31F523D29A62}" destId="{AEEBD943-6864-4764-85C7-C44C186F700B}" srcOrd="0" destOrd="0" parTransId="{620DAFD4-32E7-439D-A969-C4E460520F5B}" sibTransId="{251E830F-C2A3-4259-AF6C-5D7450DA0278}"/>
    <dgm:cxn modelId="{4B1AD1C9-CB7B-44E6-9B98-486F07D9F0B8}" type="presOf" srcId="{985E2BA9-57E2-4E28-9F0C-8DC4B386FFCB}" destId="{2CF32C10-2351-43C3-83D2-7647E5755117}" srcOrd="1" destOrd="1" presId="urn:microsoft.com/office/officeart/2005/8/layout/vList4"/>
    <dgm:cxn modelId="{A5F16CCD-F374-4D5C-9E3A-E0578AA4CC25}" type="presOf" srcId="{985E2BA9-57E2-4E28-9F0C-8DC4B386FFCB}" destId="{A47E8405-696C-4D84-932A-BBDFE644E1B3}" srcOrd="0" destOrd="1" presId="urn:microsoft.com/office/officeart/2005/8/layout/vList4"/>
    <dgm:cxn modelId="{826165DF-D72C-4570-97F5-6BC7CA2D78CE}" srcId="{B34242D2-6BB5-4623-A62E-3855B4C813B9}" destId="{A30923F5-E671-4D3D-ADA3-74CED7FE9259}" srcOrd="0" destOrd="0" parTransId="{5B6D5F3B-7ED5-4A54-BEE3-0A8C46CBEB4F}" sibTransId="{C74A1338-C2FA-40CF-A21D-58FEC9DF4D4E}"/>
    <dgm:cxn modelId="{08057FF5-E2FE-4096-8B2C-8EE9F23645A8}" type="presOf" srcId="{A39A32DB-1340-4941-A6C6-C18A08A90117}" destId="{5B36E4DB-F5CD-43EF-A1BA-D61A35F4514D}" srcOrd="0" destOrd="0" presId="urn:microsoft.com/office/officeart/2005/8/layout/vList4"/>
    <dgm:cxn modelId="{065727F8-526C-47F6-8862-4EA8B32D8354}" type="presOf" srcId="{2F01535C-8B5C-498B-968A-31F523D29A62}" destId="{00DEBD38-D0C2-4E1E-93BA-306804C2FF84}" srcOrd="1" destOrd="0" presId="urn:microsoft.com/office/officeart/2005/8/layout/vList4"/>
    <dgm:cxn modelId="{49C7D3EA-DB37-4F77-81F9-2AFCEDDBA242}" type="presParOf" srcId="{5B36E4DB-F5CD-43EF-A1BA-D61A35F4514D}" destId="{B56FBD3D-CE39-4A61-B195-C5E80B77FCA6}" srcOrd="0" destOrd="0" presId="urn:microsoft.com/office/officeart/2005/8/layout/vList4"/>
    <dgm:cxn modelId="{AFD0D884-0904-4536-B3B9-4F9A9ACAA532}" type="presParOf" srcId="{B56FBD3D-CE39-4A61-B195-C5E80B77FCA6}" destId="{F112B2B2-9743-4DFA-B39A-85BCBE886C2E}" srcOrd="0" destOrd="0" presId="urn:microsoft.com/office/officeart/2005/8/layout/vList4"/>
    <dgm:cxn modelId="{416BCA16-A6FE-452C-8DAA-D2E7E2D16F61}" type="presParOf" srcId="{B56FBD3D-CE39-4A61-B195-C5E80B77FCA6}" destId="{BB9DCE2B-350E-42DF-9DC1-3C1670C59EF6}" srcOrd="1" destOrd="0" presId="urn:microsoft.com/office/officeart/2005/8/layout/vList4"/>
    <dgm:cxn modelId="{9E968B12-941A-410A-AA20-15F9E8BA7728}" type="presParOf" srcId="{B56FBD3D-CE39-4A61-B195-C5E80B77FCA6}" destId="{00DEBD38-D0C2-4E1E-93BA-306804C2FF84}" srcOrd="2" destOrd="0" presId="urn:microsoft.com/office/officeart/2005/8/layout/vList4"/>
    <dgm:cxn modelId="{702361D0-5531-4011-B747-4E41F336982C}" type="presParOf" srcId="{5B36E4DB-F5CD-43EF-A1BA-D61A35F4514D}" destId="{BA7A1D4F-4DB6-4684-834F-46F965460756}" srcOrd="1" destOrd="0" presId="urn:microsoft.com/office/officeart/2005/8/layout/vList4"/>
    <dgm:cxn modelId="{46714469-D5D1-4DD9-8D96-1F7ECE4BDBC3}" type="presParOf" srcId="{5B36E4DB-F5CD-43EF-A1BA-D61A35F4514D}" destId="{A5371B8E-357C-4615-AD3D-1F104E2DB47D}" srcOrd="2" destOrd="0" presId="urn:microsoft.com/office/officeart/2005/8/layout/vList4"/>
    <dgm:cxn modelId="{A83383B6-93A6-4106-9B48-325FBE73FBE6}" type="presParOf" srcId="{A5371B8E-357C-4615-AD3D-1F104E2DB47D}" destId="{A47E8405-696C-4D84-932A-BBDFE644E1B3}" srcOrd="0" destOrd="0" presId="urn:microsoft.com/office/officeart/2005/8/layout/vList4"/>
    <dgm:cxn modelId="{B89364C3-24C2-49E9-A178-76B32C171C4E}" type="presParOf" srcId="{A5371B8E-357C-4615-AD3D-1F104E2DB47D}" destId="{4674E9EF-5104-4CEA-9F96-05119F0A4D21}" srcOrd="1" destOrd="0" presId="urn:microsoft.com/office/officeart/2005/8/layout/vList4"/>
    <dgm:cxn modelId="{1CAF0ACF-4947-4829-AE29-35E2D79952C4}" type="presParOf" srcId="{A5371B8E-357C-4615-AD3D-1F104E2DB47D}" destId="{2CF32C10-2351-43C3-83D2-7647E5755117}" srcOrd="2" destOrd="0" presId="urn:microsoft.com/office/officeart/2005/8/layout/vList4"/>
    <dgm:cxn modelId="{AFB930E7-34A2-4EFD-906B-D6C469FFAC0F}" type="presParOf" srcId="{5B36E4DB-F5CD-43EF-A1BA-D61A35F4514D}" destId="{77E54636-3326-44F5-939C-47AD91549435}" srcOrd="3" destOrd="0" presId="urn:microsoft.com/office/officeart/2005/8/layout/vList4"/>
    <dgm:cxn modelId="{DA4FE060-C58B-4810-B40C-5F837530DFC9}" type="presParOf" srcId="{5B36E4DB-F5CD-43EF-A1BA-D61A35F4514D}" destId="{F3BEE206-CD01-45FB-B293-4904FA34C06F}" srcOrd="4" destOrd="0" presId="urn:microsoft.com/office/officeart/2005/8/layout/vList4"/>
    <dgm:cxn modelId="{E941A705-E2A4-4DFD-A9DC-071C4E4AF76C}" type="presParOf" srcId="{F3BEE206-CD01-45FB-B293-4904FA34C06F}" destId="{591144D5-587F-44E9-896D-1E66C2C58281}" srcOrd="0" destOrd="0" presId="urn:microsoft.com/office/officeart/2005/8/layout/vList4"/>
    <dgm:cxn modelId="{90532D9B-6103-4C52-987E-1D4D4EB8B496}" type="presParOf" srcId="{F3BEE206-CD01-45FB-B293-4904FA34C06F}" destId="{1570D371-AD3C-4E9A-A85B-1C24E1D3C902}" srcOrd="1" destOrd="0" presId="urn:microsoft.com/office/officeart/2005/8/layout/vList4"/>
    <dgm:cxn modelId="{734F45B8-1750-44A0-8F72-57D5FF475917}" type="presParOf" srcId="{F3BEE206-CD01-45FB-B293-4904FA34C06F}" destId="{F7B8AA4B-1542-422F-875D-7CDC25FE3A1D}"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D66CB-8450-47FA-875F-39BA5DBE914F}">
      <dsp:nvSpPr>
        <dsp:cNvPr id="0" name=""/>
        <dsp:cNvSpPr/>
      </dsp:nvSpPr>
      <dsp:spPr>
        <a:xfrm>
          <a:off x="-6892083" y="-1053726"/>
          <a:ext cx="8202375" cy="8202375"/>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398BA-9C15-4F06-AFD4-C54D3F398242}">
      <dsp:nvSpPr>
        <dsp:cNvPr id="0" name=""/>
        <dsp:cNvSpPr/>
      </dsp:nvSpPr>
      <dsp:spPr>
        <a:xfrm>
          <a:off x="572207" y="380810"/>
          <a:ext cx="8005286" cy="762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Marco normativo</a:t>
          </a:r>
        </a:p>
      </dsp:txBody>
      <dsp:txXfrm>
        <a:off x="572207" y="380810"/>
        <a:ext cx="8005286" cy="762109"/>
      </dsp:txXfrm>
    </dsp:sp>
    <dsp:sp modelId="{59983CA5-BD84-475F-92B3-32298966C235}">
      <dsp:nvSpPr>
        <dsp:cNvPr id="0" name=""/>
        <dsp:cNvSpPr/>
      </dsp:nvSpPr>
      <dsp:spPr>
        <a:xfrm>
          <a:off x="95889" y="285547"/>
          <a:ext cx="952636" cy="95263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275411-B522-49DF-8DF8-928325FE5B43}">
      <dsp:nvSpPr>
        <dsp:cNvPr id="0" name=""/>
        <dsp:cNvSpPr/>
      </dsp:nvSpPr>
      <dsp:spPr>
        <a:xfrm>
          <a:off x="1118312" y="1523608"/>
          <a:ext cx="7459181" cy="762109"/>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Políticas y procedimientos de las entidades bancarias</a:t>
          </a:r>
        </a:p>
      </dsp:txBody>
      <dsp:txXfrm>
        <a:off x="1118312" y="1523608"/>
        <a:ext cx="7459181" cy="762109"/>
      </dsp:txXfrm>
    </dsp:sp>
    <dsp:sp modelId="{74F82BD6-02E5-45DF-A21B-2178E96EDDA8}">
      <dsp:nvSpPr>
        <dsp:cNvPr id="0" name=""/>
        <dsp:cNvSpPr/>
      </dsp:nvSpPr>
      <dsp:spPr>
        <a:xfrm>
          <a:off x="641994" y="1428344"/>
          <a:ext cx="952636" cy="952636"/>
        </a:xfrm>
        <a:prstGeom prst="ellipse">
          <a:avLst/>
        </a:prstGeom>
        <a:solidFill>
          <a:schemeClr val="lt1">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6ED898-DBF2-416E-95A9-B37491B065F3}">
      <dsp:nvSpPr>
        <dsp:cNvPr id="0" name=""/>
        <dsp:cNvSpPr/>
      </dsp:nvSpPr>
      <dsp:spPr>
        <a:xfrm>
          <a:off x="1285923" y="2666406"/>
          <a:ext cx="7291571" cy="762109"/>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Confidencialidad de operaciones</a:t>
          </a:r>
        </a:p>
      </dsp:txBody>
      <dsp:txXfrm>
        <a:off x="1285923" y="2666406"/>
        <a:ext cx="7291571" cy="762109"/>
      </dsp:txXfrm>
    </dsp:sp>
    <dsp:sp modelId="{528322ED-584A-4C82-AD17-8DB103A060CC}">
      <dsp:nvSpPr>
        <dsp:cNvPr id="0" name=""/>
        <dsp:cNvSpPr/>
      </dsp:nvSpPr>
      <dsp:spPr>
        <a:xfrm>
          <a:off x="809604" y="2571142"/>
          <a:ext cx="952636" cy="952636"/>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608310-A2E9-4232-863F-F4B3A9C6BA59}">
      <dsp:nvSpPr>
        <dsp:cNvPr id="0" name=""/>
        <dsp:cNvSpPr/>
      </dsp:nvSpPr>
      <dsp:spPr>
        <a:xfrm>
          <a:off x="1118312" y="3826709"/>
          <a:ext cx="7459181" cy="762109"/>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ea typeface="+mn-ea"/>
              <a:cs typeface="+mn-cs"/>
            </a:rPr>
            <a:t>Definiciones importantes</a:t>
          </a:r>
        </a:p>
      </dsp:txBody>
      <dsp:txXfrm>
        <a:off x="1118312" y="3826709"/>
        <a:ext cx="7459181" cy="762109"/>
      </dsp:txXfrm>
    </dsp:sp>
    <dsp:sp modelId="{EDC173B7-39C3-4411-978B-39BAF98C4589}">
      <dsp:nvSpPr>
        <dsp:cNvPr id="0" name=""/>
        <dsp:cNvSpPr/>
      </dsp:nvSpPr>
      <dsp:spPr>
        <a:xfrm>
          <a:off x="641994" y="3713940"/>
          <a:ext cx="952636" cy="952636"/>
        </a:xfrm>
        <a:prstGeom prst="ellipse">
          <a:avLst/>
        </a:prstGeom>
        <a:solidFill>
          <a:schemeClr val="lt1">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dsp:spPr>
      <dsp:style>
        <a:lnRef idx="1">
          <a:scrgbClr r="0" g="0" b="0"/>
        </a:lnRef>
        <a:fillRef idx="1">
          <a:scrgbClr r="0" g="0" b="0"/>
        </a:fillRef>
        <a:effectRef idx="2">
          <a:scrgbClr r="0" g="0" b="0"/>
        </a:effectRef>
        <a:fontRef idx="minor"/>
      </dsp:style>
    </dsp:sp>
    <dsp:sp modelId="{B4F8DE98-8D36-4C1A-8CAE-335DC939429F}">
      <dsp:nvSpPr>
        <dsp:cNvPr id="0" name=""/>
        <dsp:cNvSpPr/>
      </dsp:nvSpPr>
      <dsp:spPr>
        <a:xfrm>
          <a:off x="572207" y="4952002"/>
          <a:ext cx="8005286" cy="76210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a:latin typeface="Candara" panose="020E0502030303020204" pitchFamily="34" charset="0"/>
              <a:ea typeface="+mn-ea"/>
              <a:cs typeface="+mn-cs"/>
            </a:rPr>
            <a:t>Tipos de ahorro (pendiente definir si se elimina o no)</a:t>
          </a:r>
          <a:endParaRPr lang="es-GT" sz="2000" kern="1200" dirty="0">
            <a:latin typeface="Candara" panose="020E0502030303020204" pitchFamily="34" charset="0"/>
            <a:ea typeface="+mn-ea"/>
            <a:cs typeface="+mn-cs"/>
          </a:endParaRPr>
        </a:p>
      </dsp:txBody>
      <dsp:txXfrm>
        <a:off x="572207" y="4952002"/>
        <a:ext cx="8005286" cy="762109"/>
      </dsp:txXfrm>
    </dsp:sp>
    <dsp:sp modelId="{D1903278-D88D-43A0-8D7F-F9478239AD28}">
      <dsp:nvSpPr>
        <dsp:cNvPr id="0" name=""/>
        <dsp:cNvSpPr/>
      </dsp:nvSpPr>
      <dsp:spPr>
        <a:xfrm>
          <a:off x="95889" y="4856738"/>
          <a:ext cx="952636" cy="952636"/>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D66CB-8450-47FA-875F-39BA5DBE914F}">
      <dsp:nvSpPr>
        <dsp:cNvPr id="0" name=""/>
        <dsp:cNvSpPr/>
      </dsp:nvSpPr>
      <dsp:spPr>
        <a:xfrm>
          <a:off x="-6891673" y="-1053726"/>
          <a:ext cx="8202375" cy="8202375"/>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BB90A-B5AB-4F96-B51A-283058D5CCD8}">
      <dsp:nvSpPr>
        <dsp:cNvPr id="0" name=""/>
        <dsp:cNvSpPr/>
      </dsp:nvSpPr>
      <dsp:spPr>
        <a:xfrm>
          <a:off x="487898" y="320958"/>
          <a:ext cx="8090005" cy="64167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ea typeface="+mn-ea"/>
              <a:cs typeface="+mn-cs"/>
            </a:rPr>
            <a:t>Tipos de cuentas de depósito</a:t>
          </a:r>
        </a:p>
      </dsp:txBody>
      <dsp:txXfrm>
        <a:off x="487898" y="320958"/>
        <a:ext cx="8090005" cy="641673"/>
      </dsp:txXfrm>
    </dsp:sp>
    <dsp:sp modelId="{1534BA15-8D97-436D-A1DA-462CA77D2307}">
      <dsp:nvSpPr>
        <dsp:cNvPr id="0" name=""/>
        <dsp:cNvSpPr/>
      </dsp:nvSpPr>
      <dsp:spPr>
        <a:xfrm>
          <a:off x="86852" y="240749"/>
          <a:ext cx="802091" cy="802091"/>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37A35FA-458C-4E99-A3EC-0EED07785812}">
      <dsp:nvSpPr>
        <dsp:cNvPr id="0" name=""/>
        <dsp:cNvSpPr/>
      </dsp:nvSpPr>
      <dsp:spPr>
        <a:xfrm>
          <a:off x="1015718" y="1283346"/>
          <a:ext cx="7562185" cy="641673"/>
        </a:xfrm>
        <a:prstGeom prst="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Pasos para ahorrar </a:t>
          </a:r>
          <a:r>
            <a:rPr lang="es-GT" sz="2000" kern="1200" dirty="0">
              <a:latin typeface="Candara" panose="020E0502030303020204" pitchFamily="34" charset="0"/>
              <a:ea typeface="+mn-ea"/>
              <a:cs typeface="+mn-cs"/>
            </a:rPr>
            <a:t>(pendiente definir si se elimina o no)</a:t>
          </a:r>
        </a:p>
      </dsp:txBody>
      <dsp:txXfrm>
        <a:off x="1015718" y="1283346"/>
        <a:ext cx="7562185" cy="641673"/>
      </dsp:txXfrm>
    </dsp:sp>
    <dsp:sp modelId="{3B0A08C3-0C79-4D34-AF40-563C7F04D68E}">
      <dsp:nvSpPr>
        <dsp:cNvPr id="0" name=""/>
        <dsp:cNvSpPr/>
      </dsp:nvSpPr>
      <dsp:spPr>
        <a:xfrm>
          <a:off x="614672" y="1203137"/>
          <a:ext cx="802091" cy="802091"/>
        </a:xfrm>
        <a:prstGeom prst="ellipse">
          <a:avLst/>
        </a:prstGeom>
        <a:solidFill>
          <a:schemeClr val="lt1">
            <a:hueOff val="0"/>
            <a:satOff val="0"/>
            <a:lumOff val="0"/>
            <a:alphaOff val="0"/>
          </a:schemeClr>
        </a:solidFill>
        <a:ln w="6350" cap="flat" cmpd="sng" algn="ctr">
          <a:solidFill>
            <a:schemeClr val="accent5">
              <a:hueOff val="-1470669"/>
              <a:satOff val="-2046"/>
              <a:lumOff val="-784"/>
              <a:alphaOff val="0"/>
            </a:schemeClr>
          </a:solidFill>
          <a:prstDash val="solid"/>
          <a:miter lim="800000"/>
        </a:ln>
        <a:effectLst/>
      </dsp:spPr>
      <dsp:style>
        <a:lnRef idx="1">
          <a:scrgbClr r="0" g="0" b="0"/>
        </a:lnRef>
        <a:fillRef idx="1">
          <a:scrgbClr r="0" g="0" b="0"/>
        </a:fillRef>
        <a:effectRef idx="2">
          <a:scrgbClr r="0" g="0" b="0"/>
        </a:effectRef>
        <a:fontRef idx="minor"/>
      </dsp:style>
    </dsp:sp>
    <dsp:sp modelId="{48B680D9-30FC-489A-9197-EEBC5E704819}">
      <dsp:nvSpPr>
        <dsp:cNvPr id="0" name=""/>
        <dsp:cNvSpPr/>
      </dsp:nvSpPr>
      <dsp:spPr>
        <a:xfrm>
          <a:off x="1257077" y="2245734"/>
          <a:ext cx="7320826" cy="641673"/>
        </a:xfrm>
        <a:prstGeom prst="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Recomendaciones sobre depósitos de ahorro</a:t>
          </a:r>
          <a:endParaRPr lang="es-GT" sz="2000" kern="1200" dirty="0">
            <a:latin typeface="Candara" panose="020E0502030303020204" pitchFamily="34" charset="0"/>
            <a:ea typeface="+mn-ea"/>
            <a:cs typeface="+mn-cs"/>
          </a:endParaRPr>
        </a:p>
      </dsp:txBody>
      <dsp:txXfrm>
        <a:off x="1257077" y="2245734"/>
        <a:ext cx="7320826" cy="641673"/>
      </dsp:txXfrm>
    </dsp:sp>
    <dsp:sp modelId="{E0321531-3B7F-4BCF-9B4E-AC7D93183D1D}">
      <dsp:nvSpPr>
        <dsp:cNvPr id="0" name=""/>
        <dsp:cNvSpPr/>
      </dsp:nvSpPr>
      <dsp:spPr>
        <a:xfrm>
          <a:off x="856031" y="2165525"/>
          <a:ext cx="802091" cy="802091"/>
        </a:xfrm>
        <a:prstGeom prst="ellipse">
          <a:avLst/>
        </a:prstGeom>
        <a:solidFill>
          <a:schemeClr val="lt1">
            <a:hueOff val="0"/>
            <a:satOff val="0"/>
            <a:lumOff val="0"/>
            <a:alphaOff val="0"/>
          </a:schemeClr>
        </a:solidFill>
        <a:ln w="6350" cap="flat" cmpd="sng" algn="ctr">
          <a:solidFill>
            <a:schemeClr val="accent5">
              <a:hueOff val="-2941338"/>
              <a:satOff val="-4091"/>
              <a:lumOff val="-1569"/>
              <a:alphaOff val="0"/>
            </a:schemeClr>
          </a:solidFill>
          <a:prstDash val="solid"/>
          <a:miter lim="800000"/>
        </a:ln>
        <a:effectLst/>
      </dsp:spPr>
      <dsp:style>
        <a:lnRef idx="1">
          <a:scrgbClr r="0" g="0" b="0"/>
        </a:lnRef>
        <a:fillRef idx="1">
          <a:scrgbClr r="0" g="0" b="0"/>
        </a:fillRef>
        <a:effectRef idx="2">
          <a:scrgbClr r="0" g="0" b="0"/>
        </a:effectRef>
        <a:fontRef idx="minor"/>
      </dsp:style>
    </dsp:sp>
    <dsp:sp modelId="{6CADDFB2-3DB3-4EF1-A0FB-D7F540DC6979}">
      <dsp:nvSpPr>
        <dsp:cNvPr id="0" name=""/>
        <dsp:cNvSpPr/>
      </dsp:nvSpPr>
      <dsp:spPr>
        <a:xfrm>
          <a:off x="1257077" y="3207513"/>
          <a:ext cx="7320826" cy="641673"/>
        </a:xfrm>
        <a:prstGeom prst="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Depósitos monetarios</a:t>
          </a:r>
          <a:endParaRPr lang="es-GT" sz="2000" kern="1200" dirty="0">
            <a:latin typeface="Candara" panose="020E0502030303020204" pitchFamily="34" charset="0"/>
            <a:ea typeface="+mn-ea"/>
            <a:cs typeface="+mn-cs"/>
          </a:endParaRPr>
        </a:p>
      </dsp:txBody>
      <dsp:txXfrm>
        <a:off x="1257077" y="3207513"/>
        <a:ext cx="7320826" cy="641673"/>
      </dsp:txXfrm>
    </dsp:sp>
    <dsp:sp modelId="{3F0C5273-7C84-4BB9-8094-9C97733C1F95}">
      <dsp:nvSpPr>
        <dsp:cNvPr id="0" name=""/>
        <dsp:cNvSpPr/>
      </dsp:nvSpPr>
      <dsp:spPr>
        <a:xfrm>
          <a:off x="856031" y="3127304"/>
          <a:ext cx="802091" cy="802091"/>
        </a:xfrm>
        <a:prstGeom prst="ellipse">
          <a:avLst/>
        </a:prstGeom>
        <a:solidFill>
          <a:schemeClr val="lt1">
            <a:hueOff val="0"/>
            <a:satOff val="0"/>
            <a:lumOff val="0"/>
            <a:alphaOff val="0"/>
          </a:schemeClr>
        </a:solidFill>
        <a:ln w="6350" cap="flat" cmpd="sng" algn="ctr">
          <a:solidFill>
            <a:schemeClr val="accent5">
              <a:hueOff val="-4412007"/>
              <a:satOff val="-6137"/>
              <a:lumOff val="-2353"/>
              <a:alphaOff val="0"/>
            </a:schemeClr>
          </a:solidFill>
          <a:prstDash val="solid"/>
          <a:miter lim="800000"/>
        </a:ln>
        <a:effectLst/>
      </dsp:spPr>
      <dsp:style>
        <a:lnRef idx="1">
          <a:scrgbClr r="0" g="0" b="0"/>
        </a:lnRef>
        <a:fillRef idx="1">
          <a:scrgbClr r="0" g="0" b="0"/>
        </a:fillRef>
        <a:effectRef idx="2">
          <a:scrgbClr r="0" g="0" b="0"/>
        </a:effectRef>
        <a:fontRef idx="minor"/>
      </dsp:style>
    </dsp:sp>
    <dsp:sp modelId="{4C3F0CB6-8548-44CB-88EF-F663E77C6D78}">
      <dsp:nvSpPr>
        <dsp:cNvPr id="0" name=""/>
        <dsp:cNvSpPr/>
      </dsp:nvSpPr>
      <dsp:spPr>
        <a:xfrm>
          <a:off x="1015718" y="4169901"/>
          <a:ext cx="7562185" cy="641673"/>
        </a:xfrm>
        <a:prstGeom prst="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10 recomendaciones para el buen uso de tarjeta de débito </a:t>
          </a:r>
          <a:endParaRPr lang="es-GT" sz="2000" kern="1200" dirty="0">
            <a:latin typeface="Candara" panose="020E0502030303020204" pitchFamily="34" charset="0"/>
            <a:ea typeface="+mn-ea"/>
            <a:cs typeface="+mn-cs"/>
          </a:endParaRPr>
        </a:p>
      </dsp:txBody>
      <dsp:txXfrm>
        <a:off x="1015718" y="4169901"/>
        <a:ext cx="7562185" cy="641673"/>
      </dsp:txXfrm>
    </dsp:sp>
    <dsp:sp modelId="{DC689EAE-9F9C-4F52-95BA-8D0A0A0AF772}">
      <dsp:nvSpPr>
        <dsp:cNvPr id="0" name=""/>
        <dsp:cNvSpPr/>
      </dsp:nvSpPr>
      <dsp:spPr>
        <a:xfrm>
          <a:off x="614672" y="4089692"/>
          <a:ext cx="802091" cy="802091"/>
        </a:xfrm>
        <a:prstGeom prst="ellipse">
          <a:avLst/>
        </a:prstGeom>
        <a:solidFill>
          <a:schemeClr val="lt1">
            <a:hueOff val="0"/>
            <a:satOff val="0"/>
            <a:lumOff val="0"/>
            <a:alphaOff val="0"/>
          </a:schemeClr>
        </a:solidFill>
        <a:ln w="6350" cap="flat" cmpd="sng" algn="ctr">
          <a:solidFill>
            <a:schemeClr val="accent5">
              <a:hueOff val="-5882676"/>
              <a:satOff val="-8182"/>
              <a:lumOff val="-3138"/>
              <a:alphaOff val="0"/>
            </a:schemeClr>
          </a:solidFill>
          <a:prstDash val="solid"/>
          <a:miter lim="800000"/>
        </a:ln>
        <a:effectLst/>
      </dsp:spPr>
      <dsp:style>
        <a:lnRef idx="1">
          <a:scrgbClr r="0" g="0" b="0"/>
        </a:lnRef>
        <a:fillRef idx="1">
          <a:scrgbClr r="0" g="0" b="0"/>
        </a:fillRef>
        <a:effectRef idx="2">
          <a:scrgbClr r="0" g="0" b="0"/>
        </a:effectRef>
        <a:fontRef idx="minor"/>
      </dsp:style>
    </dsp:sp>
    <dsp:sp modelId="{158E821A-63BE-4775-8945-1F5EB5A87651}">
      <dsp:nvSpPr>
        <dsp:cNvPr id="0" name=""/>
        <dsp:cNvSpPr/>
      </dsp:nvSpPr>
      <dsp:spPr>
        <a:xfrm>
          <a:off x="487898" y="5132290"/>
          <a:ext cx="8090005" cy="64167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9328"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sp:txBody>
      <dsp:txXfrm>
        <a:off x="487898" y="5132290"/>
        <a:ext cx="8090005" cy="641673"/>
      </dsp:txXfrm>
    </dsp:sp>
    <dsp:sp modelId="{9E337715-1C7C-4B8B-8696-0AEC0477F43D}">
      <dsp:nvSpPr>
        <dsp:cNvPr id="0" name=""/>
        <dsp:cNvSpPr/>
      </dsp:nvSpPr>
      <dsp:spPr>
        <a:xfrm>
          <a:off x="86852" y="5052080"/>
          <a:ext cx="802091" cy="802091"/>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B2B2-9743-4DFA-B39A-85BCBE886C2E}">
      <dsp:nvSpPr>
        <dsp:cNvPr id="0" name=""/>
        <dsp:cNvSpPr/>
      </dsp:nvSpPr>
      <dsp:spPr>
        <a:xfrm>
          <a:off x="0" y="0"/>
          <a:ext cx="8128000" cy="169333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GT" sz="2300" b="1" kern="1200" dirty="0"/>
            <a:t>Ahorro:</a:t>
          </a:r>
        </a:p>
        <a:p>
          <a:pPr marL="171450" lvl="1" indent="-171450" algn="l" defTabSz="800100">
            <a:lnSpc>
              <a:spcPct val="90000"/>
            </a:lnSpc>
            <a:spcBef>
              <a:spcPct val="0"/>
            </a:spcBef>
            <a:spcAft>
              <a:spcPct val="15000"/>
            </a:spcAft>
            <a:buChar char="•"/>
          </a:pPr>
          <a:r>
            <a:rPr lang="es-GT" sz="1800" kern="1200" dirty="0"/>
            <a:t>Permiten depósitos de dinero que se espera utilizar en el futuro o para cubrir una emergencia, viajar o comprar bienes. Ganan intereses o premios dependiendo del tipo de cuenta que ofrezcan los bancos.</a:t>
          </a:r>
        </a:p>
      </dsp:txBody>
      <dsp:txXfrm>
        <a:off x="1794933" y="0"/>
        <a:ext cx="6333066" cy="1693333"/>
      </dsp:txXfrm>
    </dsp:sp>
    <dsp:sp modelId="{BB9DCE2B-350E-42DF-9DC1-3C1670C59EF6}">
      <dsp:nvSpPr>
        <dsp:cNvPr id="0" name=""/>
        <dsp:cNvSpPr/>
      </dsp:nvSpPr>
      <dsp:spPr>
        <a:xfrm>
          <a:off x="169333" y="169333"/>
          <a:ext cx="1625600" cy="1354666"/>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E8405-696C-4D84-932A-BBDFE644E1B3}">
      <dsp:nvSpPr>
        <dsp:cNvPr id="0" name=""/>
        <dsp:cNvSpPr/>
      </dsp:nvSpPr>
      <dsp:spPr>
        <a:xfrm>
          <a:off x="0" y="1862666"/>
          <a:ext cx="8128000" cy="1693333"/>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GT" sz="2300" b="1" kern="1200" dirty="0"/>
            <a:t>Monetario:</a:t>
          </a:r>
        </a:p>
        <a:p>
          <a:pPr marL="171450" lvl="1" indent="-171450" algn="l" defTabSz="800100">
            <a:lnSpc>
              <a:spcPct val="90000"/>
            </a:lnSpc>
            <a:spcBef>
              <a:spcPct val="0"/>
            </a:spcBef>
            <a:spcAft>
              <a:spcPct val="15000"/>
            </a:spcAft>
            <a:buChar char="•"/>
          </a:pPr>
          <a:r>
            <a:rPr lang="es-GT" sz="1800" kern="1200" dirty="0"/>
            <a:t>Se deposita dinero que será utilizado de manera más inmediata.  Por ejemplo: para hacer pagos o retiros por medio de cheques o tarjeta de débito.</a:t>
          </a:r>
        </a:p>
      </dsp:txBody>
      <dsp:txXfrm>
        <a:off x="1794933" y="1862666"/>
        <a:ext cx="6333066" cy="1693333"/>
      </dsp:txXfrm>
    </dsp:sp>
    <dsp:sp modelId="{4674E9EF-5104-4CEA-9F96-05119F0A4D21}">
      <dsp:nvSpPr>
        <dsp:cNvPr id="0" name=""/>
        <dsp:cNvSpPr/>
      </dsp:nvSpPr>
      <dsp:spPr>
        <a:xfrm>
          <a:off x="169333" y="2032000"/>
          <a:ext cx="1625600" cy="1354666"/>
        </a:xfrm>
        <a:prstGeom prst="roundRect">
          <a:avLst>
            <a:gd name="adj" fmla="val 10000"/>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1144D5-587F-44E9-896D-1E66C2C58281}">
      <dsp:nvSpPr>
        <dsp:cNvPr id="0" name=""/>
        <dsp:cNvSpPr/>
      </dsp:nvSpPr>
      <dsp:spPr>
        <a:xfrm>
          <a:off x="0" y="3725333"/>
          <a:ext cx="8128000" cy="169333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GT" sz="2300" b="1" kern="1200" dirty="0"/>
            <a:t>A plazo:</a:t>
          </a:r>
        </a:p>
        <a:p>
          <a:pPr marL="171450" lvl="1" indent="-171450" algn="l" defTabSz="800100">
            <a:lnSpc>
              <a:spcPct val="90000"/>
            </a:lnSpc>
            <a:spcBef>
              <a:spcPct val="0"/>
            </a:spcBef>
            <a:spcAft>
              <a:spcPct val="15000"/>
            </a:spcAft>
            <a:buChar char="•"/>
          </a:pPr>
          <a:r>
            <a:rPr lang="es-GT" sz="1800" kern="1200" dirty="0"/>
            <a:t>Son cuentas de depósito por un plazo determinado que puede ser de 30, 60 o 90 días o más.  Transcurrido el plazo, el banco devuelve el dinero más los intereses generados.  El banco puede aplicar penalizaciones por retiros antes de la fecha pactada.</a:t>
          </a:r>
        </a:p>
      </dsp:txBody>
      <dsp:txXfrm>
        <a:off x="1794933" y="3725333"/>
        <a:ext cx="6333066" cy="1693333"/>
      </dsp:txXfrm>
    </dsp:sp>
    <dsp:sp modelId="{1570D371-AD3C-4E9A-A85B-1C24E1D3C902}">
      <dsp:nvSpPr>
        <dsp:cNvPr id="0" name=""/>
        <dsp:cNvSpPr/>
      </dsp:nvSpPr>
      <dsp:spPr>
        <a:xfrm>
          <a:off x="169333" y="3894666"/>
          <a:ext cx="1625600" cy="1354666"/>
        </a:xfrm>
        <a:prstGeom prst="roundRect">
          <a:avLst>
            <a:gd name="adj" fmla="val 10000"/>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8D6F7-4538-40D5-97FF-CD2069E618C9}" type="datetimeFigureOut">
              <a:rPr lang="es-GT" smtClean="0"/>
              <a:t>28/09/2022</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57BFF-3741-4C4D-A3DD-1040D783C63F}" type="slidenum">
              <a:rPr lang="es-GT" smtClean="0"/>
              <a:t>‹Nº›</a:t>
            </a:fld>
            <a:endParaRPr lang="es-GT"/>
          </a:p>
        </p:txBody>
      </p:sp>
    </p:spTree>
    <p:extLst>
      <p:ext uri="{BB962C8B-B14F-4D97-AF65-F5344CB8AC3E}">
        <p14:creationId xmlns:p14="http://schemas.microsoft.com/office/powerpoint/2010/main" val="38067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sz="1800" dirty="0">
                <a:solidFill>
                  <a:srgbClr val="1F497D"/>
                </a:solidFill>
                <a:effectLst/>
                <a:latin typeface="Calibri" panose="020F0502020204030204" pitchFamily="34" charset="0"/>
                <a:ea typeface="Calibri" panose="020F0502020204030204" pitchFamily="34" charset="0"/>
              </a:rPr>
              <a:t>Sugerencia BG: que cambiemos el enfoque sobre lo que no está permitido a los clientes</a:t>
            </a:r>
          </a:p>
          <a:p>
            <a:endParaRPr lang="es-GT" sz="1800" dirty="0">
              <a:solidFill>
                <a:srgbClr val="1F497D"/>
              </a:solidFill>
              <a:effectLst/>
              <a:latin typeface="Calibri" panose="020F0502020204030204" pitchFamily="34" charset="0"/>
            </a:endParaRPr>
          </a:p>
          <a:p>
            <a:r>
              <a:rPr lang="es-GT" sz="1800" dirty="0">
                <a:solidFill>
                  <a:srgbClr val="1F497D"/>
                </a:solidFill>
                <a:effectLst/>
                <a:latin typeface="Calibri" panose="020F0502020204030204" pitchFamily="34" charset="0"/>
              </a:rPr>
              <a:t>*</a:t>
            </a:r>
            <a:r>
              <a:rPr lang="es-GT" dirty="0"/>
              <a:t>Se considera un tema relevante, conversar..</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6</a:t>
            </a:fld>
            <a:endParaRPr lang="es-GT"/>
          </a:p>
        </p:txBody>
      </p:sp>
    </p:spTree>
    <p:extLst>
      <p:ext uri="{BB962C8B-B14F-4D97-AF65-F5344CB8AC3E}">
        <p14:creationId xmlns:p14="http://schemas.microsoft.com/office/powerpoint/2010/main" val="59190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10</a:t>
            </a:fld>
            <a:endParaRPr lang="es-GT"/>
          </a:p>
        </p:txBody>
      </p:sp>
    </p:spTree>
    <p:extLst>
      <p:ext uri="{BB962C8B-B14F-4D97-AF65-F5344CB8AC3E}">
        <p14:creationId xmlns:p14="http://schemas.microsoft.com/office/powerpoint/2010/main" val="144406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Propuesta 1 </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15</a:t>
            </a:fld>
            <a:endParaRPr lang="es-GT"/>
          </a:p>
        </p:txBody>
      </p:sp>
    </p:spTree>
    <p:extLst>
      <p:ext uri="{BB962C8B-B14F-4D97-AF65-F5344CB8AC3E}">
        <p14:creationId xmlns:p14="http://schemas.microsoft.com/office/powerpoint/2010/main" val="72211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 Se considero dejar la información para que el usuario pueda revisar el fundamento.</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18</a:t>
            </a:fld>
            <a:endParaRPr lang="es-GT"/>
          </a:p>
        </p:txBody>
      </p:sp>
    </p:spTree>
    <p:extLst>
      <p:ext uri="{BB962C8B-B14F-4D97-AF65-F5344CB8AC3E}">
        <p14:creationId xmlns:p14="http://schemas.microsoft.com/office/powerpoint/2010/main" val="387595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28/09/2022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128197267"/>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28/09/2022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27392412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28/09/2022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91971039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28/09/2022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41125584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E3BA0A6-09DB-4595-B1CC-F4A2869B9FD9}" type="datetimeFigureOut">
              <a:rPr lang="es-GT" smtClean="0"/>
              <a:t>28/09/2022</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36490355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8E3BA0A6-09DB-4595-B1CC-F4A2869B9FD9}" type="datetimeFigureOut">
              <a:rPr lang="es-GT" smtClean="0"/>
              <a:t>28/09/2022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964044838"/>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8E3BA0A6-09DB-4595-B1CC-F4A2869B9FD9}" type="datetimeFigureOut">
              <a:rPr lang="es-GT" smtClean="0"/>
              <a:t>28/09/2022</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4038304376"/>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8E3BA0A6-09DB-4595-B1CC-F4A2869B9FD9}" type="datetimeFigureOut">
              <a:rPr lang="es-GT" smtClean="0"/>
              <a:t>28/09/2022</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204614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3BA0A6-09DB-4595-B1CC-F4A2869B9FD9}" type="datetimeFigureOut">
              <a:rPr lang="es-GT" smtClean="0"/>
              <a:t>28/09/2022</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558895558"/>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28/09/2022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61789776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28/09/2022</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7779442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A0A6-09DB-4595-B1CC-F4A2869B9FD9}" type="datetimeFigureOut">
              <a:rPr lang="es-GT" smtClean="0"/>
              <a:t>28/09/2022</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05A1-9DA3-4004-91D6-3B9555641502}" type="slidenum">
              <a:rPr lang="es-GT" smtClean="0"/>
              <a:t>‹Nº›</a:t>
            </a:fld>
            <a:endParaRPr lang="es-GT"/>
          </a:p>
        </p:txBody>
      </p:sp>
    </p:spTree>
    <p:extLst>
      <p:ext uri="{BB962C8B-B14F-4D97-AF65-F5344CB8AC3E}">
        <p14:creationId xmlns:p14="http://schemas.microsoft.com/office/powerpoint/2010/main" val="373558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flash/>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22.png"/><Relationship Id="rId5" Type="http://schemas.openxmlformats.org/officeDocument/2006/relationships/diagramData" Target="../diagrams/data3.xml"/><Relationship Id="rId10" Type="http://schemas.openxmlformats.org/officeDocument/2006/relationships/image" Target="../media/image21.png"/><Relationship Id="rId4" Type="http://schemas.openxmlformats.org/officeDocument/2006/relationships/image" Target="../media/image4.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7.jpe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4.png"/><Relationship Id="rId9" Type="http://schemas.microsoft.com/office/2007/relationships/diagramDrawing" Target="../diagrams/drawing1.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hyperlink" Target="https://www.sib.gob.gt/web/sib/atencion-al-usuario/orientacion-para-quejas" TargetMode="External"/><Relationship Id="rId7" Type="http://schemas.openxmlformats.org/officeDocument/2006/relationships/image" Target="../media/image4.png"/><Relationship Id="rId12" Type="http://schemas.openxmlformats.org/officeDocument/2006/relationships/image" Target="../media/image34.png"/><Relationship Id="rId2" Type="http://schemas.openxmlformats.org/officeDocument/2006/relationships/hyperlink" Target="https://www.sib.gob.gt/web/sib/educacion-financiera/el-ahorro"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png"/><Relationship Id="rId5" Type="http://schemas.openxmlformats.org/officeDocument/2006/relationships/image" Target="../media/image2.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diagramQuickStyle" Target="../diagrams/quickStyle2.xml"/><Relationship Id="rId12" Type="http://schemas.openxmlformats.org/officeDocument/2006/relationships/image" Target="../media/image13.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2.png"/><Relationship Id="rId5" Type="http://schemas.openxmlformats.org/officeDocument/2006/relationships/diagramData" Target="../diagrams/data2.xml"/><Relationship Id="rId1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4.png"/><Relationship Id="rId9" Type="http://schemas.microsoft.com/office/2007/relationships/diagramDrawing" Target="../diagrams/drawing2.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D1B3490-493F-1DBC-7796-4BF110CA2619}"/>
              </a:ext>
            </a:extLst>
          </p:cNvPr>
          <p:cNvGrpSpPr/>
          <p:nvPr/>
        </p:nvGrpSpPr>
        <p:grpSpPr>
          <a:xfrm>
            <a:off x="4793171" y="-30298"/>
            <a:ext cx="7284529" cy="710639"/>
            <a:chOff x="2154746" y="7802"/>
            <a:chExt cx="7882508" cy="1057233"/>
          </a:xfrm>
        </p:grpSpPr>
        <p:pic>
          <p:nvPicPr>
            <p:cNvPr id="11" name="Imagen 16" descr="image001">
              <a:extLst>
                <a:ext uri="{FF2B5EF4-FFF2-40B4-BE49-F238E27FC236}">
                  <a16:creationId xmlns:a16="http://schemas.microsoft.com/office/drawing/2014/main" id="{DCB81C73-408E-7BCB-0605-4717677B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D17EA94F-3322-93C4-C9DB-96DA17AD0B57}"/>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13" name="Imagen 12" descr="Texto, Logotipo&#10;&#10;Descripción generada automáticamente">
              <a:extLst>
                <a:ext uri="{FF2B5EF4-FFF2-40B4-BE49-F238E27FC236}">
                  <a16:creationId xmlns:a16="http://schemas.microsoft.com/office/drawing/2014/main" id="{20F547EE-3382-822D-BB28-DFB373E94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4" name="Grupo 23">
            <a:extLst>
              <a:ext uri="{FF2B5EF4-FFF2-40B4-BE49-F238E27FC236}">
                <a16:creationId xmlns:a16="http://schemas.microsoft.com/office/drawing/2014/main" id="{2EC137B8-C4F0-5AC2-E010-D5900D5E3EB0}"/>
              </a:ext>
            </a:extLst>
          </p:cNvPr>
          <p:cNvGrpSpPr/>
          <p:nvPr/>
        </p:nvGrpSpPr>
        <p:grpSpPr>
          <a:xfrm>
            <a:off x="161926" y="737230"/>
            <a:ext cx="11839574" cy="5815970"/>
            <a:chOff x="1178560" y="737230"/>
            <a:chExt cx="10108565" cy="5577845"/>
          </a:xfrm>
        </p:grpSpPr>
        <p:grpSp>
          <p:nvGrpSpPr>
            <p:cNvPr id="9" name="Grupo 8">
              <a:extLst>
                <a:ext uri="{FF2B5EF4-FFF2-40B4-BE49-F238E27FC236}">
                  <a16:creationId xmlns:a16="http://schemas.microsoft.com/office/drawing/2014/main" id="{0C57584D-19C0-A704-589B-616777DE7076}"/>
                </a:ext>
              </a:extLst>
            </p:cNvPr>
            <p:cNvGrpSpPr/>
            <p:nvPr/>
          </p:nvGrpSpPr>
          <p:grpSpPr>
            <a:xfrm>
              <a:off x="1178560" y="737230"/>
              <a:ext cx="10108565" cy="5577845"/>
              <a:chOff x="416560" y="184780"/>
              <a:chExt cx="11358879" cy="6329205"/>
            </a:xfrm>
          </p:grpSpPr>
          <p:sp>
            <p:nvSpPr>
              <p:cNvPr id="5" name="Rectángulo 4">
                <a:extLst>
                  <a:ext uri="{FF2B5EF4-FFF2-40B4-BE49-F238E27FC236}">
                    <a16:creationId xmlns:a16="http://schemas.microsoft.com/office/drawing/2014/main" id="{B18636AC-D219-A899-8791-F09C7DE8E0A8}"/>
                  </a:ext>
                </a:extLst>
              </p:cNvPr>
              <p:cNvSpPr/>
              <p:nvPr/>
            </p:nvSpPr>
            <p:spPr>
              <a:xfrm>
                <a:off x="416560" y="184780"/>
                <a:ext cx="11358879" cy="63292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3600" b="1" dirty="0"/>
                  <a:t>Consideraciones importantes relacionados con </a:t>
                </a:r>
              </a:p>
              <a:p>
                <a:pPr algn="ctr">
                  <a:lnSpc>
                    <a:spcPct val="80000"/>
                  </a:lnSpc>
                </a:pPr>
                <a:r>
                  <a:rPr lang="es-ES" sz="3600" b="1" dirty="0"/>
                  <a:t>los depósitos de Ahorro y Monetarios</a:t>
                </a:r>
              </a:p>
            </p:txBody>
          </p:sp>
          <p:sp>
            <p:nvSpPr>
              <p:cNvPr id="8" name="Rectángulo 7">
                <a:extLst>
                  <a:ext uri="{FF2B5EF4-FFF2-40B4-BE49-F238E27FC236}">
                    <a16:creationId xmlns:a16="http://schemas.microsoft.com/office/drawing/2014/main" id="{738571A8-E313-F06A-DEC0-1B27BEDF4665}"/>
                  </a:ext>
                </a:extLst>
              </p:cNvPr>
              <p:cNvSpPr/>
              <p:nvPr/>
            </p:nvSpPr>
            <p:spPr>
              <a:xfrm>
                <a:off x="625762" y="2166890"/>
                <a:ext cx="10841023" cy="2303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23" name="Imagen 22">
              <a:extLst>
                <a:ext uri="{FF2B5EF4-FFF2-40B4-BE49-F238E27FC236}">
                  <a16:creationId xmlns:a16="http://schemas.microsoft.com/office/drawing/2014/main" id="{3B1F172A-F0E7-1402-91D9-E943535E414D}"/>
                </a:ext>
              </a:extLst>
            </p:cNvPr>
            <p:cNvPicPr>
              <a:picLocks noChangeAspect="1"/>
            </p:cNvPicPr>
            <p:nvPr/>
          </p:nvPicPr>
          <p:blipFill>
            <a:blip r:embed="rId5"/>
            <a:stretch>
              <a:fillRect/>
            </a:stretch>
          </p:blipFill>
          <p:spPr>
            <a:xfrm>
              <a:off x="4160228" y="4688962"/>
              <a:ext cx="4208555" cy="1374045"/>
            </a:xfrm>
            <a:prstGeom prst="rect">
              <a:avLst/>
            </a:prstGeom>
          </p:spPr>
        </p:pic>
      </p:grpSp>
    </p:spTree>
    <p:extLst>
      <p:ext uri="{BB962C8B-B14F-4D97-AF65-F5344CB8AC3E}">
        <p14:creationId xmlns:p14="http://schemas.microsoft.com/office/powerpoint/2010/main" val="3088199077"/>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1" name="Rectángulo 30">
            <a:extLst>
              <a:ext uri="{FF2B5EF4-FFF2-40B4-BE49-F238E27FC236}">
                <a16:creationId xmlns:a16="http://schemas.microsoft.com/office/drawing/2014/main" id="{E02AC5E7-FCD7-8842-F200-AB3D9547A995}"/>
              </a:ext>
            </a:extLst>
          </p:cNvPr>
          <p:cNvSpPr/>
          <p:nvPr/>
        </p:nvSpPr>
        <p:spPr>
          <a:xfrm>
            <a:off x="4123268" y="790515"/>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14" name="Rectángulo 13">
            <a:extLst>
              <a:ext uri="{FF2B5EF4-FFF2-40B4-BE49-F238E27FC236}">
                <a16:creationId xmlns:a16="http://schemas.microsoft.com/office/drawing/2014/main" id="{E13C8A6A-E47C-1A65-71EB-E0E732A99E22}"/>
              </a:ext>
            </a:extLst>
          </p:cNvPr>
          <p:cNvSpPr/>
          <p:nvPr/>
        </p:nvSpPr>
        <p:spPr>
          <a:xfrm>
            <a:off x="658918" y="2371565"/>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Cuenta</a:t>
            </a:r>
            <a:r>
              <a:rPr lang="es-ES"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D680906A-7030-A85C-A3E2-A01B0611512E}"/>
              </a:ext>
            </a:extLst>
          </p:cNvPr>
          <p:cNvSpPr/>
          <p:nvPr/>
        </p:nvSpPr>
        <p:spPr>
          <a:xfrm>
            <a:off x="658918" y="2711498"/>
            <a:ext cx="5129929"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Registro de lo que se tiene y lo que se debe. En materia financiera se refiere a un contrato para depositar y retirar recursos económicos.</a:t>
            </a:r>
          </a:p>
          <a:p>
            <a:pPr algn="just"/>
            <a:endParaRPr lang="es-GT" sz="1300" dirty="0">
              <a:solidFill>
                <a:schemeClr val="accent5">
                  <a:lumMod val="50000"/>
                </a:schemeClr>
              </a:solidFill>
              <a:latin typeface="Segoe UI" panose="020B0502040204020203" pitchFamily="34" charset="0"/>
            </a:endParaRPr>
          </a:p>
          <a:p>
            <a:pPr algn="r"/>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a:p>
            <a:pPr algn="just"/>
            <a:endParaRPr lang="es-GT" sz="1300" dirty="0">
              <a:solidFill>
                <a:schemeClr val="accent5">
                  <a:lumMod val="50000"/>
                </a:schemeClr>
              </a:solidFill>
              <a:latin typeface="Segoe UI" panose="020B0502040204020203" pitchFamily="34" charset="0"/>
            </a:endParaRPr>
          </a:p>
        </p:txBody>
      </p:sp>
      <p:sp>
        <p:nvSpPr>
          <p:cNvPr id="16" name="Rectángulo 15">
            <a:extLst>
              <a:ext uri="{FF2B5EF4-FFF2-40B4-BE49-F238E27FC236}">
                <a16:creationId xmlns:a16="http://schemas.microsoft.com/office/drawing/2014/main" id="{F3635013-962D-79D3-5ADB-C61F9EC131D0}"/>
              </a:ext>
            </a:extLst>
          </p:cNvPr>
          <p:cNvSpPr/>
          <p:nvPr/>
        </p:nvSpPr>
        <p:spPr>
          <a:xfrm>
            <a:off x="6928987" y="1269106"/>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Cuentahabiente</a:t>
            </a:r>
            <a:r>
              <a:rPr lang="es-ES" b="1" i="0" dirty="0">
                <a:solidFill>
                  <a:schemeClr val="accent5">
                    <a:lumMod val="50000"/>
                  </a:schemeClr>
                </a:solidFill>
                <a:effectLst/>
                <a:latin typeface="Segoe UI" panose="020B0502040204020203" pitchFamily="34" charset="0"/>
              </a:rPr>
              <a:t>:</a:t>
            </a:r>
          </a:p>
        </p:txBody>
      </p:sp>
      <p:sp>
        <p:nvSpPr>
          <p:cNvPr id="17" name="Rectángulo 16">
            <a:extLst>
              <a:ext uri="{FF2B5EF4-FFF2-40B4-BE49-F238E27FC236}">
                <a16:creationId xmlns:a16="http://schemas.microsoft.com/office/drawing/2014/main" id="{B74C2B43-51DC-10A7-D7A7-639AB785A1B0}"/>
              </a:ext>
            </a:extLst>
          </p:cNvPr>
          <p:cNvSpPr/>
          <p:nvPr/>
        </p:nvSpPr>
        <p:spPr>
          <a:xfrm>
            <a:off x="6912862" y="1638438"/>
            <a:ext cx="4450463"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Persona que tiene un contrato vigente con una institución bancaria para que le maneje una cuenta, generalmente de depósito, en cuenta de cheques, de ahorro o a plazo.</a:t>
            </a:r>
          </a:p>
        </p:txBody>
      </p:sp>
      <p:sp>
        <p:nvSpPr>
          <p:cNvPr id="18" name="Rectángulo 17">
            <a:extLst>
              <a:ext uri="{FF2B5EF4-FFF2-40B4-BE49-F238E27FC236}">
                <a16:creationId xmlns:a16="http://schemas.microsoft.com/office/drawing/2014/main" id="{5C269E4F-14B1-F815-9E78-5DA777D93E1A}"/>
              </a:ext>
            </a:extLst>
          </p:cNvPr>
          <p:cNvSpPr/>
          <p:nvPr/>
        </p:nvSpPr>
        <p:spPr>
          <a:xfrm>
            <a:off x="6928987" y="2649141"/>
            <a:ext cx="4132545"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Interés</a:t>
            </a:r>
            <a:r>
              <a:rPr lang="es-ES" b="1" i="0" dirty="0">
                <a:solidFill>
                  <a:schemeClr val="accent5">
                    <a:lumMod val="50000"/>
                  </a:schemeClr>
                </a:solidFill>
                <a:effectLst/>
                <a:latin typeface="Segoe UI" panose="020B0502040204020203" pitchFamily="34" charset="0"/>
              </a:rPr>
              <a:t>:</a:t>
            </a:r>
          </a:p>
        </p:txBody>
      </p:sp>
      <p:sp>
        <p:nvSpPr>
          <p:cNvPr id="19" name="Rectángulo 18">
            <a:extLst>
              <a:ext uri="{FF2B5EF4-FFF2-40B4-BE49-F238E27FC236}">
                <a16:creationId xmlns:a16="http://schemas.microsoft.com/office/drawing/2014/main" id="{CC320D7E-974E-E623-2DE5-64287CE87E48}"/>
              </a:ext>
            </a:extLst>
          </p:cNvPr>
          <p:cNvSpPr/>
          <p:nvPr/>
        </p:nvSpPr>
        <p:spPr>
          <a:xfrm>
            <a:off x="604120" y="4296900"/>
            <a:ext cx="5225179" cy="2292935"/>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Son las cuentas de depósito monetarios o de ahorro, con saldos menores a Q1,000.00 o US$ 125.00, que durante que durante un período de diez años permanezcan inactivas, excepto las que se encuentren condicionadas por el cuentahabiente o limitadas contractualmente o restringidas por autoridad competente, prescribirán, de pleno derecho, junto con los intereses que hubieren devengado, en favor del Fondo para la Protección del Ahorro, </a:t>
            </a:r>
            <a:r>
              <a:rPr lang="es-GT" sz="1300" b="1" dirty="0">
                <a:solidFill>
                  <a:schemeClr val="accent5">
                    <a:lumMod val="50000"/>
                  </a:schemeClr>
                </a:solidFill>
                <a:latin typeface="Segoe UI" panose="020B0502040204020203" pitchFamily="34" charset="0"/>
              </a:rPr>
              <a:t>aspecto que el banco deberá hacer del conocimiento de los cuentahabientes por los medios que estime convenientes</a:t>
            </a:r>
            <a:r>
              <a:rPr lang="es-GT" sz="1300" dirty="0">
                <a:solidFill>
                  <a:schemeClr val="accent5">
                    <a:lumMod val="50000"/>
                  </a:schemeClr>
                </a:solidFill>
                <a:latin typeface="Segoe UI" panose="020B0502040204020203" pitchFamily="34" charset="0"/>
              </a:rPr>
              <a:t>.</a:t>
            </a:r>
          </a:p>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Art. 41 Ter. Ley de Bancos y Grupos Financieros.</a:t>
            </a:r>
          </a:p>
        </p:txBody>
      </p:sp>
      <p:sp>
        <p:nvSpPr>
          <p:cNvPr id="7" name="Rectángulo 6">
            <a:extLst>
              <a:ext uri="{FF2B5EF4-FFF2-40B4-BE49-F238E27FC236}">
                <a16:creationId xmlns:a16="http://schemas.microsoft.com/office/drawing/2014/main" id="{E971300B-9C6F-08BA-9000-0BF6A21E21D5}"/>
              </a:ext>
            </a:extLst>
          </p:cNvPr>
          <p:cNvSpPr/>
          <p:nvPr/>
        </p:nvSpPr>
        <p:spPr>
          <a:xfrm>
            <a:off x="8774033" y="6243587"/>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
        <p:nvSpPr>
          <p:cNvPr id="3" name="Rectángulo 2">
            <a:extLst>
              <a:ext uri="{FF2B5EF4-FFF2-40B4-BE49-F238E27FC236}">
                <a16:creationId xmlns:a16="http://schemas.microsoft.com/office/drawing/2014/main" id="{9F4390F7-3015-EB6B-429F-BA26F0A232F9}"/>
              </a:ext>
            </a:extLst>
          </p:cNvPr>
          <p:cNvSpPr/>
          <p:nvPr/>
        </p:nvSpPr>
        <p:spPr>
          <a:xfrm>
            <a:off x="6928987" y="3117235"/>
            <a:ext cx="4546081" cy="2893100"/>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Se denomina interés al precio que se paga por usar el dinero recibido en préstamo durante determinado periodo; es decir, el monto que la persona que presta dinero (prestamista) cobra a quienes lo reciben (prestatarios). Mientras que para una de las partes significa la remuneración por el capital que presta, para la otra es el pago por usarlo.  En términos económicos, es el precio del dinero.</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Los intereses se miden en porcentajes por períodos de tiempo y se expresan como tasa de interés, siendo la tasa pasiva o de captación, la que pagan los intermediarios a los depositantes o inversionistas de recursos por el dinero capado.</a:t>
            </a:r>
          </a:p>
        </p:txBody>
      </p:sp>
      <p:sp>
        <p:nvSpPr>
          <p:cNvPr id="8" name="Rectángulo 7">
            <a:extLst>
              <a:ext uri="{FF2B5EF4-FFF2-40B4-BE49-F238E27FC236}">
                <a16:creationId xmlns:a16="http://schemas.microsoft.com/office/drawing/2014/main" id="{6A6E6952-59AE-E52C-33C3-4E67ED7CC0CA}"/>
              </a:ext>
            </a:extLst>
          </p:cNvPr>
          <p:cNvSpPr/>
          <p:nvPr/>
        </p:nvSpPr>
        <p:spPr>
          <a:xfrm>
            <a:off x="604121" y="3911756"/>
            <a:ext cx="3984273"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Cuentas de depósitos inactivas</a:t>
            </a:r>
            <a:r>
              <a:rPr lang="es-ES" b="1" i="0" dirty="0">
                <a:solidFill>
                  <a:schemeClr val="accent5">
                    <a:lumMod val="50000"/>
                  </a:schemeClr>
                </a:solidFill>
                <a:effectLst/>
                <a:latin typeface="Segoe UI" panose="020B0502040204020203" pitchFamily="34" charset="0"/>
              </a:rPr>
              <a:t>:</a:t>
            </a:r>
          </a:p>
        </p:txBody>
      </p:sp>
      <p:pic>
        <p:nvPicPr>
          <p:cNvPr id="10" name="Imagen 9">
            <a:extLst>
              <a:ext uri="{FF2B5EF4-FFF2-40B4-BE49-F238E27FC236}">
                <a16:creationId xmlns:a16="http://schemas.microsoft.com/office/drawing/2014/main" id="{E286B511-763E-98D5-E29A-36A61E2E0FF2}"/>
              </a:ext>
            </a:extLst>
          </p:cNvPr>
          <p:cNvPicPr>
            <a:picLocks noChangeAspect="1"/>
          </p:cNvPicPr>
          <p:nvPr/>
        </p:nvPicPr>
        <p:blipFill>
          <a:blip r:embed="rId6">
            <a:lum bright="70000" contrast="-70000"/>
          </a:blip>
          <a:stretch>
            <a:fillRect/>
          </a:stretch>
        </p:blipFill>
        <p:spPr>
          <a:xfrm rot="880835">
            <a:off x="1687293" y="469013"/>
            <a:ext cx="2296029" cy="2296029"/>
          </a:xfrm>
          <a:prstGeom prst="rect">
            <a:avLst/>
          </a:prstGeom>
        </p:spPr>
      </p:pic>
    </p:spTree>
    <p:extLst>
      <p:ext uri="{BB962C8B-B14F-4D97-AF65-F5344CB8AC3E}">
        <p14:creationId xmlns:p14="http://schemas.microsoft.com/office/powerpoint/2010/main" val="57759440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1" name="Rectángulo 30">
            <a:extLst>
              <a:ext uri="{FF2B5EF4-FFF2-40B4-BE49-F238E27FC236}">
                <a16:creationId xmlns:a16="http://schemas.microsoft.com/office/drawing/2014/main" id="{E02AC5E7-FCD7-8842-F200-AB3D9547A995}"/>
              </a:ext>
            </a:extLst>
          </p:cNvPr>
          <p:cNvSpPr/>
          <p:nvPr/>
        </p:nvSpPr>
        <p:spPr>
          <a:xfrm>
            <a:off x="3786864" y="927101"/>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6" name="Rectángulo 5">
            <a:extLst>
              <a:ext uri="{FF2B5EF4-FFF2-40B4-BE49-F238E27FC236}">
                <a16:creationId xmlns:a16="http://schemas.microsoft.com/office/drawing/2014/main" id="{E8203E87-E410-CE90-0571-61DE1D3D1FAD}"/>
              </a:ext>
            </a:extLst>
          </p:cNvPr>
          <p:cNvSpPr/>
          <p:nvPr/>
        </p:nvSpPr>
        <p:spPr>
          <a:xfrm>
            <a:off x="2134136" y="2121112"/>
            <a:ext cx="473091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Fondo para la Protección del Ahorro</a:t>
            </a:r>
            <a:r>
              <a:rPr lang="es-ES" b="1" i="0" dirty="0">
                <a:solidFill>
                  <a:schemeClr val="accent5">
                    <a:lumMod val="50000"/>
                  </a:schemeClr>
                </a:solidFill>
                <a:effectLst/>
                <a:latin typeface="Segoe UI" panose="020B0502040204020203" pitchFamily="34" charset="0"/>
              </a:rPr>
              <a:t>:</a:t>
            </a:r>
          </a:p>
        </p:txBody>
      </p:sp>
      <p:pic>
        <p:nvPicPr>
          <p:cNvPr id="4" name="Imagen 3">
            <a:extLst>
              <a:ext uri="{FF2B5EF4-FFF2-40B4-BE49-F238E27FC236}">
                <a16:creationId xmlns:a16="http://schemas.microsoft.com/office/drawing/2014/main" id="{D94975AE-A824-7695-E30F-567455B621A1}"/>
              </a:ext>
            </a:extLst>
          </p:cNvPr>
          <p:cNvPicPr>
            <a:picLocks noChangeAspect="1"/>
          </p:cNvPicPr>
          <p:nvPr/>
        </p:nvPicPr>
        <p:blipFill>
          <a:blip r:embed="rId5">
            <a:alphaModFix amt="35000"/>
          </a:blip>
          <a:stretch>
            <a:fillRect/>
          </a:stretch>
        </p:blipFill>
        <p:spPr>
          <a:xfrm>
            <a:off x="7360853" y="1326412"/>
            <a:ext cx="3268976" cy="2728369"/>
          </a:xfrm>
          <a:prstGeom prst="rect">
            <a:avLst/>
          </a:prstGeom>
        </p:spPr>
      </p:pic>
      <p:sp>
        <p:nvSpPr>
          <p:cNvPr id="2" name="Rectángulo 1">
            <a:extLst>
              <a:ext uri="{FF2B5EF4-FFF2-40B4-BE49-F238E27FC236}">
                <a16:creationId xmlns:a16="http://schemas.microsoft.com/office/drawing/2014/main" id="{530E9865-C205-5C1C-935F-C32B8CB96DE9}"/>
              </a:ext>
            </a:extLst>
          </p:cNvPr>
          <p:cNvSpPr/>
          <p:nvPr/>
        </p:nvSpPr>
        <p:spPr>
          <a:xfrm>
            <a:off x="2134693" y="2667589"/>
            <a:ext cx="4730360" cy="2092881"/>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Tiene por objeto garantizar al depositante en el sistema bancario la recuperación de sus depósitos monetarios, de ahorro y a plazo, constituidos en moneda nacional o en moneda extranjera.</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El fondo garantiza los depósitos del público hasta por un monto de Q20,000.00 o su equivalente en moneda extranjera, </a:t>
            </a:r>
            <a:r>
              <a:rPr lang="es-GT" sz="1300" b="1" dirty="0">
                <a:solidFill>
                  <a:schemeClr val="accent5">
                    <a:lumMod val="50000"/>
                  </a:schemeClr>
                </a:solidFill>
                <a:latin typeface="Segoe UI" panose="020B0502040204020203" pitchFamily="34" charset="0"/>
              </a:rPr>
              <a:t>por persona individual o jurídica que tenga depósitos constituidos en un banco privado nacional o sucursal de banco extranjero.</a:t>
            </a:r>
            <a:endParaRPr lang="es-GT" sz="1300" dirty="0">
              <a:solidFill>
                <a:schemeClr val="accent5">
                  <a:lumMod val="50000"/>
                </a:schemeClr>
              </a:solidFill>
              <a:latin typeface="Segoe UI" panose="020B0502040204020203" pitchFamily="34" charset="0"/>
            </a:endParaRPr>
          </a:p>
        </p:txBody>
      </p:sp>
      <p:sp>
        <p:nvSpPr>
          <p:cNvPr id="3" name="Rectángulo 2">
            <a:extLst>
              <a:ext uri="{FF2B5EF4-FFF2-40B4-BE49-F238E27FC236}">
                <a16:creationId xmlns:a16="http://schemas.microsoft.com/office/drawing/2014/main" id="{FB22C806-388B-6FDD-752C-CA4EB6C89BDC}"/>
              </a:ext>
            </a:extLst>
          </p:cNvPr>
          <p:cNvSpPr/>
          <p:nvPr/>
        </p:nvSpPr>
        <p:spPr>
          <a:xfrm>
            <a:off x="2134136" y="4829920"/>
            <a:ext cx="7664060" cy="109260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El fondo se va formando principalmente con los aportes mensuales que realizan los bancos. Dichos aportes se calculan como un porcentaje del promedio de todos los depósitos que registran los bancos durante el mes anterior al aporte.</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Los recursos del fondo son administrados por el Banco de Guatemala.</a:t>
            </a:r>
          </a:p>
        </p:txBody>
      </p:sp>
      <p:sp>
        <p:nvSpPr>
          <p:cNvPr id="7" name="Rectángulo 6">
            <a:extLst>
              <a:ext uri="{FF2B5EF4-FFF2-40B4-BE49-F238E27FC236}">
                <a16:creationId xmlns:a16="http://schemas.microsoft.com/office/drawing/2014/main" id="{6AE4110B-691B-D92D-CDBA-AD06ABC8FE8C}"/>
              </a:ext>
            </a:extLst>
          </p:cNvPr>
          <p:cNvSpPr/>
          <p:nvPr/>
        </p:nvSpPr>
        <p:spPr>
          <a:xfrm>
            <a:off x="865931" y="6191281"/>
            <a:ext cx="7128538" cy="492443"/>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Ley de Bancos y Grupos Financieros, Artículo 87</a:t>
            </a:r>
          </a:p>
          <a:p>
            <a:pPr algn="just"/>
            <a:r>
              <a:rPr lang="es-GT" sz="1300" dirty="0">
                <a:solidFill>
                  <a:schemeClr val="accent5">
                    <a:lumMod val="50000"/>
                  </a:schemeClr>
                </a:solidFill>
                <a:latin typeface="Segoe UI" panose="020B0502040204020203" pitchFamily="34" charset="0"/>
              </a:rPr>
              <a:t>              Reglamento, contenido en Anexo a la Resolución de Junta Monetario JM-187-2002</a:t>
            </a:r>
          </a:p>
        </p:txBody>
      </p:sp>
    </p:spTree>
    <p:extLst>
      <p:ext uri="{BB962C8B-B14F-4D97-AF65-F5344CB8AC3E}">
        <p14:creationId xmlns:p14="http://schemas.microsoft.com/office/powerpoint/2010/main" val="359728525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513A16A-1978-D673-18D1-18ED295BAD0E}"/>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2A980916-E1F3-A40C-309E-8BB90C360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7435941A-2222-BC50-111B-DD8F5256AF2A}"/>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8AC31BAB-19E2-EBBD-EA38-7A0AE3D9B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142E977-7F78-BABC-DB30-797C0300D57A}"/>
              </a:ext>
            </a:extLst>
          </p:cNvPr>
          <p:cNvSpPr/>
          <p:nvPr/>
        </p:nvSpPr>
        <p:spPr>
          <a:xfrm>
            <a:off x="146972" y="873950"/>
            <a:ext cx="3738204" cy="707886"/>
          </a:xfrm>
          <a:prstGeom prst="rect">
            <a:avLst/>
          </a:prstGeom>
        </p:spPr>
        <p:txBody>
          <a:bodyPr wrap="square">
            <a:spAutoFit/>
          </a:bodyPr>
          <a:lstStyle/>
          <a:p>
            <a:r>
              <a:rPr lang="es-ES" sz="2000" b="1" u="sng" dirty="0">
                <a:solidFill>
                  <a:schemeClr val="accent5">
                    <a:lumMod val="50000"/>
                  </a:schemeClr>
                </a:solidFill>
                <a:latin typeface="Segoe UI" panose="020B0502040204020203" pitchFamily="34" charset="0"/>
              </a:rPr>
              <a:t>Tipos de </a:t>
            </a:r>
          </a:p>
          <a:p>
            <a:r>
              <a:rPr lang="es-ES" sz="2000" b="1" u="sng" dirty="0">
                <a:solidFill>
                  <a:schemeClr val="accent5">
                    <a:lumMod val="50000"/>
                  </a:schemeClr>
                </a:solidFill>
                <a:latin typeface="Segoe UI" panose="020B0502040204020203" pitchFamily="34" charset="0"/>
              </a:rPr>
              <a:t>cuentas de depósito:</a:t>
            </a:r>
          </a:p>
        </p:txBody>
      </p:sp>
      <p:grpSp>
        <p:nvGrpSpPr>
          <p:cNvPr id="20" name="Grupo 19">
            <a:extLst>
              <a:ext uri="{FF2B5EF4-FFF2-40B4-BE49-F238E27FC236}">
                <a16:creationId xmlns:a16="http://schemas.microsoft.com/office/drawing/2014/main" id="{C5EA0FF5-160D-5869-EEAE-8658E2B5B745}"/>
              </a:ext>
            </a:extLst>
          </p:cNvPr>
          <p:cNvGrpSpPr/>
          <p:nvPr/>
        </p:nvGrpSpPr>
        <p:grpSpPr>
          <a:xfrm>
            <a:off x="2974975" y="882595"/>
            <a:ext cx="8128000" cy="5475801"/>
            <a:chOff x="2032000" y="700632"/>
            <a:chExt cx="8128000" cy="5475801"/>
          </a:xfrm>
        </p:grpSpPr>
        <p:graphicFrame>
          <p:nvGraphicFramePr>
            <p:cNvPr id="13" name="Diagrama 12">
              <a:extLst>
                <a:ext uri="{FF2B5EF4-FFF2-40B4-BE49-F238E27FC236}">
                  <a16:creationId xmlns:a16="http://schemas.microsoft.com/office/drawing/2014/main" id="{F67BE23D-25BB-0C24-F0FB-736F1095DDC2}"/>
                </a:ext>
              </a:extLst>
            </p:cNvPr>
            <p:cNvGraphicFramePr/>
            <p:nvPr>
              <p:extLst>
                <p:ext uri="{D42A27DB-BD31-4B8C-83A1-F6EECF244321}">
                  <p14:modId xmlns:p14="http://schemas.microsoft.com/office/powerpoint/2010/main" val="4271585111"/>
                </p:ext>
              </p:extLst>
            </p:nvPr>
          </p:nvGraphicFramePr>
          <p:xfrm>
            <a:off x="2032000" y="70063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Imagen 14">
              <a:extLst>
                <a:ext uri="{FF2B5EF4-FFF2-40B4-BE49-F238E27FC236}">
                  <a16:creationId xmlns:a16="http://schemas.microsoft.com/office/drawing/2014/main" id="{2384DFC7-D0BB-6C46-F190-A3B2B3CBC7A1}"/>
                </a:ext>
              </a:extLst>
            </p:cNvPr>
            <p:cNvPicPr>
              <a:picLocks noChangeAspect="1"/>
            </p:cNvPicPr>
            <p:nvPr/>
          </p:nvPicPr>
          <p:blipFill>
            <a:blip r:embed="rId10"/>
            <a:stretch>
              <a:fillRect/>
            </a:stretch>
          </p:blipFill>
          <p:spPr>
            <a:xfrm>
              <a:off x="2032000" y="2560789"/>
              <a:ext cx="1853176" cy="1734986"/>
            </a:xfrm>
            <a:prstGeom prst="rect">
              <a:avLst/>
            </a:prstGeom>
          </p:spPr>
        </p:pic>
        <p:pic>
          <p:nvPicPr>
            <p:cNvPr id="17" name="Imagen 16">
              <a:extLst>
                <a:ext uri="{FF2B5EF4-FFF2-40B4-BE49-F238E27FC236}">
                  <a16:creationId xmlns:a16="http://schemas.microsoft.com/office/drawing/2014/main" id="{DDD2919D-0653-880E-FCA6-12B2270D0193}"/>
                </a:ext>
              </a:extLst>
            </p:cNvPr>
            <p:cNvPicPr>
              <a:picLocks noChangeAspect="1"/>
            </p:cNvPicPr>
            <p:nvPr/>
          </p:nvPicPr>
          <p:blipFill>
            <a:blip r:embed="rId11"/>
            <a:stretch>
              <a:fillRect/>
            </a:stretch>
          </p:blipFill>
          <p:spPr>
            <a:xfrm>
              <a:off x="2032000" y="4398682"/>
              <a:ext cx="1853176" cy="1777751"/>
            </a:xfrm>
            <a:prstGeom prst="rect">
              <a:avLst/>
            </a:prstGeom>
          </p:spPr>
        </p:pic>
        <p:pic>
          <p:nvPicPr>
            <p:cNvPr id="19" name="Imagen 18">
              <a:extLst>
                <a:ext uri="{FF2B5EF4-FFF2-40B4-BE49-F238E27FC236}">
                  <a16:creationId xmlns:a16="http://schemas.microsoft.com/office/drawing/2014/main" id="{FB9C5814-E370-4451-47CB-ADFAD72547D5}"/>
                </a:ext>
              </a:extLst>
            </p:cNvPr>
            <p:cNvPicPr>
              <a:picLocks noChangeAspect="1"/>
            </p:cNvPicPr>
            <p:nvPr/>
          </p:nvPicPr>
          <p:blipFill>
            <a:blip r:embed="rId12"/>
            <a:stretch>
              <a:fillRect/>
            </a:stretch>
          </p:blipFill>
          <p:spPr>
            <a:xfrm>
              <a:off x="2032000" y="700632"/>
              <a:ext cx="1817303" cy="1734986"/>
            </a:xfrm>
            <a:prstGeom prst="rect">
              <a:avLst/>
            </a:prstGeom>
          </p:spPr>
        </p:pic>
      </p:grpSp>
      <p:sp>
        <p:nvSpPr>
          <p:cNvPr id="10" name="Rectángulo 9">
            <a:extLst>
              <a:ext uri="{FF2B5EF4-FFF2-40B4-BE49-F238E27FC236}">
                <a16:creationId xmlns:a16="http://schemas.microsoft.com/office/drawing/2014/main" id="{A0FBF49B-9D84-6582-F4FA-0C1668D25803}"/>
              </a:ext>
            </a:extLst>
          </p:cNvPr>
          <p:cNvSpPr/>
          <p:nvPr/>
        </p:nvSpPr>
        <p:spPr>
          <a:xfrm>
            <a:off x="0" y="6369249"/>
            <a:ext cx="5457824"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https://www.sib.gob.gt/web/sib/educacion-financiera/el-ahorro</a:t>
            </a:r>
          </a:p>
        </p:txBody>
      </p:sp>
    </p:spTree>
    <p:extLst>
      <p:ext uri="{BB962C8B-B14F-4D97-AF65-F5344CB8AC3E}">
        <p14:creationId xmlns:p14="http://schemas.microsoft.com/office/powerpoint/2010/main" val="382861099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58795D0-94D8-BC12-3387-5D9B11AC0873}"/>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E79D0635-7219-50AF-6CD0-0B4C33A3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6E185F8C-1CE0-4F10-A36A-825C2E089180}"/>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8E43FF14-31D5-4A48-B09A-092487B53C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F001196-2CEB-D703-F004-C14AFD330DFD}"/>
              </a:ext>
            </a:extLst>
          </p:cNvPr>
          <p:cNvSpPr/>
          <p:nvPr/>
        </p:nvSpPr>
        <p:spPr>
          <a:xfrm>
            <a:off x="485775" y="706898"/>
            <a:ext cx="10820400" cy="523220"/>
          </a:xfrm>
          <a:prstGeom prst="rect">
            <a:avLst/>
          </a:prstGeom>
        </p:spPr>
        <p:txBody>
          <a:bodyPr wrap="square">
            <a:spAutoFit/>
          </a:bodyPr>
          <a:lstStyle/>
          <a:p>
            <a:pPr algn="ctr"/>
            <a:r>
              <a:rPr lang="es-ES" sz="2800" b="1" u="sng" dirty="0">
                <a:solidFill>
                  <a:schemeClr val="accent5">
                    <a:lumMod val="50000"/>
                  </a:schemeClr>
                </a:solidFill>
                <a:latin typeface="Segoe UI" panose="020B0502040204020203" pitchFamily="34" charset="0"/>
              </a:rPr>
              <a:t>Recomendaciones sobre depósito de ahorro:</a:t>
            </a:r>
          </a:p>
        </p:txBody>
      </p:sp>
      <p:grpSp>
        <p:nvGrpSpPr>
          <p:cNvPr id="9" name="Grupo 8">
            <a:extLst>
              <a:ext uri="{FF2B5EF4-FFF2-40B4-BE49-F238E27FC236}">
                <a16:creationId xmlns:a16="http://schemas.microsoft.com/office/drawing/2014/main" id="{AD8016DB-28B5-02C4-81F6-8EBDD733A21A}"/>
              </a:ext>
            </a:extLst>
          </p:cNvPr>
          <p:cNvGrpSpPr/>
          <p:nvPr/>
        </p:nvGrpSpPr>
        <p:grpSpPr>
          <a:xfrm>
            <a:off x="2050258" y="1559631"/>
            <a:ext cx="4283263" cy="708422"/>
            <a:chOff x="2765537" y="894024"/>
            <a:chExt cx="4378199" cy="708422"/>
          </a:xfrm>
          <a:solidFill>
            <a:srgbClr val="4472C4"/>
          </a:solidFill>
        </p:grpSpPr>
        <p:sp>
          <p:nvSpPr>
            <p:cNvPr id="10" name="Rectángulo: esquinas redondeadas 9">
              <a:extLst>
                <a:ext uri="{FF2B5EF4-FFF2-40B4-BE49-F238E27FC236}">
                  <a16:creationId xmlns:a16="http://schemas.microsoft.com/office/drawing/2014/main" id="{451CB32C-CBC5-068B-1A0E-916AA34E45D4}"/>
                </a:ext>
              </a:extLst>
            </p:cNvPr>
            <p:cNvSpPr/>
            <p:nvPr/>
          </p:nvSpPr>
          <p:spPr>
            <a:xfrm>
              <a:off x="2765537" y="894024"/>
              <a:ext cx="4378199" cy="708422"/>
            </a:xfrm>
            <a:prstGeom prst="roundRect">
              <a:avLst>
                <a:gd name="adj" fmla="val 1667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Rectángulo: esquinas redondeadas 4">
              <a:extLst>
                <a:ext uri="{FF2B5EF4-FFF2-40B4-BE49-F238E27FC236}">
                  <a16:creationId xmlns:a16="http://schemas.microsoft.com/office/drawing/2014/main" id="{728A4284-A008-0DC0-01CC-B84E0EEB9838}"/>
                </a:ext>
              </a:extLst>
            </p:cNvPr>
            <p:cNvSpPr txBox="1"/>
            <p:nvPr/>
          </p:nvSpPr>
          <p:spPr>
            <a:xfrm>
              <a:off x="2800126" y="928613"/>
              <a:ext cx="4309021" cy="6392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Elige opciones de ahorro formal: brindan seguridad.</a:t>
              </a:r>
            </a:p>
          </p:txBody>
        </p:sp>
      </p:grpSp>
      <p:grpSp>
        <p:nvGrpSpPr>
          <p:cNvPr id="12" name="Grupo 11">
            <a:extLst>
              <a:ext uri="{FF2B5EF4-FFF2-40B4-BE49-F238E27FC236}">
                <a16:creationId xmlns:a16="http://schemas.microsoft.com/office/drawing/2014/main" id="{ABA22E49-D519-4357-C2FD-0F5ED192FDFF}"/>
              </a:ext>
            </a:extLst>
          </p:cNvPr>
          <p:cNvGrpSpPr/>
          <p:nvPr/>
        </p:nvGrpSpPr>
        <p:grpSpPr>
          <a:xfrm>
            <a:off x="2050257" y="2376345"/>
            <a:ext cx="4283264" cy="708422"/>
            <a:chOff x="2829478" y="1658879"/>
            <a:chExt cx="4283264" cy="708422"/>
          </a:xfrm>
          <a:solidFill>
            <a:srgbClr val="43BB8D"/>
          </a:solidFill>
        </p:grpSpPr>
        <p:sp>
          <p:nvSpPr>
            <p:cNvPr id="13" name="Rectángulo: esquinas redondeadas 12">
              <a:extLst>
                <a:ext uri="{FF2B5EF4-FFF2-40B4-BE49-F238E27FC236}">
                  <a16:creationId xmlns:a16="http://schemas.microsoft.com/office/drawing/2014/main" id="{BAA3645B-584E-1CD4-0ED3-D9C8747E17BD}"/>
                </a:ext>
              </a:extLst>
            </p:cNvPr>
            <p:cNvSpPr/>
            <p:nvPr/>
          </p:nvSpPr>
          <p:spPr>
            <a:xfrm>
              <a:off x="2829478" y="1658879"/>
              <a:ext cx="4283264" cy="708422"/>
            </a:xfrm>
            <a:prstGeom prst="roundRect">
              <a:avLst>
                <a:gd name="adj" fmla="val 16670"/>
              </a:avLst>
            </a:prstGeom>
            <a:grp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4" name="Rectángulo: esquinas redondeadas 4">
              <a:extLst>
                <a:ext uri="{FF2B5EF4-FFF2-40B4-BE49-F238E27FC236}">
                  <a16:creationId xmlns:a16="http://schemas.microsoft.com/office/drawing/2014/main" id="{68C90316-A4FB-C525-A63F-CB3BCF2E8EA2}"/>
                </a:ext>
              </a:extLst>
            </p:cNvPr>
            <p:cNvSpPr txBox="1"/>
            <p:nvPr/>
          </p:nvSpPr>
          <p:spPr>
            <a:xfrm>
              <a:off x="2864067" y="1693468"/>
              <a:ext cx="4214086" cy="6392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Verifica que la institución esté supervisada por la Superintendencia de Bancos, en el sitio web: www.sib.gob.gt </a:t>
              </a:r>
            </a:p>
          </p:txBody>
        </p:sp>
      </p:grpSp>
      <p:grpSp>
        <p:nvGrpSpPr>
          <p:cNvPr id="15" name="Grupo 14">
            <a:extLst>
              <a:ext uri="{FF2B5EF4-FFF2-40B4-BE49-F238E27FC236}">
                <a16:creationId xmlns:a16="http://schemas.microsoft.com/office/drawing/2014/main" id="{F8056C05-7F41-EB8F-D304-139A2EFE6739}"/>
              </a:ext>
            </a:extLst>
          </p:cNvPr>
          <p:cNvGrpSpPr/>
          <p:nvPr/>
        </p:nvGrpSpPr>
        <p:grpSpPr>
          <a:xfrm>
            <a:off x="2050257" y="3146545"/>
            <a:ext cx="4283264" cy="708422"/>
            <a:chOff x="5202945" y="2423735"/>
            <a:chExt cx="5005430" cy="708422"/>
          </a:xfrm>
          <a:solidFill>
            <a:srgbClr val="70AD47"/>
          </a:solidFill>
        </p:grpSpPr>
        <p:sp>
          <p:nvSpPr>
            <p:cNvPr id="16" name="Rectángulo: esquinas redondeadas 15">
              <a:extLst>
                <a:ext uri="{FF2B5EF4-FFF2-40B4-BE49-F238E27FC236}">
                  <a16:creationId xmlns:a16="http://schemas.microsoft.com/office/drawing/2014/main" id="{C8B266C0-D4A6-0CE8-4CFA-B1FE88BE06F9}"/>
                </a:ext>
              </a:extLst>
            </p:cNvPr>
            <p:cNvSpPr/>
            <p:nvPr/>
          </p:nvSpPr>
          <p:spPr>
            <a:xfrm>
              <a:off x="5202945" y="2423735"/>
              <a:ext cx="5005430" cy="708422"/>
            </a:xfrm>
            <a:prstGeom prst="roundRect">
              <a:avLst>
                <a:gd name="adj" fmla="val 16670"/>
              </a:avLst>
            </a:prstGeom>
            <a:grp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17" name="Rectángulo: esquinas redondeadas 4">
              <a:extLst>
                <a:ext uri="{FF2B5EF4-FFF2-40B4-BE49-F238E27FC236}">
                  <a16:creationId xmlns:a16="http://schemas.microsoft.com/office/drawing/2014/main" id="{1E782198-BB8D-4128-5BFB-76842BB0F2D9}"/>
                </a:ext>
              </a:extLst>
            </p:cNvPr>
            <p:cNvSpPr txBox="1"/>
            <p:nvPr/>
          </p:nvSpPr>
          <p:spPr>
            <a:xfrm>
              <a:off x="5237534" y="2458324"/>
              <a:ext cx="4936252" cy="6392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Solicita a la institución la siguiente información para que puedas comparar: </a:t>
              </a:r>
            </a:p>
          </p:txBody>
        </p:sp>
      </p:grpSp>
      <p:grpSp>
        <p:nvGrpSpPr>
          <p:cNvPr id="18" name="Grupo 17">
            <a:extLst>
              <a:ext uri="{FF2B5EF4-FFF2-40B4-BE49-F238E27FC236}">
                <a16:creationId xmlns:a16="http://schemas.microsoft.com/office/drawing/2014/main" id="{5BA6058A-236F-C0A6-8EB9-34087483BFC0}"/>
              </a:ext>
            </a:extLst>
          </p:cNvPr>
          <p:cNvGrpSpPr/>
          <p:nvPr/>
        </p:nvGrpSpPr>
        <p:grpSpPr>
          <a:xfrm>
            <a:off x="2050257" y="3916745"/>
            <a:ext cx="4283264" cy="708422"/>
            <a:chOff x="2401175" y="3217168"/>
            <a:chExt cx="7807200" cy="708422"/>
          </a:xfrm>
        </p:grpSpPr>
        <p:sp>
          <p:nvSpPr>
            <p:cNvPr id="19" name="Rectángulo: esquinas redondeadas 18">
              <a:extLst>
                <a:ext uri="{FF2B5EF4-FFF2-40B4-BE49-F238E27FC236}">
                  <a16:creationId xmlns:a16="http://schemas.microsoft.com/office/drawing/2014/main" id="{A7CD1722-98C7-D776-9F70-9948103F214A}"/>
                </a:ext>
              </a:extLst>
            </p:cNvPr>
            <p:cNvSpPr/>
            <p:nvPr/>
          </p:nvSpPr>
          <p:spPr>
            <a:xfrm>
              <a:off x="2401175" y="3217168"/>
              <a:ext cx="7807200" cy="708422"/>
            </a:xfrm>
            <a:prstGeom prst="roundRect">
              <a:avLst>
                <a:gd name="adj" fmla="val 16670"/>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20" name="Rectángulo: esquinas redondeadas 4">
              <a:extLst>
                <a:ext uri="{FF2B5EF4-FFF2-40B4-BE49-F238E27FC236}">
                  <a16:creationId xmlns:a16="http://schemas.microsoft.com/office/drawing/2014/main" id="{D982F8DE-3E49-B397-164B-D65E77B052EE}"/>
                </a:ext>
              </a:extLst>
            </p:cNvPr>
            <p:cNvSpPr txBox="1"/>
            <p:nvPr/>
          </p:nvSpPr>
          <p:spPr>
            <a:xfrm>
              <a:off x="2435764" y="3251757"/>
              <a:ext cx="7738022" cy="639244"/>
            </a:xfrm>
            <a:prstGeom prst="rect">
              <a:avLst/>
            </a:prstGeom>
            <a:solidFill>
              <a:srgbClr val="4472C4"/>
            </a:solid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GT" sz="1400" kern="1200" dirty="0">
                  <a:solidFill>
                    <a:schemeClr val="bg1"/>
                  </a:solidFill>
                </a:rPr>
                <a:t>Confirma que la institución que escojas tenga una agencia cerca de tu casa o trabajo para evitarte complicaciones.</a:t>
              </a:r>
            </a:p>
          </p:txBody>
        </p:sp>
      </p:grpSp>
      <p:grpSp>
        <p:nvGrpSpPr>
          <p:cNvPr id="21" name="Grupo 20">
            <a:extLst>
              <a:ext uri="{FF2B5EF4-FFF2-40B4-BE49-F238E27FC236}">
                <a16:creationId xmlns:a16="http://schemas.microsoft.com/office/drawing/2014/main" id="{89B1EDCC-AABC-D31A-A346-B52317C82CC3}"/>
              </a:ext>
            </a:extLst>
          </p:cNvPr>
          <p:cNvGrpSpPr/>
          <p:nvPr/>
        </p:nvGrpSpPr>
        <p:grpSpPr>
          <a:xfrm>
            <a:off x="2050257" y="4685263"/>
            <a:ext cx="4283263" cy="834236"/>
            <a:chOff x="1928342" y="985493"/>
            <a:chExt cx="4530129" cy="834236"/>
          </a:xfrm>
          <a:solidFill>
            <a:srgbClr val="43BB8D"/>
          </a:solidFill>
        </p:grpSpPr>
        <p:sp>
          <p:nvSpPr>
            <p:cNvPr id="22" name="Rectángulo: esquinas redondeadas 21">
              <a:extLst>
                <a:ext uri="{FF2B5EF4-FFF2-40B4-BE49-F238E27FC236}">
                  <a16:creationId xmlns:a16="http://schemas.microsoft.com/office/drawing/2014/main" id="{1A483232-FB90-FBCD-9DD9-49B18E96A35D}"/>
                </a:ext>
              </a:extLst>
            </p:cNvPr>
            <p:cNvSpPr/>
            <p:nvPr/>
          </p:nvSpPr>
          <p:spPr>
            <a:xfrm>
              <a:off x="1928342" y="985493"/>
              <a:ext cx="4530129" cy="834236"/>
            </a:xfrm>
            <a:prstGeom prst="roundRect">
              <a:avLst>
                <a:gd name="adj" fmla="val 1667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ectángulo: esquinas redondeadas 5">
              <a:extLst>
                <a:ext uri="{FF2B5EF4-FFF2-40B4-BE49-F238E27FC236}">
                  <a16:creationId xmlns:a16="http://schemas.microsoft.com/office/drawing/2014/main" id="{187148D4-ECE8-EF43-91D9-DCFB4B41E6CD}"/>
                </a:ext>
              </a:extLst>
            </p:cNvPr>
            <p:cNvSpPr txBox="1"/>
            <p:nvPr/>
          </p:nvSpPr>
          <p:spPr>
            <a:xfrm>
              <a:off x="1969073" y="1026224"/>
              <a:ext cx="4448667" cy="7527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GT" sz="1400" kern="1200" dirty="0">
                  <a:solidFill>
                    <a:schemeClr val="bg1"/>
                  </a:solidFill>
                </a:rPr>
                <a:t>Lee el contrato antes de firma.</a:t>
              </a:r>
            </a:p>
          </p:txBody>
        </p:sp>
      </p:grpSp>
      <p:grpSp>
        <p:nvGrpSpPr>
          <p:cNvPr id="24" name="Grupo 23">
            <a:extLst>
              <a:ext uri="{FF2B5EF4-FFF2-40B4-BE49-F238E27FC236}">
                <a16:creationId xmlns:a16="http://schemas.microsoft.com/office/drawing/2014/main" id="{BA1F631A-B212-54AA-7472-8787F9AE2296}"/>
              </a:ext>
            </a:extLst>
          </p:cNvPr>
          <p:cNvGrpSpPr/>
          <p:nvPr/>
        </p:nvGrpSpPr>
        <p:grpSpPr>
          <a:xfrm>
            <a:off x="2050257" y="5598426"/>
            <a:ext cx="4283263" cy="834236"/>
            <a:chOff x="1928342" y="1919838"/>
            <a:chExt cx="4530129" cy="834236"/>
          </a:xfrm>
        </p:grpSpPr>
        <p:sp>
          <p:nvSpPr>
            <p:cNvPr id="25" name="Rectángulo: esquinas redondeadas 24">
              <a:extLst>
                <a:ext uri="{FF2B5EF4-FFF2-40B4-BE49-F238E27FC236}">
                  <a16:creationId xmlns:a16="http://schemas.microsoft.com/office/drawing/2014/main" id="{0F9FA2C5-4AE8-40F2-D86D-306C81E9A461}"/>
                </a:ext>
              </a:extLst>
            </p:cNvPr>
            <p:cNvSpPr/>
            <p:nvPr/>
          </p:nvSpPr>
          <p:spPr>
            <a:xfrm>
              <a:off x="1928342" y="1919838"/>
              <a:ext cx="4530129" cy="834236"/>
            </a:xfrm>
            <a:prstGeom prst="roundRect">
              <a:avLst>
                <a:gd name="adj" fmla="val 16670"/>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26" name="Rectángulo: esquinas redondeadas 5">
              <a:extLst>
                <a:ext uri="{FF2B5EF4-FFF2-40B4-BE49-F238E27FC236}">
                  <a16:creationId xmlns:a16="http://schemas.microsoft.com/office/drawing/2014/main" id="{33A8841E-A7B4-29BC-9F35-5B0CB396E724}"/>
                </a:ext>
              </a:extLst>
            </p:cNvPr>
            <p:cNvSpPr txBox="1"/>
            <p:nvPr/>
          </p:nvSpPr>
          <p:spPr>
            <a:xfrm>
              <a:off x="1969073" y="1960569"/>
              <a:ext cx="4448667" cy="752774"/>
            </a:xfrm>
            <a:prstGeom prst="rect">
              <a:avLst/>
            </a:prstGeom>
            <a:solidFill>
              <a:srgbClr val="70AD47"/>
            </a:solidFill>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GT" sz="1400" kern="1200" dirty="0">
                  <a:solidFill>
                    <a:schemeClr val="bg1"/>
                  </a:solidFill>
                </a:rPr>
                <a:t>Verifica que la institución esté supervisada por la Superintendencia de Bancos, en el sitio web: www.sib.gob.gt </a:t>
              </a:r>
            </a:p>
          </p:txBody>
        </p:sp>
      </p:grpSp>
      <p:cxnSp>
        <p:nvCxnSpPr>
          <p:cNvPr id="28" name="Conector recto de flecha 27">
            <a:extLst>
              <a:ext uri="{FF2B5EF4-FFF2-40B4-BE49-F238E27FC236}">
                <a16:creationId xmlns:a16="http://schemas.microsoft.com/office/drawing/2014/main" id="{4D576CFC-0FE8-D1C5-6EEA-601167C3C036}"/>
              </a:ext>
            </a:extLst>
          </p:cNvPr>
          <p:cNvCxnSpPr>
            <a:cxnSpLocks/>
          </p:cNvCxnSpPr>
          <p:nvPr/>
        </p:nvCxnSpPr>
        <p:spPr>
          <a:xfrm>
            <a:off x="6351548" y="3500756"/>
            <a:ext cx="38262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1" name="Grupo 30">
            <a:extLst>
              <a:ext uri="{FF2B5EF4-FFF2-40B4-BE49-F238E27FC236}">
                <a16:creationId xmlns:a16="http://schemas.microsoft.com/office/drawing/2014/main" id="{CFACBCCC-BE6D-3D0A-4FFD-45BD1C1C7870}"/>
              </a:ext>
            </a:extLst>
          </p:cNvPr>
          <p:cNvGrpSpPr/>
          <p:nvPr/>
        </p:nvGrpSpPr>
        <p:grpSpPr>
          <a:xfrm>
            <a:off x="6772507" y="1777267"/>
            <a:ext cx="3752926" cy="4086222"/>
            <a:chOff x="5202945" y="2423735"/>
            <a:chExt cx="5005430" cy="708422"/>
          </a:xfrm>
          <a:solidFill>
            <a:srgbClr val="4472C4"/>
          </a:solidFill>
        </p:grpSpPr>
        <p:sp>
          <p:nvSpPr>
            <p:cNvPr id="32" name="Rectángulo: esquinas redondeadas 31">
              <a:extLst>
                <a:ext uri="{FF2B5EF4-FFF2-40B4-BE49-F238E27FC236}">
                  <a16:creationId xmlns:a16="http://schemas.microsoft.com/office/drawing/2014/main" id="{548E82A3-086A-B486-686B-E86329F6E806}"/>
                </a:ext>
              </a:extLst>
            </p:cNvPr>
            <p:cNvSpPr/>
            <p:nvPr/>
          </p:nvSpPr>
          <p:spPr>
            <a:xfrm>
              <a:off x="5202945" y="2423735"/>
              <a:ext cx="5005430" cy="708422"/>
            </a:xfrm>
            <a:prstGeom prst="roundRect">
              <a:avLst>
                <a:gd name="adj" fmla="val 16670"/>
              </a:avLst>
            </a:prstGeom>
            <a:grp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33" name="Rectángulo: esquinas redondeadas 4">
              <a:extLst>
                <a:ext uri="{FF2B5EF4-FFF2-40B4-BE49-F238E27FC236}">
                  <a16:creationId xmlns:a16="http://schemas.microsoft.com/office/drawing/2014/main" id="{6482FB55-5044-3D08-B1E5-52DFD2CC9084}"/>
                </a:ext>
              </a:extLst>
            </p:cNvPr>
            <p:cNvSpPr txBox="1"/>
            <p:nvPr/>
          </p:nvSpPr>
          <p:spPr>
            <a:xfrm>
              <a:off x="5237534" y="2458324"/>
              <a:ext cx="4936252" cy="6392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Monto de apertura en cuentas de ahorro.</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Cantidad mínima en el caso de bonos y pagarés financieros.</a:t>
              </a:r>
            </a:p>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Si ganas beneficios fiscales o no.</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Tasa de interés.</a:t>
              </a:r>
            </a:p>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Cargos por servicios o mantenimiento de cuenta.</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Si </a:t>
              </a:r>
              <a:r>
                <a:rPr lang="es-GT" sz="1400" b="1" kern="1200" dirty="0">
                  <a:solidFill>
                    <a:schemeClr val="bg1"/>
                  </a:solidFill>
                </a:rPr>
                <a:t>existe algún límite de operaciones.</a:t>
              </a:r>
            </a:p>
            <a:p>
              <a:pPr marL="171450" lvl="0" indent="-171450" defTabSz="533400">
                <a:lnSpc>
                  <a:spcPct val="90000"/>
                </a:lnSpc>
                <a:spcBef>
                  <a:spcPct val="0"/>
                </a:spcBef>
                <a:spcAft>
                  <a:spcPct val="35000"/>
                </a:spcAft>
                <a:buFont typeface="Arial" panose="020B0604020202020204" pitchFamily="34" charset="0"/>
                <a:buChar char="•"/>
              </a:pPr>
              <a:r>
                <a:rPr lang="es-GT" sz="1400" b="1" dirty="0">
                  <a:solidFill>
                    <a:schemeClr val="bg1"/>
                  </a:solidFill>
                </a:rPr>
                <a:t>Si participa en promociones y a partir de qué monto de ahorro.</a:t>
              </a:r>
            </a:p>
            <a:p>
              <a:pPr marL="171450" lvl="0" indent="-171450" defTabSz="533400">
                <a:lnSpc>
                  <a:spcPct val="90000"/>
                </a:lnSpc>
                <a:spcBef>
                  <a:spcPct val="0"/>
                </a:spcBef>
                <a:spcAft>
                  <a:spcPct val="35000"/>
                </a:spcAft>
                <a:buFont typeface="Arial" panose="020B0604020202020204" pitchFamily="34" charset="0"/>
                <a:buChar char="•"/>
              </a:pPr>
              <a:r>
                <a:rPr lang="es-GT" sz="1400" b="1" kern="1200" dirty="0">
                  <a:solidFill>
                    <a:schemeClr val="bg1"/>
                  </a:solidFill>
                </a:rPr>
                <a:t>Otros beneficios que ofrezca el banco. </a:t>
              </a:r>
            </a:p>
          </p:txBody>
        </p:sp>
      </p:grpSp>
      <p:sp>
        <p:nvSpPr>
          <p:cNvPr id="3" name="Rectángulo 2">
            <a:extLst>
              <a:ext uri="{FF2B5EF4-FFF2-40B4-BE49-F238E27FC236}">
                <a16:creationId xmlns:a16="http://schemas.microsoft.com/office/drawing/2014/main" id="{3367048E-4FD1-3930-E895-AAEDAF80AC1E}"/>
              </a:ext>
            </a:extLst>
          </p:cNvPr>
          <p:cNvSpPr/>
          <p:nvPr/>
        </p:nvSpPr>
        <p:spPr>
          <a:xfrm>
            <a:off x="9018676" y="6286468"/>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Tree>
    <p:extLst>
      <p:ext uri="{BB962C8B-B14F-4D97-AF65-F5344CB8AC3E}">
        <p14:creationId xmlns:p14="http://schemas.microsoft.com/office/powerpoint/2010/main" val="132440680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D7E3CDA-69F3-03C1-0D36-0D1D644FF67B}"/>
              </a:ext>
            </a:extLst>
          </p:cNvPr>
          <p:cNvPicPr>
            <a:picLocks noChangeAspect="1"/>
          </p:cNvPicPr>
          <p:nvPr/>
        </p:nvPicPr>
        <p:blipFill>
          <a:blip r:embed="rId2">
            <a:alphaModFix amt="50000"/>
          </a:blip>
          <a:stretch>
            <a:fillRect/>
          </a:stretch>
        </p:blipFill>
        <p:spPr>
          <a:xfrm>
            <a:off x="6305550" y="733425"/>
            <a:ext cx="6000750" cy="6000750"/>
          </a:xfrm>
          <a:prstGeom prst="rect">
            <a:avLst/>
          </a:prstGeom>
        </p:spPr>
      </p:pic>
      <p:grpSp>
        <p:nvGrpSpPr>
          <p:cNvPr id="4" name="Grupo 3">
            <a:extLst>
              <a:ext uri="{FF2B5EF4-FFF2-40B4-BE49-F238E27FC236}">
                <a16:creationId xmlns:a16="http://schemas.microsoft.com/office/drawing/2014/main" id="{4D417994-EB1B-72E8-3F7A-D49AC16B4867}"/>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9562EBC2-EDBB-7C66-5AB6-3B7E2CFD0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05D2B3BC-E3AB-7C70-5873-2C78BEC38E99}"/>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7C15CA07-0269-221F-4E9B-097D8458D6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E5F5FBB-37C7-9EBA-9928-A440C2BAFA44}"/>
              </a:ext>
            </a:extLst>
          </p:cNvPr>
          <p:cNvSpPr/>
          <p:nvPr/>
        </p:nvSpPr>
        <p:spPr>
          <a:xfrm>
            <a:off x="0" y="1303303"/>
            <a:ext cx="4314825" cy="461665"/>
          </a:xfrm>
          <a:prstGeom prst="rect">
            <a:avLst/>
          </a:prstGeom>
          <a:solidFill>
            <a:schemeClr val="bg1"/>
          </a:solidFill>
          <a:ln>
            <a:noFill/>
          </a:ln>
        </p:spPr>
        <p:txBody>
          <a:bodyPr wrap="square">
            <a:spAutoFit/>
          </a:bodyPr>
          <a:lstStyle/>
          <a:p>
            <a:pPr algn="ctr"/>
            <a:r>
              <a:rPr lang="es-ES" sz="2400" b="1" dirty="0">
                <a:solidFill>
                  <a:schemeClr val="accent5">
                    <a:lumMod val="50000"/>
                  </a:schemeClr>
                </a:solidFill>
                <a:latin typeface="Segoe UI" panose="020B0502040204020203" pitchFamily="34" charset="0"/>
              </a:rPr>
              <a:t>Otras recomendaciones:</a:t>
            </a:r>
            <a:endParaRPr lang="es-ES" sz="2400" b="1" i="0" dirty="0">
              <a:solidFill>
                <a:schemeClr val="accent5">
                  <a:lumMod val="50000"/>
                </a:schemeClr>
              </a:solidFill>
              <a:effectLst/>
              <a:latin typeface="Segoe UI" panose="020B0502040204020203" pitchFamily="34" charset="0"/>
            </a:endParaRPr>
          </a:p>
        </p:txBody>
      </p:sp>
      <p:sp>
        <p:nvSpPr>
          <p:cNvPr id="9" name="Rectángulo 8">
            <a:extLst>
              <a:ext uri="{FF2B5EF4-FFF2-40B4-BE49-F238E27FC236}">
                <a16:creationId xmlns:a16="http://schemas.microsoft.com/office/drawing/2014/main" id="{AE6C8DA9-6E74-04C8-9CC0-947C601316F7}"/>
              </a:ext>
            </a:extLst>
          </p:cNvPr>
          <p:cNvSpPr/>
          <p:nvPr/>
        </p:nvSpPr>
        <p:spPr>
          <a:xfrm>
            <a:off x="1004518" y="2424712"/>
            <a:ext cx="7510832" cy="3293209"/>
          </a:xfrm>
          <a:prstGeom prst="rect">
            <a:avLst/>
          </a:prstGeom>
          <a:noFill/>
          <a:ln>
            <a:noFill/>
          </a:ln>
        </p:spPr>
        <p:txBody>
          <a:bodyPr wrap="square">
            <a:spAutoFit/>
          </a:bodyPr>
          <a:lstStyle/>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Ten presente que la banca ofrece más seguridad a tus ahorros que las opciones informales, pues cuenta con la protección del FOPA.</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Compara las condiciones y costos de los productos y elige el que más responda a tus necesidades.</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Conservar tus comprobantes y revisa los estados de cuenta.</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Llama o acude a la oficina de atención al público de tu banco en caso de dudas o aclaraciones.</a:t>
            </a:r>
          </a:p>
          <a:p>
            <a:pPr algn="just"/>
            <a:endParaRPr lang="es-GT" sz="1600" dirty="0">
              <a:solidFill>
                <a:schemeClr val="accent5">
                  <a:lumMod val="50000"/>
                </a:schemeClr>
              </a:solidFill>
              <a:latin typeface="Segoe UI" panose="020B0502040204020203" pitchFamily="34" charset="0"/>
            </a:endParaRPr>
          </a:p>
          <a:p>
            <a:pPr marL="285750" indent="-285750" algn="just">
              <a:buFont typeface="Wingdings" panose="05000000000000000000" pitchFamily="2" charset="2"/>
              <a:buChar char="v"/>
            </a:pPr>
            <a:r>
              <a:rPr lang="es-GT" sz="1600" dirty="0">
                <a:solidFill>
                  <a:schemeClr val="accent5">
                    <a:lumMod val="50000"/>
                  </a:schemeClr>
                </a:solidFill>
                <a:latin typeface="Segoe UI" panose="020B0502040204020203" pitchFamily="34" charset="0"/>
              </a:rPr>
              <a:t>Si tu banco no te da una respuesta satisfactoria, puede acudir a la Oficina de Atención al Usuario de la Superintendencia de Bancos.</a:t>
            </a:r>
          </a:p>
        </p:txBody>
      </p:sp>
      <p:sp>
        <p:nvSpPr>
          <p:cNvPr id="3" name="Rectángulo 2">
            <a:extLst>
              <a:ext uri="{FF2B5EF4-FFF2-40B4-BE49-F238E27FC236}">
                <a16:creationId xmlns:a16="http://schemas.microsoft.com/office/drawing/2014/main" id="{A37BE58E-ADCB-B65E-F03A-7696DAE2E74F}"/>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Tree>
    <p:extLst>
      <p:ext uri="{BB962C8B-B14F-4D97-AF65-F5344CB8AC3E}">
        <p14:creationId xmlns:p14="http://schemas.microsoft.com/office/powerpoint/2010/main" val="19933598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1D0BB7B-E48D-B77D-F20E-9422FAF83B2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FDCFE594-69EB-5982-0473-E1BEBB35B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F324E628-7621-22AF-8F1B-DD2435A4668F}"/>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40ADC5D7-90B8-722E-F802-DC4E98EDE3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3332823B-9760-7322-4C8C-D1C1CAC02E02}"/>
              </a:ext>
            </a:extLst>
          </p:cNvPr>
          <p:cNvSpPr txBox="1"/>
          <p:nvPr/>
        </p:nvSpPr>
        <p:spPr>
          <a:xfrm>
            <a:off x="535974" y="1375841"/>
            <a:ext cx="4555662" cy="2246769"/>
          </a:xfrm>
          <a:prstGeom prst="rect">
            <a:avLst/>
          </a:prstGeom>
          <a:noFill/>
        </p:spPr>
        <p:txBody>
          <a:bodyPr wrap="square">
            <a:spAutoFit/>
          </a:bodyPr>
          <a:lstStyle/>
          <a:p>
            <a:pPr algn="ctr"/>
            <a:r>
              <a:rPr lang="es-GT" sz="2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Recomendación sobre </a:t>
            </a:r>
            <a:r>
              <a:rPr lang="es-GT" sz="2800" b="1" u="sng"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NO </a:t>
            </a:r>
            <a:r>
              <a:rPr lang="es-GT" sz="2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prestar sus cuentas para recibir depósitos ajenos</a:t>
            </a:r>
            <a:endParaRPr lang="es-GT" sz="2800" b="1" dirty="0">
              <a:solidFill>
                <a:srgbClr val="002060"/>
              </a:solidFill>
              <a:latin typeface="Calibri" panose="020F0502020204030204" pitchFamily="34" charset="0"/>
              <a:cs typeface="Times New Roman" panose="02020603050405020304" pitchFamily="18" charset="0"/>
            </a:endParaRPr>
          </a:p>
          <a:p>
            <a:pPr algn="ctr"/>
            <a:endParaRPr lang="es-GT" sz="2800" b="1" dirty="0">
              <a:solidFill>
                <a:srgbClr val="002060"/>
              </a:solidFill>
              <a:highlight>
                <a:srgbClr val="FFFF00"/>
              </a:highlight>
              <a:latin typeface="Calibri" panose="020F0502020204030204" pitchFamily="34" charset="0"/>
              <a:cs typeface="Times New Roman" panose="02020603050405020304" pitchFamily="18" charset="0"/>
            </a:endParaRPr>
          </a:p>
          <a:p>
            <a:pPr algn="ctr"/>
            <a:endParaRPr lang="es-GT" sz="2800" b="1" dirty="0">
              <a:solidFill>
                <a:srgbClr val="002060"/>
              </a:solidFill>
            </a:endParaRPr>
          </a:p>
        </p:txBody>
      </p:sp>
      <p:pic>
        <p:nvPicPr>
          <p:cNvPr id="3" name="Imagen 2">
            <a:extLst>
              <a:ext uri="{FF2B5EF4-FFF2-40B4-BE49-F238E27FC236}">
                <a16:creationId xmlns:a16="http://schemas.microsoft.com/office/drawing/2014/main" id="{3482F29D-6BB7-6A98-2B0A-82965B51EBD8}"/>
              </a:ext>
            </a:extLst>
          </p:cNvPr>
          <p:cNvPicPr>
            <a:picLocks noChangeAspect="1"/>
          </p:cNvPicPr>
          <p:nvPr/>
        </p:nvPicPr>
        <p:blipFill>
          <a:blip r:embed="rId6"/>
          <a:stretch>
            <a:fillRect/>
          </a:stretch>
        </p:blipFill>
        <p:spPr>
          <a:xfrm>
            <a:off x="5594878" y="522220"/>
            <a:ext cx="4945862" cy="6200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022627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B539445E-F56F-716D-BD30-F248B670BA86}"/>
              </a:ext>
            </a:extLst>
          </p:cNvPr>
          <p:cNvPicPr>
            <a:picLocks noChangeAspect="1"/>
          </p:cNvPicPr>
          <p:nvPr/>
        </p:nvPicPr>
        <p:blipFill>
          <a:blip r:embed="rId2"/>
          <a:stretch>
            <a:fillRect/>
          </a:stretch>
        </p:blipFill>
        <p:spPr>
          <a:xfrm>
            <a:off x="4588394" y="4382043"/>
            <a:ext cx="5287113" cy="2057687"/>
          </a:xfrm>
          <a:prstGeom prst="rect">
            <a:avLst/>
          </a:prstGeom>
        </p:spPr>
      </p:pic>
      <p:sp>
        <p:nvSpPr>
          <p:cNvPr id="2" name="Título 1">
            <a:extLst>
              <a:ext uri="{FF2B5EF4-FFF2-40B4-BE49-F238E27FC236}">
                <a16:creationId xmlns:a16="http://schemas.microsoft.com/office/drawing/2014/main" id="{636ED0D1-8B6C-0BA8-D530-04C37273085A}"/>
              </a:ext>
            </a:extLst>
          </p:cNvPr>
          <p:cNvSpPr>
            <a:spLocks noGrp="1"/>
          </p:cNvSpPr>
          <p:nvPr>
            <p:ph type="title"/>
          </p:nvPr>
        </p:nvSpPr>
        <p:spPr>
          <a:xfrm>
            <a:off x="4310062" y="681037"/>
            <a:ext cx="3876675" cy="835025"/>
          </a:xfrm>
        </p:spPr>
        <p:txBody>
          <a:bodyPr/>
          <a:lstStyle/>
          <a:p>
            <a:r>
              <a:rPr lang="es-GT" sz="2800" b="1" u="sng" dirty="0">
                <a:solidFill>
                  <a:schemeClr val="accent5">
                    <a:lumMod val="50000"/>
                  </a:schemeClr>
                </a:solidFill>
                <a:latin typeface="Segoe UI" panose="020B0502040204020203" pitchFamily="34" charset="0"/>
                <a:ea typeface="+mn-ea"/>
                <a:cs typeface="+mn-cs"/>
              </a:rPr>
              <a:t>Depósitos Monetarios</a:t>
            </a:r>
          </a:p>
        </p:txBody>
      </p:sp>
      <p:sp>
        <p:nvSpPr>
          <p:cNvPr id="13" name="Rectángulo 12">
            <a:extLst>
              <a:ext uri="{FF2B5EF4-FFF2-40B4-BE49-F238E27FC236}">
                <a16:creationId xmlns:a16="http://schemas.microsoft.com/office/drawing/2014/main" id="{9DCC376E-16C6-0B0A-841D-11964321A602}"/>
              </a:ext>
            </a:extLst>
          </p:cNvPr>
          <p:cNvSpPr/>
          <p:nvPr/>
        </p:nvSpPr>
        <p:spPr>
          <a:xfrm>
            <a:off x="444546" y="2349924"/>
            <a:ext cx="4908504" cy="492443"/>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un documento a través del cual podemos disponer del dinero que hemos depositado en una cuenta de banco.</a:t>
            </a:r>
          </a:p>
        </p:txBody>
      </p:sp>
      <p:grpSp>
        <p:nvGrpSpPr>
          <p:cNvPr id="14" name="Grupo 13">
            <a:extLst>
              <a:ext uri="{FF2B5EF4-FFF2-40B4-BE49-F238E27FC236}">
                <a16:creationId xmlns:a16="http://schemas.microsoft.com/office/drawing/2014/main" id="{083BD373-7A06-D9E6-D4C5-E28EF23AC785}"/>
              </a:ext>
            </a:extLst>
          </p:cNvPr>
          <p:cNvGrpSpPr/>
          <p:nvPr/>
        </p:nvGrpSpPr>
        <p:grpSpPr>
          <a:xfrm>
            <a:off x="3117059" y="-46408"/>
            <a:ext cx="7284529" cy="710639"/>
            <a:chOff x="2154746" y="7802"/>
            <a:chExt cx="7882508" cy="1057233"/>
          </a:xfrm>
        </p:grpSpPr>
        <p:pic>
          <p:nvPicPr>
            <p:cNvPr id="15" name="Imagen 16" descr="image001">
              <a:extLst>
                <a:ext uri="{FF2B5EF4-FFF2-40B4-BE49-F238E27FC236}">
                  <a16:creationId xmlns:a16="http://schemas.microsoft.com/office/drawing/2014/main" id="{8376936A-326B-EF06-2625-81DBB7FCB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a:extLst>
                <a:ext uri="{FF2B5EF4-FFF2-40B4-BE49-F238E27FC236}">
                  <a16:creationId xmlns:a16="http://schemas.microsoft.com/office/drawing/2014/main" id="{81719354-C6F7-FF1B-0F8B-29C3EC735B79}"/>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17" name="Imagen 16" descr="Texto, Logotipo&#10;&#10;Descripción generada automáticamente">
              <a:extLst>
                <a:ext uri="{FF2B5EF4-FFF2-40B4-BE49-F238E27FC236}">
                  <a16:creationId xmlns:a16="http://schemas.microsoft.com/office/drawing/2014/main" id="{B8FF6276-9C27-4BBB-CECF-50E9C878A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4" name="CuadroTexto 3">
            <a:extLst>
              <a:ext uri="{FF2B5EF4-FFF2-40B4-BE49-F238E27FC236}">
                <a16:creationId xmlns:a16="http://schemas.microsoft.com/office/drawing/2014/main" id="{DB5F8604-F940-1CDB-D7E3-5E63098AD67B}"/>
              </a:ext>
            </a:extLst>
          </p:cNvPr>
          <p:cNvSpPr txBox="1"/>
          <p:nvPr/>
        </p:nvSpPr>
        <p:spPr>
          <a:xfrm>
            <a:off x="1" y="1674149"/>
            <a:ext cx="1571624" cy="461665"/>
          </a:xfrm>
          <a:prstGeom prst="rect">
            <a:avLst/>
          </a:prstGeom>
          <a:solidFill>
            <a:schemeClr val="accent5">
              <a:lumMod val="60000"/>
              <a:lumOff val="40000"/>
            </a:schemeClr>
          </a:solidFill>
        </p:spPr>
        <p:txBody>
          <a:bodyPr wrap="square">
            <a:spAutoFit/>
          </a:bodyPr>
          <a:lstStyle/>
          <a:p>
            <a:pPr algn="just"/>
            <a:r>
              <a:rPr lang="es-GT" sz="2400" b="1" dirty="0">
                <a:solidFill>
                  <a:schemeClr val="accent5">
                    <a:lumMod val="50000"/>
                  </a:schemeClr>
                </a:solidFill>
                <a:latin typeface="Segoe UI" panose="020B0502040204020203" pitchFamily="34" charset="0"/>
              </a:rPr>
              <a:t>Cheque:</a:t>
            </a:r>
          </a:p>
        </p:txBody>
      </p:sp>
      <p:sp>
        <p:nvSpPr>
          <p:cNvPr id="6" name="Rectángulo 5">
            <a:extLst>
              <a:ext uri="{FF2B5EF4-FFF2-40B4-BE49-F238E27FC236}">
                <a16:creationId xmlns:a16="http://schemas.microsoft.com/office/drawing/2014/main" id="{8AA94224-5802-2262-42CF-A52448733795}"/>
              </a:ext>
            </a:extLst>
          </p:cNvPr>
          <p:cNvSpPr/>
          <p:nvPr/>
        </p:nvSpPr>
        <p:spPr>
          <a:xfrm>
            <a:off x="444546" y="3195770"/>
            <a:ext cx="4908504" cy="2292935"/>
          </a:xfrm>
          <a:prstGeom prst="rect">
            <a:avLst/>
          </a:prstGeom>
          <a:noFill/>
          <a:ln>
            <a:noFill/>
          </a:ln>
        </p:spPr>
        <p:txBody>
          <a:bodyPr wrap="square">
            <a:spAutoFit/>
          </a:bodyPr>
          <a:lstStyle/>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En una operación con cheque intervienen tres figuras:</a:t>
            </a:r>
          </a:p>
          <a:p>
            <a:pPr algn="just"/>
            <a:endParaRPr lang="es-GT" sz="1300" dirty="0">
              <a:solidFill>
                <a:schemeClr val="accent5">
                  <a:lumMod val="50000"/>
                </a:schemeClr>
              </a:solidFill>
              <a:latin typeface="Segoe UI" panose="020B0502040204020203" pitchFamily="34" charset="0"/>
            </a:endParaRPr>
          </a:p>
          <a:p>
            <a:pPr marL="342900" indent="-34290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El </a:t>
            </a:r>
            <a:r>
              <a:rPr lang="es-GT" sz="1300" b="1" dirty="0">
                <a:solidFill>
                  <a:schemeClr val="accent5">
                    <a:lumMod val="50000"/>
                  </a:schemeClr>
                </a:solidFill>
                <a:latin typeface="Segoe UI" panose="020B0502040204020203" pitchFamily="34" charset="0"/>
              </a:rPr>
              <a:t>librador</a:t>
            </a:r>
            <a:r>
              <a:rPr lang="es-GT" sz="1300" dirty="0">
                <a:solidFill>
                  <a:schemeClr val="accent5">
                    <a:lumMod val="50000"/>
                  </a:schemeClr>
                </a:solidFill>
                <a:latin typeface="Segoe UI" panose="020B0502040204020203" pitchFamily="34" charset="0"/>
              </a:rPr>
              <a:t> es la persona que ordena que se efectúe el pago.</a:t>
            </a:r>
          </a:p>
          <a:p>
            <a:pPr marL="342900" indent="-34290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El </a:t>
            </a:r>
            <a:r>
              <a:rPr lang="es-GT" sz="1300" b="1" dirty="0">
                <a:solidFill>
                  <a:schemeClr val="accent5">
                    <a:lumMod val="50000"/>
                  </a:schemeClr>
                </a:solidFill>
                <a:latin typeface="Segoe UI" panose="020B0502040204020203" pitchFamily="34" charset="0"/>
              </a:rPr>
              <a:t>beneficiario </a:t>
            </a:r>
            <a:r>
              <a:rPr lang="es-GT" sz="1300" dirty="0">
                <a:solidFill>
                  <a:schemeClr val="accent5">
                    <a:lumMod val="50000"/>
                  </a:schemeClr>
                </a:solidFill>
                <a:latin typeface="Segoe UI" panose="020B0502040204020203" pitchFamily="34" charset="0"/>
              </a:rPr>
              <a:t>es la persona a favor de quien se emite el cheque, que puede ser un nombre determinado o al portador.</a:t>
            </a:r>
          </a:p>
          <a:p>
            <a:pPr marL="342900" indent="-34290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El </a:t>
            </a:r>
            <a:r>
              <a:rPr lang="es-GT" sz="1300" b="1" dirty="0">
                <a:solidFill>
                  <a:schemeClr val="accent5">
                    <a:lumMod val="50000"/>
                  </a:schemeClr>
                </a:solidFill>
                <a:latin typeface="Segoe UI" panose="020B0502040204020203" pitchFamily="34" charset="0"/>
              </a:rPr>
              <a:t>banco librado</a:t>
            </a:r>
            <a:r>
              <a:rPr lang="es-GT" sz="1300" dirty="0">
                <a:solidFill>
                  <a:schemeClr val="accent5">
                    <a:lumMod val="50000"/>
                  </a:schemeClr>
                </a:solidFill>
                <a:latin typeface="Segoe UI" panose="020B0502040204020203" pitchFamily="34" charset="0"/>
              </a:rPr>
              <a:t> es quien paga el cheque.</a:t>
            </a:r>
          </a:p>
          <a:p>
            <a:pPr algn="just"/>
            <a:endParaRPr lang="es-GT" sz="1300" dirty="0">
              <a:solidFill>
                <a:schemeClr val="accent5">
                  <a:lumMod val="50000"/>
                </a:schemeClr>
              </a:solidFill>
              <a:latin typeface="Segoe UI" panose="020B0502040204020203" pitchFamily="34" charset="0"/>
            </a:endParaRPr>
          </a:p>
          <a:p>
            <a:pPr algn="just"/>
            <a:endParaRPr lang="es-GT" sz="1300" dirty="0">
              <a:solidFill>
                <a:schemeClr val="accent5">
                  <a:lumMod val="50000"/>
                </a:schemeClr>
              </a:solidFill>
              <a:latin typeface="Segoe UI" panose="020B0502040204020203" pitchFamily="34" charset="0"/>
            </a:endParaRPr>
          </a:p>
        </p:txBody>
      </p:sp>
      <p:sp>
        <p:nvSpPr>
          <p:cNvPr id="10" name="Rectángulo 9">
            <a:extLst>
              <a:ext uri="{FF2B5EF4-FFF2-40B4-BE49-F238E27FC236}">
                <a16:creationId xmlns:a16="http://schemas.microsoft.com/office/drawing/2014/main" id="{05BD3AD0-9AA4-4C34-917B-6F0C6A4C4D88}"/>
              </a:ext>
            </a:extLst>
          </p:cNvPr>
          <p:cNvSpPr/>
          <p:nvPr/>
        </p:nvSpPr>
        <p:spPr>
          <a:xfrm>
            <a:off x="6607215" y="2135814"/>
            <a:ext cx="4908504" cy="189282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Básicamente fueron tres las necesidades que dieron origen a utilizar cheques en lugar de efectivo:</a:t>
            </a:r>
          </a:p>
          <a:p>
            <a:pPr algn="just"/>
            <a:endParaRPr lang="es-GT" sz="13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300" b="1" dirty="0">
                <a:solidFill>
                  <a:schemeClr val="accent5">
                    <a:lumMod val="50000"/>
                  </a:schemeClr>
                </a:solidFill>
                <a:latin typeface="Segoe UI" panose="020B0502040204020203" pitchFamily="34" charset="0"/>
              </a:rPr>
              <a:t>Seguridad: </a:t>
            </a:r>
            <a:r>
              <a:rPr lang="es-GT" sz="1300" dirty="0">
                <a:solidFill>
                  <a:schemeClr val="accent5">
                    <a:lumMod val="50000"/>
                  </a:schemeClr>
                </a:solidFill>
                <a:latin typeface="Segoe UI" panose="020B0502040204020203" pitchFamily="34" charset="0"/>
              </a:rPr>
              <a:t>evitar el riesgo de cargar efectivo.</a:t>
            </a:r>
          </a:p>
          <a:p>
            <a:pPr marL="342900" indent="-342900" algn="just">
              <a:buFont typeface="+mj-lt"/>
              <a:buAutoNum type="arabicPeriod"/>
            </a:pPr>
            <a:r>
              <a:rPr lang="es-GT" sz="1300" b="1" dirty="0">
                <a:solidFill>
                  <a:schemeClr val="accent5">
                    <a:lumMod val="50000"/>
                  </a:schemeClr>
                </a:solidFill>
                <a:latin typeface="Segoe UI" panose="020B0502040204020203" pitchFamily="34" charset="0"/>
              </a:rPr>
              <a:t>Disponibilidad: </a:t>
            </a:r>
            <a:r>
              <a:rPr lang="es-GT" sz="1300" dirty="0">
                <a:solidFill>
                  <a:schemeClr val="accent5">
                    <a:lumMod val="50000"/>
                  </a:schemeClr>
                </a:solidFill>
                <a:latin typeface="Segoe UI" panose="020B0502040204020203" pitchFamily="34" charset="0"/>
              </a:rPr>
              <a:t>contar con fluidez para efectuar operaciones comerciales.</a:t>
            </a:r>
          </a:p>
          <a:p>
            <a:pPr marL="342900" indent="-342900" algn="just">
              <a:buFont typeface="+mj-lt"/>
              <a:buAutoNum type="arabicPeriod"/>
            </a:pPr>
            <a:r>
              <a:rPr lang="es-GT" sz="1300" b="1" dirty="0">
                <a:solidFill>
                  <a:schemeClr val="accent5">
                    <a:lumMod val="50000"/>
                  </a:schemeClr>
                </a:solidFill>
                <a:latin typeface="Segoe UI" panose="020B0502040204020203" pitchFamily="34" charset="0"/>
              </a:rPr>
              <a:t>Control: </a:t>
            </a:r>
            <a:r>
              <a:rPr lang="es-GT" sz="1300" dirty="0">
                <a:solidFill>
                  <a:schemeClr val="accent5">
                    <a:lumMod val="50000"/>
                  </a:schemeClr>
                </a:solidFill>
                <a:latin typeface="Segoe UI" panose="020B0502040204020203" pitchFamily="34" charset="0"/>
              </a:rPr>
              <a:t>contar con herramientas para un mejor control de dinero.</a:t>
            </a:r>
            <a:endParaRPr lang="es-GT" sz="1300" b="1" dirty="0">
              <a:solidFill>
                <a:schemeClr val="accent5">
                  <a:lumMod val="50000"/>
                </a:schemeClr>
              </a:solidFill>
              <a:latin typeface="Segoe UI" panose="020B0502040204020203" pitchFamily="34" charset="0"/>
            </a:endParaRPr>
          </a:p>
          <a:p>
            <a:pPr algn="just"/>
            <a:endParaRPr lang="es-GT" sz="1300" dirty="0">
              <a:solidFill>
                <a:schemeClr val="accent5">
                  <a:lumMod val="50000"/>
                </a:schemeClr>
              </a:solidFill>
              <a:latin typeface="Segoe UI" panose="020B0502040204020203" pitchFamily="34" charset="0"/>
            </a:endParaRPr>
          </a:p>
        </p:txBody>
      </p:sp>
      <p:sp>
        <p:nvSpPr>
          <p:cNvPr id="5" name="Rectángulo 4">
            <a:extLst>
              <a:ext uri="{FF2B5EF4-FFF2-40B4-BE49-F238E27FC236}">
                <a16:creationId xmlns:a16="http://schemas.microsoft.com/office/drawing/2014/main" id="{6682C63C-C8A6-37D5-2DA1-0DAA4D635717}"/>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Tree>
    <p:extLst>
      <p:ext uri="{BB962C8B-B14F-4D97-AF65-F5344CB8AC3E}">
        <p14:creationId xmlns:p14="http://schemas.microsoft.com/office/powerpoint/2010/main" val="3735591761"/>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539EEEBA-84E9-CC83-7587-884C21BBDB7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6FA14C19-E482-FFE2-11F6-E07C4BF7D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EEE46A9A-E791-9F65-522B-72702B699396}"/>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AB2AB2CB-402D-BFFB-9C98-5107C38F8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1" name="Rectángulo 10">
            <a:extLst>
              <a:ext uri="{FF2B5EF4-FFF2-40B4-BE49-F238E27FC236}">
                <a16:creationId xmlns:a16="http://schemas.microsoft.com/office/drawing/2014/main" id="{36C3A7EB-82C5-775D-AC87-E1ABE844AD22}"/>
              </a:ext>
            </a:extLst>
          </p:cNvPr>
          <p:cNvSpPr/>
          <p:nvPr/>
        </p:nvSpPr>
        <p:spPr>
          <a:xfrm>
            <a:off x="977579" y="2018724"/>
            <a:ext cx="3606308" cy="2677656"/>
          </a:xfrm>
          <a:prstGeom prst="rect">
            <a:avLst/>
          </a:prstGeom>
          <a:noFill/>
          <a:ln>
            <a:noFill/>
          </a:ln>
        </p:spPr>
        <p:txBody>
          <a:bodyPr wrap="square">
            <a:spAutoFit/>
          </a:bodyPr>
          <a:lstStyle/>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La mención de ser cheque.</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Lugar y fecha en que se expide.</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La orden incondicional de pagar una suma determinada de dinero</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Nombre del banco librado</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Nombre del beneficiario</a:t>
            </a:r>
          </a:p>
          <a:p>
            <a:pPr marL="342900"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342900" indent="-342900" algn="just">
              <a:buFont typeface="+mj-lt"/>
              <a:buAutoNum type="arabicPeriod"/>
            </a:pPr>
            <a:r>
              <a:rPr lang="es-GT" sz="1400" dirty="0">
                <a:solidFill>
                  <a:schemeClr val="accent5">
                    <a:lumMod val="50000"/>
                  </a:schemeClr>
                </a:solidFill>
                <a:latin typeface="Segoe UI" panose="020B0502040204020203" pitchFamily="34" charset="0"/>
              </a:rPr>
              <a:t>Firma del librador o cuentahabiente </a:t>
            </a:r>
          </a:p>
        </p:txBody>
      </p:sp>
      <p:sp>
        <p:nvSpPr>
          <p:cNvPr id="13" name="Rectángulo 12">
            <a:extLst>
              <a:ext uri="{FF2B5EF4-FFF2-40B4-BE49-F238E27FC236}">
                <a16:creationId xmlns:a16="http://schemas.microsoft.com/office/drawing/2014/main" id="{F9B4A5B6-B122-C617-CDBC-A07D27E782B8}"/>
              </a:ext>
            </a:extLst>
          </p:cNvPr>
          <p:cNvSpPr/>
          <p:nvPr/>
        </p:nvSpPr>
        <p:spPr>
          <a:xfrm>
            <a:off x="6972300" y="4935181"/>
            <a:ext cx="4628659"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Al momento de extender o librar un cheque, debes tener la seguridad de contar con fondos suficientes para evitar el pago de comisiones y tener presente que el beneficiario puede cobrarlo en cualquier momento.  Asimismo, es conveniente descontar de inmediato el importe del mismo al saldo de tu cuenta.</a:t>
            </a:r>
          </a:p>
        </p:txBody>
      </p:sp>
      <p:sp>
        <p:nvSpPr>
          <p:cNvPr id="15" name="CuadroTexto 14">
            <a:extLst>
              <a:ext uri="{FF2B5EF4-FFF2-40B4-BE49-F238E27FC236}">
                <a16:creationId xmlns:a16="http://schemas.microsoft.com/office/drawing/2014/main" id="{64461F97-16FE-D82A-4B8E-EAAC81A66116}"/>
              </a:ext>
            </a:extLst>
          </p:cNvPr>
          <p:cNvSpPr txBox="1"/>
          <p:nvPr/>
        </p:nvSpPr>
        <p:spPr>
          <a:xfrm>
            <a:off x="6972300" y="4274474"/>
            <a:ext cx="5219700" cy="461665"/>
          </a:xfrm>
          <a:prstGeom prst="rect">
            <a:avLst/>
          </a:prstGeom>
          <a:solidFill>
            <a:schemeClr val="accent5">
              <a:lumMod val="60000"/>
              <a:lumOff val="40000"/>
            </a:schemeClr>
          </a:solidFill>
        </p:spPr>
        <p:txBody>
          <a:bodyPr wrap="square">
            <a:spAutoFit/>
          </a:bodyPr>
          <a:lstStyle/>
          <a:p>
            <a:pPr algn="just"/>
            <a:r>
              <a:rPr lang="es-GT" sz="2400" b="1" dirty="0">
                <a:solidFill>
                  <a:schemeClr val="accent5">
                    <a:lumMod val="50000"/>
                  </a:schemeClr>
                </a:solidFill>
                <a:latin typeface="Segoe UI" panose="020B0502040204020203" pitchFamily="34" charset="0"/>
              </a:rPr>
              <a:t>Período para el cobro de cheques:</a:t>
            </a:r>
          </a:p>
        </p:txBody>
      </p:sp>
      <p:sp>
        <p:nvSpPr>
          <p:cNvPr id="47" name="CuadroTexto 46">
            <a:extLst>
              <a:ext uri="{FF2B5EF4-FFF2-40B4-BE49-F238E27FC236}">
                <a16:creationId xmlns:a16="http://schemas.microsoft.com/office/drawing/2014/main" id="{1298BF66-602E-1F51-1EB8-8BB4B3E8754B}"/>
              </a:ext>
            </a:extLst>
          </p:cNvPr>
          <p:cNvSpPr txBox="1"/>
          <p:nvPr/>
        </p:nvSpPr>
        <p:spPr>
          <a:xfrm>
            <a:off x="-4507" y="1496431"/>
            <a:ext cx="3062690" cy="369332"/>
          </a:xfrm>
          <a:prstGeom prst="rect">
            <a:avLst/>
          </a:prstGeom>
          <a:solidFill>
            <a:schemeClr val="accent5">
              <a:lumMod val="60000"/>
              <a:lumOff val="40000"/>
            </a:schemeClr>
          </a:solidFill>
        </p:spPr>
        <p:txBody>
          <a:bodyPr wrap="square">
            <a:spAutoFit/>
          </a:bodyPr>
          <a:lstStyle/>
          <a:p>
            <a:pPr algn="just"/>
            <a:r>
              <a:rPr lang="es-GT" b="1" dirty="0">
                <a:solidFill>
                  <a:schemeClr val="accent5">
                    <a:lumMod val="50000"/>
                  </a:schemeClr>
                </a:solidFill>
                <a:latin typeface="Segoe UI" panose="020B0502040204020203" pitchFamily="34" charset="0"/>
              </a:rPr>
              <a:t>Contenido del cheque:</a:t>
            </a:r>
          </a:p>
        </p:txBody>
      </p:sp>
      <p:pic>
        <p:nvPicPr>
          <p:cNvPr id="60" name="Imagen 59">
            <a:extLst>
              <a:ext uri="{FF2B5EF4-FFF2-40B4-BE49-F238E27FC236}">
                <a16:creationId xmlns:a16="http://schemas.microsoft.com/office/drawing/2014/main" id="{049471F5-EB29-00E0-E8AF-F7F426B27C0C}"/>
              </a:ext>
            </a:extLst>
          </p:cNvPr>
          <p:cNvPicPr>
            <a:picLocks noChangeAspect="1"/>
          </p:cNvPicPr>
          <p:nvPr/>
        </p:nvPicPr>
        <p:blipFill>
          <a:blip r:embed="rId5"/>
          <a:stretch>
            <a:fillRect/>
          </a:stretch>
        </p:blipFill>
        <p:spPr>
          <a:xfrm>
            <a:off x="5748289" y="3357552"/>
            <a:ext cx="695422" cy="142895"/>
          </a:xfrm>
          <a:prstGeom prst="rect">
            <a:avLst/>
          </a:prstGeom>
        </p:spPr>
      </p:pic>
      <p:grpSp>
        <p:nvGrpSpPr>
          <p:cNvPr id="63" name="Grupo 62">
            <a:extLst>
              <a:ext uri="{FF2B5EF4-FFF2-40B4-BE49-F238E27FC236}">
                <a16:creationId xmlns:a16="http://schemas.microsoft.com/office/drawing/2014/main" id="{D5D1D157-0194-CE6F-CB75-B97B8E6B669B}"/>
              </a:ext>
            </a:extLst>
          </p:cNvPr>
          <p:cNvGrpSpPr/>
          <p:nvPr/>
        </p:nvGrpSpPr>
        <p:grpSpPr>
          <a:xfrm>
            <a:off x="5274069" y="740399"/>
            <a:ext cx="6065514" cy="2878069"/>
            <a:chOff x="5274069" y="740399"/>
            <a:chExt cx="6065514" cy="2878069"/>
          </a:xfrm>
        </p:grpSpPr>
        <p:pic>
          <p:nvPicPr>
            <p:cNvPr id="45" name="Imagen 44">
              <a:extLst>
                <a:ext uri="{FF2B5EF4-FFF2-40B4-BE49-F238E27FC236}">
                  <a16:creationId xmlns:a16="http://schemas.microsoft.com/office/drawing/2014/main" id="{1E7B4A68-2AEE-65C0-A040-D2B3F803A7CC}"/>
                </a:ext>
              </a:extLst>
            </p:cNvPr>
            <p:cNvPicPr>
              <a:picLocks noChangeAspect="1"/>
            </p:cNvPicPr>
            <p:nvPr/>
          </p:nvPicPr>
          <p:blipFill>
            <a:blip r:embed="rId6"/>
            <a:stretch>
              <a:fillRect/>
            </a:stretch>
          </p:blipFill>
          <p:spPr>
            <a:xfrm>
              <a:off x="5274069" y="1004022"/>
              <a:ext cx="6065514" cy="2614446"/>
            </a:xfrm>
            <a:prstGeom prst="rect">
              <a:avLst/>
            </a:prstGeom>
          </p:spPr>
        </p:pic>
        <p:sp>
          <p:nvSpPr>
            <p:cNvPr id="48" name="Elipse 47">
              <a:extLst>
                <a:ext uri="{FF2B5EF4-FFF2-40B4-BE49-F238E27FC236}">
                  <a16:creationId xmlns:a16="http://schemas.microsoft.com/office/drawing/2014/main" id="{1973E36A-39D7-4F29-2DB8-555EF51C555A}"/>
                </a:ext>
              </a:extLst>
            </p:cNvPr>
            <p:cNvSpPr/>
            <p:nvPr/>
          </p:nvSpPr>
          <p:spPr>
            <a:xfrm>
              <a:off x="7053831" y="1242822"/>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1.</a:t>
              </a:r>
            </a:p>
          </p:txBody>
        </p:sp>
        <p:sp>
          <p:nvSpPr>
            <p:cNvPr id="50" name="Elipse 49">
              <a:extLst>
                <a:ext uri="{FF2B5EF4-FFF2-40B4-BE49-F238E27FC236}">
                  <a16:creationId xmlns:a16="http://schemas.microsoft.com/office/drawing/2014/main" id="{45D25790-0FFA-DC6B-3218-8ED33F199D69}"/>
                </a:ext>
              </a:extLst>
            </p:cNvPr>
            <p:cNvSpPr/>
            <p:nvPr/>
          </p:nvSpPr>
          <p:spPr>
            <a:xfrm>
              <a:off x="10693402" y="1242822"/>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2.</a:t>
              </a:r>
            </a:p>
          </p:txBody>
        </p:sp>
        <p:sp>
          <p:nvSpPr>
            <p:cNvPr id="52" name="Elipse 51">
              <a:extLst>
                <a:ext uri="{FF2B5EF4-FFF2-40B4-BE49-F238E27FC236}">
                  <a16:creationId xmlns:a16="http://schemas.microsoft.com/office/drawing/2014/main" id="{E2DC32AB-3F32-BCCE-3C60-3F9ABAE1C988}"/>
                </a:ext>
              </a:extLst>
            </p:cNvPr>
            <p:cNvSpPr/>
            <p:nvPr/>
          </p:nvSpPr>
          <p:spPr>
            <a:xfrm>
              <a:off x="9163359" y="2311245"/>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3.</a:t>
              </a:r>
            </a:p>
          </p:txBody>
        </p:sp>
        <p:sp>
          <p:nvSpPr>
            <p:cNvPr id="54" name="Elipse 53">
              <a:extLst>
                <a:ext uri="{FF2B5EF4-FFF2-40B4-BE49-F238E27FC236}">
                  <a16:creationId xmlns:a16="http://schemas.microsoft.com/office/drawing/2014/main" id="{BBD4B742-87B7-0C66-66AA-6342ECF5F69E}"/>
                </a:ext>
              </a:extLst>
            </p:cNvPr>
            <p:cNvSpPr/>
            <p:nvPr/>
          </p:nvSpPr>
          <p:spPr>
            <a:xfrm>
              <a:off x="5638800" y="740399"/>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4.</a:t>
              </a:r>
            </a:p>
          </p:txBody>
        </p:sp>
        <p:sp>
          <p:nvSpPr>
            <p:cNvPr id="56" name="Elipse 55">
              <a:extLst>
                <a:ext uri="{FF2B5EF4-FFF2-40B4-BE49-F238E27FC236}">
                  <a16:creationId xmlns:a16="http://schemas.microsoft.com/office/drawing/2014/main" id="{D166065C-A7FF-8FC3-B3FB-BF5C82A12614}"/>
                </a:ext>
              </a:extLst>
            </p:cNvPr>
            <p:cNvSpPr/>
            <p:nvPr/>
          </p:nvSpPr>
          <p:spPr>
            <a:xfrm>
              <a:off x="6342573" y="1849580"/>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5.</a:t>
              </a:r>
            </a:p>
          </p:txBody>
        </p:sp>
        <p:sp>
          <p:nvSpPr>
            <p:cNvPr id="58" name="Elipse 57">
              <a:extLst>
                <a:ext uri="{FF2B5EF4-FFF2-40B4-BE49-F238E27FC236}">
                  <a16:creationId xmlns:a16="http://schemas.microsoft.com/office/drawing/2014/main" id="{C1580D70-9E4C-BE0F-1008-0D6EA37A94A2}"/>
                </a:ext>
              </a:extLst>
            </p:cNvPr>
            <p:cNvSpPr/>
            <p:nvPr/>
          </p:nvSpPr>
          <p:spPr>
            <a:xfrm>
              <a:off x="8416965" y="2802467"/>
              <a:ext cx="457200" cy="461665"/>
            </a:xfrm>
            <a:prstGeom prst="ellipse">
              <a:avLst/>
            </a:prstGeom>
            <a:solidFill>
              <a:srgbClr val="5199AD"/>
            </a:solidFill>
            <a:ln>
              <a:solidFill>
                <a:srgbClr val="5199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a:t>6.</a:t>
              </a:r>
            </a:p>
          </p:txBody>
        </p:sp>
        <p:pic>
          <p:nvPicPr>
            <p:cNvPr id="62" name="Imagen 61">
              <a:extLst>
                <a:ext uri="{FF2B5EF4-FFF2-40B4-BE49-F238E27FC236}">
                  <a16:creationId xmlns:a16="http://schemas.microsoft.com/office/drawing/2014/main" id="{5EBE3EFC-06E4-6E79-88E3-217FC59913E0}"/>
                </a:ext>
              </a:extLst>
            </p:cNvPr>
            <p:cNvPicPr>
              <a:picLocks noChangeAspect="1"/>
            </p:cNvPicPr>
            <p:nvPr/>
          </p:nvPicPr>
          <p:blipFill>
            <a:blip r:embed="rId5"/>
            <a:stretch>
              <a:fillRect/>
            </a:stretch>
          </p:blipFill>
          <p:spPr>
            <a:xfrm>
              <a:off x="6374824" y="2925752"/>
              <a:ext cx="695422" cy="142895"/>
            </a:xfrm>
            <a:prstGeom prst="rect">
              <a:avLst/>
            </a:prstGeom>
          </p:spPr>
        </p:pic>
      </p:grpSp>
      <p:sp>
        <p:nvSpPr>
          <p:cNvPr id="3" name="Rectángulo 2">
            <a:extLst>
              <a:ext uri="{FF2B5EF4-FFF2-40B4-BE49-F238E27FC236}">
                <a16:creationId xmlns:a16="http://schemas.microsoft.com/office/drawing/2014/main" id="{619E1444-36B8-9F8B-CD95-F244DE0E7179}"/>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Tree>
    <p:extLst>
      <p:ext uri="{BB962C8B-B14F-4D97-AF65-F5344CB8AC3E}">
        <p14:creationId xmlns:p14="http://schemas.microsoft.com/office/powerpoint/2010/main" val="360199870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880CB90-9CFD-73E6-DC55-30E1FC7EBD27}"/>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00A468A6-8C37-7566-2CA9-BBA7CB0C3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3B5CD0C0-F8B3-8221-0312-C6679F26EAE7}"/>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1987F22C-5595-5542-3A13-2F713AE403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8E50AAB5-7DA5-13F1-0282-A0A82BD555DC}"/>
              </a:ext>
            </a:extLst>
          </p:cNvPr>
          <p:cNvSpPr txBox="1"/>
          <p:nvPr/>
        </p:nvSpPr>
        <p:spPr>
          <a:xfrm>
            <a:off x="0" y="1188077"/>
            <a:ext cx="6096000" cy="634341"/>
          </a:xfrm>
          <a:prstGeom prst="rect">
            <a:avLst/>
          </a:prstGeom>
          <a:solidFill>
            <a:srgbClr val="0070C0"/>
          </a:solidFill>
        </p:spPr>
        <p:txBody>
          <a:bodyPr wrap="square">
            <a:spAutoFit/>
          </a:bodyPr>
          <a:lstStyle/>
          <a:p>
            <a:pPr>
              <a:lnSpc>
                <a:spcPct val="115000"/>
              </a:lnSpc>
              <a:spcAft>
                <a:spcPts val="1000"/>
              </a:spcAft>
              <a:tabLst>
                <a:tab pos="1163320" algn="l"/>
              </a:tabLst>
            </a:pPr>
            <a:r>
              <a:rPr lang="es-GT" sz="1600" b="1" dirty="0">
                <a:solidFill>
                  <a:schemeClr val="bg1"/>
                </a:solidFill>
                <a:latin typeface="Segoe UI" panose="020B0502040204020203" pitchFamily="34" charset="0"/>
              </a:rPr>
              <a:t>Consideraciones sobre cuentas de depósitos monetarios según el Código de Comercio de Guatemala:</a:t>
            </a:r>
          </a:p>
        </p:txBody>
      </p:sp>
      <p:sp>
        <p:nvSpPr>
          <p:cNvPr id="10" name="CuadroTexto 9">
            <a:extLst>
              <a:ext uri="{FF2B5EF4-FFF2-40B4-BE49-F238E27FC236}">
                <a16:creationId xmlns:a16="http://schemas.microsoft.com/office/drawing/2014/main" id="{FEF6D9BB-0B46-94C4-F474-16D24F80347A}"/>
              </a:ext>
            </a:extLst>
          </p:cNvPr>
          <p:cNvSpPr txBox="1"/>
          <p:nvPr/>
        </p:nvSpPr>
        <p:spPr>
          <a:xfrm>
            <a:off x="257930" y="2275072"/>
            <a:ext cx="4615013" cy="3323987"/>
          </a:xfrm>
          <a:prstGeom prst="rect">
            <a:avLst/>
          </a:prstGeom>
          <a:noFill/>
        </p:spPr>
        <p:txBody>
          <a:bodyPr wrap="square">
            <a:spAutoFit/>
          </a:bodyPr>
          <a:lstStyle/>
          <a:p>
            <a:r>
              <a:rPr lang="es-GT" sz="1400" b="1" dirty="0">
                <a:solidFill>
                  <a:schemeClr val="accent5">
                    <a:lumMod val="50000"/>
                  </a:schemeClr>
                </a:solidFill>
                <a:latin typeface="Segoe UI" panose="020B0502040204020203" pitchFamily="34" charset="0"/>
              </a:rPr>
              <a:t>Generalidades del cheque:</a:t>
            </a:r>
          </a:p>
          <a:p>
            <a:r>
              <a:rPr lang="es-GT" sz="1400" dirty="0">
                <a:solidFill>
                  <a:schemeClr val="accent5">
                    <a:lumMod val="50000"/>
                  </a:schemeClr>
                </a:solidFill>
                <a:latin typeface="Segoe UI" panose="020B0502040204020203" pitchFamily="34" charset="0"/>
              </a:rPr>
              <a:t>Artículos 494 al 500.</a:t>
            </a: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la prestación y del pago:</a:t>
            </a:r>
          </a:p>
          <a:p>
            <a:r>
              <a:rPr lang="es-GT" sz="1400" dirty="0">
                <a:solidFill>
                  <a:schemeClr val="accent5">
                    <a:lumMod val="50000"/>
                  </a:schemeClr>
                </a:solidFill>
                <a:latin typeface="Segoe UI" panose="020B0502040204020203" pitchFamily="34" charset="0"/>
              </a:rPr>
              <a:t>Artículos 501 al 516.</a:t>
            </a: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cruzado:</a:t>
            </a:r>
          </a:p>
          <a:p>
            <a:r>
              <a:rPr lang="es-GT" sz="1400" dirty="0">
                <a:solidFill>
                  <a:schemeClr val="accent5">
                    <a:lumMod val="50000"/>
                  </a:schemeClr>
                </a:solidFill>
                <a:latin typeface="Segoe UI" panose="020B0502040204020203" pitchFamily="34" charset="0"/>
              </a:rPr>
              <a:t>Artículos 517 al 520.</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para abono en cuenta:</a:t>
            </a:r>
          </a:p>
          <a:p>
            <a:r>
              <a:rPr lang="es-GT" sz="1400" dirty="0">
                <a:solidFill>
                  <a:schemeClr val="accent5">
                    <a:lumMod val="50000"/>
                  </a:schemeClr>
                </a:solidFill>
                <a:latin typeface="Segoe UI" panose="020B0502040204020203" pitchFamily="34" charset="0"/>
              </a:rPr>
              <a:t>Artículos 521 al 523.</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certificado:</a:t>
            </a:r>
          </a:p>
          <a:p>
            <a:r>
              <a:rPr lang="es-GT" sz="1400" dirty="0">
                <a:solidFill>
                  <a:schemeClr val="accent5">
                    <a:lumMod val="50000"/>
                  </a:schemeClr>
                </a:solidFill>
                <a:latin typeface="Segoe UI" panose="020B0502040204020203" pitchFamily="34" charset="0"/>
              </a:rPr>
              <a:t>Artículos 524 al 529.</a:t>
            </a:r>
          </a:p>
          <a:p>
            <a:endParaRPr lang="es-GT" sz="1400" b="1" dirty="0">
              <a:solidFill>
                <a:schemeClr val="accent5">
                  <a:lumMod val="50000"/>
                </a:schemeClr>
              </a:solidFill>
              <a:latin typeface="Segoe UI" panose="020B0502040204020203" pitchFamily="34" charset="0"/>
            </a:endParaRPr>
          </a:p>
        </p:txBody>
      </p:sp>
      <p:pic>
        <p:nvPicPr>
          <p:cNvPr id="13" name="Imagen 12">
            <a:extLst>
              <a:ext uri="{FF2B5EF4-FFF2-40B4-BE49-F238E27FC236}">
                <a16:creationId xmlns:a16="http://schemas.microsoft.com/office/drawing/2014/main" id="{746B8953-0B48-D26A-6F2B-77FABB37F345}"/>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830718" y="3667125"/>
            <a:ext cx="3190875" cy="3190875"/>
          </a:xfrm>
          <a:prstGeom prst="rect">
            <a:avLst/>
          </a:prstGeom>
        </p:spPr>
      </p:pic>
      <p:sp>
        <p:nvSpPr>
          <p:cNvPr id="3" name="CuadroTexto 2">
            <a:extLst>
              <a:ext uri="{FF2B5EF4-FFF2-40B4-BE49-F238E27FC236}">
                <a16:creationId xmlns:a16="http://schemas.microsoft.com/office/drawing/2014/main" id="{9539ECEC-8BEF-34F7-42DF-E1F1438FA765}"/>
              </a:ext>
            </a:extLst>
          </p:cNvPr>
          <p:cNvSpPr txBox="1"/>
          <p:nvPr/>
        </p:nvSpPr>
        <p:spPr>
          <a:xfrm>
            <a:off x="3501117" y="1844184"/>
            <a:ext cx="3190875" cy="4185761"/>
          </a:xfrm>
          <a:prstGeom prst="rect">
            <a:avLst/>
          </a:prstGeom>
          <a:noFill/>
        </p:spPr>
        <p:txBody>
          <a:bodyPr wrap="square">
            <a:spAutoFit/>
          </a:bodyPr>
          <a:lstStyle/>
          <a:p>
            <a:endParaRPr lang="es-GT" sz="1400" b="1" dirty="0">
              <a:solidFill>
                <a:schemeClr val="accent5">
                  <a:lumMod val="50000"/>
                </a:schemeClr>
              </a:solidFill>
              <a:latin typeface="Segoe UI" panose="020B0502040204020203" pitchFamily="34" charset="0"/>
            </a:endParaRP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Del cheque con provisión garantizada</a:t>
            </a:r>
          </a:p>
          <a:p>
            <a:r>
              <a:rPr lang="es-GT" sz="1400" dirty="0">
                <a:solidFill>
                  <a:schemeClr val="accent5">
                    <a:lumMod val="50000"/>
                  </a:schemeClr>
                </a:solidFill>
                <a:latin typeface="Segoe UI" panose="020B0502040204020203" pitchFamily="34" charset="0"/>
              </a:rPr>
              <a:t>Artículos 530 al 532.</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los cheques de caja</a:t>
            </a:r>
          </a:p>
          <a:p>
            <a:r>
              <a:rPr lang="es-GT" sz="1400" dirty="0">
                <a:solidFill>
                  <a:schemeClr val="accent5">
                    <a:lumMod val="50000"/>
                  </a:schemeClr>
                </a:solidFill>
                <a:latin typeface="Segoe UI" panose="020B0502040204020203" pitchFamily="34" charset="0"/>
              </a:rPr>
              <a:t>Artículos 533 y 534.</a:t>
            </a:r>
          </a:p>
          <a:p>
            <a:endParaRPr lang="es-GT" sz="1400"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los cheques de viajero</a:t>
            </a:r>
          </a:p>
          <a:p>
            <a:r>
              <a:rPr lang="es-GT" sz="1400" dirty="0">
                <a:solidFill>
                  <a:schemeClr val="accent5">
                    <a:lumMod val="50000"/>
                  </a:schemeClr>
                </a:solidFill>
                <a:latin typeface="Segoe UI" panose="020B0502040204020203" pitchFamily="34" charset="0"/>
              </a:rPr>
              <a:t>Artículos 535 al 541.</a:t>
            </a:r>
          </a:p>
          <a:p>
            <a:endParaRPr lang="es-GT" sz="1400" b="1" dirty="0">
              <a:solidFill>
                <a:schemeClr val="accent5">
                  <a:lumMod val="50000"/>
                </a:schemeClr>
              </a:solidFill>
              <a:latin typeface="Segoe UI" panose="020B0502040204020203" pitchFamily="34" charset="0"/>
            </a:endParaRPr>
          </a:p>
          <a:p>
            <a:r>
              <a:rPr lang="es-GT" sz="1400" b="1" dirty="0">
                <a:solidFill>
                  <a:schemeClr val="accent5">
                    <a:lumMod val="50000"/>
                  </a:schemeClr>
                </a:solidFill>
                <a:latin typeface="Segoe UI" panose="020B0502040204020203" pitchFamily="34" charset="0"/>
              </a:rPr>
              <a:t>De los cheques con talón para recibo y causales</a:t>
            </a:r>
          </a:p>
          <a:p>
            <a:r>
              <a:rPr lang="es-GT" sz="1400" dirty="0">
                <a:solidFill>
                  <a:schemeClr val="accent5">
                    <a:lumMod val="50000"/>
                  </a:schemeClr>
                </a:solidFill>
                <a:latin typeface="Segoe UI" panose="020B0502040204020203" pitchFamily="34" charset="0"/>
              </a:rPr>
              <a:t>Artículos 542 y 543.</a:t>
            </a:r>
          </a:p>
          <a:p>
            <a:endParaRPr lang="es-GT" sz="1400" dirty="0">
              <a:solidFill>
                <a:schemeClr val="accent5">
                  <a:lumMod val="50000"/>
                </a:schemeClr>
              </a:solidFill>
              <a:latin typeface="Segoe UI" panose="020B0502040204020203" pitchFamily="34" charset="0"/>
            </a:endParaRPr>
          </a:p>
          <a:p>
            <a:endParaRPr lang="es-GT" sz="1400" dirty="0">
              <a:solidFill>
                <a:schemeClr val="accent5">
                  <a:lumMod val="50000"/>
                </a:schemeClr>
              </a:solidFill>
              <a:latin typeface="Segoe UI" panose="020B0502040204020203" pitchFamily="34" charset="0"/>
            </a:endParaRPr>
          </a:p>
          <a:p>
            <a:endParaRPr lang="es-GT" sz="1400" b="1" dirty="0">
              <a:solidFill>
                <a:schemeClr val="accent5">
                  <a:lumMod val="50000"/>
                </a:schemeClr>
              </a:solidFill>
              <a:latin typeface="Segoe UI" panose="020B0502040204020203" pitchFamily="34" charset="0"/>
            </a:endParaRPr>
          </a:p>
          <a:p>
            <a:endParaRPr lang="es-GT" sz="1400" b="1" dirty="0">
              <a:solidFill>
                <a:schemeClr val="accent5">
                  <a:lumMod val="50000"/>
                </a:schemeClr>
              </a:solidFill>
              <a:latin typeface="Segoe UI" panose="020B0502040204020203" pitchFamily="34" charset="0"/>
            </a:endParaRPr>
          </a:p>
        </p:txBody>
      </p:sp>
      <p:sp>
        <p:nvSpPr>
          <p:cNvPr id="12" name="CuadroTexto 11">
            <a:extLst>
              <a:ext uri="{FF2B5EF4-FFF2-40B4-BE49-F238E27FC236}">
                <a16:creationId xmlns:a16="http://schemas.microsoft.com/office/drawing/2014/main" id="{D2640650-368E-5E3A-6B8D-A9587511E7B2}"/>
              </a:ext>
            </a:extLst>
          </p:cNvPr>
          <p:cNvSpPr txBox="1"/>
          <p:nvPr/>
        </p:nvSpPr>
        <p:spPr>
          <a:xfrm>
            <a:off x="9021593" y="1571426"/>
            <a:ext cx="1914932" cy="383503"/>
          </a:xfrm>
          <a:prstGeom prst="rect">
            <a:avLst/>
          </a:prstGeom>
          <a:solidFill>
            <a:srgbClr val="0070C0"/>
          </a:solidFill>
        </p:spPr>
        <p:txBody>
          <a:bodyPr wrap="square">
            <a:spAutoFit/>
          </a:bodyPr>
          <a:lstStyle/>
          <a:p>
            <a:pPr>
              <a:lnSpc>
                <a:spcPct val="115000"/>
              </a:lnSpc>
              <a:spcAft>
                <a:spcPts val="1000"/>
              </a:spcAft>
              <a:tabLst>
                <a:tab pos="1163320" algn="l"/>
              </a:tabLst>
            </a:pPr>
            <a:r>
              <a:rPr lang="es-GT" b="1" dirty="0">
                <a:solidFill>
                  <a:schemeClr val="bg1"/>
                </a:solidFill>
                <a:latin typeface="Segoe UI" panose="020B0502040204020203" pitchFamily="34" charset="0"/>
              </a:rPr>
              <a:t>Código Penal</a:t>
            </a:r>
          </a:p>
        </p:txBody>
      </p:sp>
      <p:sp>
        <p:nvSpPr>
          <p:cNvPr id="16" name="CuadroTexto 15">
            <a:extLst>
              <a:ext uri="{FF2B5EF4-FFF2-40B4-BE49-F238E27FC236}">
                <a16:creationId xmlns:a16="http://schemas.microsoft.com/office/drawing/2014/main" id="{4B529C59-1226-E95E-900C-E5449B95BCA4}"/>
              </a:ext>
            </a:extLst>
          </p:cNvPr>
          <p:cNvSpPr txBox="1"/>
          <p:nvPr/>
        </p:nvSpPr>
        <p:spPr>
          <a:xfrm>
            <a:off x="8333772" y="2197893"/>
            <a:ext cx="3600298" cy="2462213"/>
          </a:xfrm>
          <a:prstGeom prst="rect">
            <a:avLst/>
          </a:prstGeom>
          <a:noFill/>
        </p:spPr>
        <p:txBody>
          <a:bodyPr wrap="square">
            <a:spAutoFit/>
          </a:bodyPr>
          <a:lstStyle/>
          <a:p>
            <a:pPr algn="just"/>
            <a:r>
              <a:rPr lang="es-GT" sz="1400" b="1" dirty="0">
                <a:solidFill>
                  <a:schemeClr val="accent5">
                    <a:lumMod val="50000"/>
                  </a:schemeClr>
                </a:solidFill>
                <a:latin typeface="Segoe UI" panose="020B0502040204020203" pitchFamily="34" charset="0"/>
              </a:rPr>
              <a:t>ARTÍCULO 268.- Estafa mediante cheque. </a:t>
            </a:r>
          </a:p>
          <a:p>
            <a:pPr algn="just"/>
            <a:r>
              <a:rPr lang="es-GT" sz="1400" dirty="0">
                <a:solidFill>
                  <a:schemeClr val="accent5">
                    <a:lumMod val="50000"/>
                  </a:schemeClr>
                </a:solidFill>
                <a:latin typeface="Segoe UI" panose="020B0502040204020203" pitchFamily="34" charset="0"/>
              </a:rPr>
              <a:t>Quien defraudare a otro dándole en pago un cheque sin provisión de fondos o disponiendo de ellos, antes de que expire el plazo para su presentación, será sancionado con prisión de seis meses a cinco años y multa de cien a cinco mil quetzales. Igual sanción se aplicará a quien endosare un cheque con conocimiento de la falta de fondos del librador</a:t>
            </a:r>
          </a:p>
        </p:txBody>
      </p:sp>
    </p:spTree>
    <p:extLst>
      <p:ext uri="{BB962C8B-B14F-4D97-AF65-F5344CB8AC3E}">
        <p14:creationId xmlns:p14="http://schemas.microsoft.com/office/powerpoint/2010/main" val="4320756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7CEA7-5542-F18C-6C80-C73A7CA20596}"/>
              </a:ext>
            </a:extLst>
          </p:cNvPr>
          <p:cNvSpPr>
            <a:spLocks noGrp="1"/>
          </p:cNvSpPr>
          <p:nvPr>
            <p:ph type="title"/>
          </p:nvPr>
        </p:nvSpPr>
        <p:spPr>
          <a:xfrm>
            <a:off x="2209800" y="469900"/>
            <a:ext cx="7772400" cy="1325563"/>
          </a:xfrm>
        </p:spPr>
        <p:txBody>
          <a:bodyPr/>
          <a:lstStyle/>
          <a:p>
            <a:pPr algn="ctr"/>
            <a:r>
              <a:rPr lang="es-GT" sz="2800" b="1" u="sng" dirty="0">
                <a:solidFill>
                  <a:schemeClr val="accent5">
                    <a:lumMod val="50000"/>
                  </a:schemeClr>
                </a:solidFill>
                <a:latin typeface="Segoe UI" panose="020B0502040204020203" pitchFamily="34" charset="0"/>
                <a:ea typeface="+mn-ea"/>
                <a:cs typeface="+mn-cs"/>
              </a:rPr>
              <a:t>10 recomendaciones máximas del buen uso de la tarjeta de débito</a:t>
            </a:r>
          </a:p>
        </p:txBody>
      </p:sp>
      <p:grpSp>
        <p:nvGrpSpPr>
          <p:cNvPr id="6" name="Grupo 5">
            <a:extLst>
              <a:ext uri="{FF2B5EF4-FFF2-40B4-BE49-F238E27FC236}">
                <a16:creationId xmlns:a16="http://schemas.microsoft.com/office/drawing/2014/main" id="{412EA084-EC55-AA60-A87B-93F4F50B2879}"/>
              </a:ext>
            </a:extLst>
          </p:cNvPr>
          <p:cNvGrpSpPr/>
          <p:nvPr/>
        </p:nvGrpSpPr>
        <p:grpSpPr>
          <a:xfrm>
            <a:off x="3117059" y="-46408"/>
            <a:ext cx="7284529" cy="710639"/>
            <a:chOff x="2154746" y="7802"/>
            <a:chExt cx="7882508" cy="1057233"/>
          </a:xfrm>
        </p:grpSpPr>
        <p:pic>
          <p:nvPicPr>
            <p:cNvPr id="7" name="Imagen 16" descr="image001">
              <a:extLst>
                <a:ext uri="{FF2B5EF4-FFF2-40B4-BE49-F238E27FC236}">
                  <a16:creationId xmlns:a16="http://schemas.microsoft.com/office/drawing/2014/main" id="{3591F1BF-9A32-7C38-C6E0-5A1B90A5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93CA8CA0-37AE-7D96-EB43-2972910CCBC3}"/>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9" name="Imagen 8" descr="Texto, Logotipo&#10;&#10;Descripción generada automáticamente">
              <a:extLst>
                <a:ext uri="{FF2B5EF4-FFF2-40B4-BE49-F238E27FC236}">
                  <a16:creationId xmlns:a16="http://schemas.microsoft.com/office/drawing/2014/main" id="{0C73BD1D-17BD-B65D-E42E-306980A0D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5" name="Grupo 24">
            <a:extLst>
              <a:ext uri="{FF2B5EF4-FFF2-40B4-BE49-F238E27FC236}">
                <a16:creationId xmlns:a16="http://schemas.microsoft.com/office/drawing/2014/main" id="{739DC433-6423-C11D-8D22-D6EC71997BBB}"/>
              </a:ext>
            </a:extLst>
          </p:cNvPr>
          <p:cNvGrpSpPr/>
          <p:nvPr/>
        </p:nvGrpSpPr>
        <p:grpSpPr>
          <a:xfrm>
            <a:off x="242445" y="2162264"/>
            <a:ext cx="2047267" cy="1459153"/>
            <a:chOff x="242445" y="2162264"/>
            <a:chExt cx="2047267" cy="1459153"/>
          </a:xfrm>
        </p:grpSpPr>
        <p:sp>
          <p:nvSpPr>
            <p:cNvPr id="49" name="Rectángulo: esquinas diagonales redondeadas 48">
              <a:extLst>
                <a:ext uri="{FF2B5EF4-FFF2-40B4-BE49-F238E27FC236}">
                  <a16:creationId xmlns:a16="http://schemas.microsoft.com/office/drawing/2014/main" id="{B8E1D420-D245-73ED-4DAD-9DFEC31DE51A}"/>
                </a:ext>
              </a:extLst>
            </p:cNvPr>
            <p:cNvSpPr/>
            <p:nvPr/>
          </p:nvSpPr>
          <p:spPr>
            <a:xfrm>
              <a:off x="242445" y="2171233"/>
              <a:ext cx="2047267" cy="1450184"/>
            </a:xfrm>
            <a:prstGeom prst="round2Diag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76" name="CuadroTexto 75">
              <a:extLst>
                <a:ext uri="{FF2B5EF4-FFF2-40B4-BE49-F238E27FC236}">
                  <a16:creationId xmlns:a16="http://schemas.microsoft.com/office/drawing/2014/main" id="{1C8C9416-D25E-72FD-D8E9-8F84EFDB85BF}"/>
                </a:ext>
              </a:extLst>
            </p:cNvPr>
            <p:cNvSpPr txBox="1"/>
            <p:nvPr/>
          </p:nvSpPr>
          <p:spPr>
            <a:xfrm>
              <a:off x="421055" y="2673314"/>
              <a:ext cx="1685818" cy="646331"/>
            </a:xfrm>
            <a:prstGeom prst="rect">
              <a:avLst/>
            </a:prstGeom>
            <a:noFill/>
          </p:spPr>
          <p:txBody>
            <a:bodyPr wrap="square" rtlCol="0">
              <a:spAutoFit/>
            </a:bodyPr>
            <a:lstStyle/>
            <a:p>
              <a:pPr algn="just"/>
              <a:r>
                <a:rPr lang="es-GT" b="1" dirty="0">
                  <a:solidFill>
                    <a:schemeClr val="bg1"/>
                  </a:solidFill>
                </a:rPr>
                <a:t>Cuídala porque es tu dinero.</a:t>
              </a:r>
            </a:p>
          </p:txBody>
        </p:sp>
        <p:sp>
          <p:nvSpPr>
            <p:cNvPr id="98" name="CuadroTexto 97">
              <a:extLst>
                <a:ext uri="{FF2B5EF4-FFF2-40B4-BE49-F238E27FC236}">
                  <a16:creationId xmlns:a16="http://schemas.microsoft.com/office/drawing/2014/main" id="{8672E6B5-AC2F-64AC-EF93-E9BB2C2C6A7F}"/>
                </a:ext>
              </a:extLst>
            </p:cNvPr>
            <p:cNvSpPr txBox="1"/>
            <p:nvPr/>
          </p:nvSpPr>
          <p:spPr>
            <a:xfrm>
              <a:off x="286763" y="2162264"/>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1</a:t>
              </a:r>
              <a:endParaRPr lang="es-GT" dirty="0">
                <a:solidFill>
                  <a:srgbClr val="B61A91"/>
                </a:solidFill>
                <a:latin typeface="Jumble" panose="020B0604020202020204" pitchFamily="2" charset="0"/>
              </a:endParaRPr>
            </a:p>
          </p:txBody>
        </p:sp>
      </p:grpSp>
      <p:grpSp>
        <p:nvGrpSpPr>
          <p:cNvPr id="26" name="Grupo 25">
            <a:extLst>
              <a:ext uri="{FF2B5EF4-FFF2-40B4-BE49-F238E27FC236}">
                <a16:creationId xmlns:a16="http://schemas.microsoft.com/office/drawing/2014/main" id="{E04AAF02-1086-416A-48B1-A68FDA401FE2}"/>
              </a:ext>
            </a:extLst>
          </p:cNvPr>
          <p:cNvGrpSpPr/>
          <p:nvPr/>
        </p:nvGrpSpPr>
        <p:grpSpPr>
          <a:xfrm>
            <a:off x="2424004" y="2162264"/>
            <a:ext cx="2047267" cy="1459152"/>
            <a:chOff x="2424004" y="2162264"/>
            <a:chExt cx="2047267" cy="1459152"/>
          </a:xfrm>
        </p:grpSpPr>
        <p:sp>
          <p:nvSpPr>
            <p:cNvPr id="51" name="Rectángulo: esquinas diagonales redondeadas 50">
              <a:extLst>
                <a:ext uri="{FF2B5EF4-FFF2-40B4-BE49-F238E27FC236}">
                  <a16:creationId xmlns:a16="http://schemas.microsoft.com/office/drawing/2014/main" id="{ED72D784-CE0C-4570-CF22-042F90251DF1}"/>
                </a:ext>
              </a:extLst>
            </p:cNvPr>
            <p:cNvSpPr/>
            <p:nvPr/>
          </p:nvSpPr>
          <p:spPr>
            <a:xfrm>
              <a:off x="2424004" y="2171232"/>
              <a:ext cx="2047267" cy="1450184"/>
            </a:xfrm>
            <a:prstGeom prst="round2DiagRect">
              <a:avLst/>
            </a:prstGeom>
            <a:solidFill>
              <a:srgbClr val="43B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8" name="CuadroTexto 77">
              <a:extLst>
                <a:ext uri="{FF2B5EF4-FFF2-40B4-BE49-F238E27FC236}">
                  <a16:creationId xmlns:a16="http://schemas.microsoft.com/office/drawing/2014/main" id="{AC3B6A61-250F-57DC-B4FA-8BCF122B54F7}"/>
                </a:ext>
              </a:extLst>
            </p:cNvPr>
            <p:cNvSpPr txBox="1"/>
            <p:nvPr/>
          </p:nvSpPr>
          <p:spPr>
            <a:xfrm>
              <a:off x="2658208" y="2594436"/>
              <a:ext cx="1685818" cy="923330"/>
            </a:xfrm>
            <a:prstGeom prst="rect">
              <a:avLst/>
            </a:prstGeom>
            <a:noFill/>
          </p:spPr>
          <p:txBody>
            <a:bodyPr wrap="square" rtlCol="0">
              <a:spAutoFit/>
            </a:bodyPr>
            <a:lstStyle/>
            <a:p>
              <a:pPr algn="just"/>
              <a:r>
                <a:rPr lang="es-GT" b="1" dirty="0">
                  <a:solidFill>
                    <a:schemeClr val="bg1"/>
                  </a:solidFill>
                </a:rPr>
                <a:t>Es tu salario o ingreso, no es crédito.</a:t>
              </a:r>
            </a:p>
          </p:txBody>
        </p:sp>
        <p:sp>
          <p:nvSpPr>
            <p:cNvPr id="4" name="CuadroTexto 3">
              <a:extLst>
                <a:ext uri="{FF2B5EF4-FFF2-40B4-BE49-F238E27FC236}">
                  <a16:creationId xmlns:a16="http://schemas.microsoft.com/office/drawing/2014/main" id="{A1475E8D-E75D-5FB8-A133-B800B6180B2A}"/>
                </a:ext>
              </a:extLst>
            </p:cNvPr>
            <p:cNvSpPr txBox="1"/>
            <p:nvPr/>
          </p:nvSpPr>
          <p:spPr>
            <a:xfrm>
              <a:off x="2474026" y="2162264"/>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2</a:t>
              </a:r>
              <a:endParaRPr lang="es-GT" dirty="0">
                <a:solidFill>
                  <a:srgbClr val="B61A91"/>
                </a:solidFill>
                <a:latin typeface="Jumble" panose="020B0604020202020204" pitchFamily="2" charset="0"/>
              </a:endParaRPr>
            </a:p>
          </p:txBody>
        </p:sp>
      </p:grpSp>
      <p:grpSp>
        <p:nvGrpSpPr>
          <p:cNvPr id="27" name="Grupo 26">
            <a:extLst>
              <a:ext uri="{FF2B5EF4-FFF2-40B4-BE49-F238E27FC236}">
                <a16:creationId xmlns:a16="http://schemas.microsoft.com/office/drawing/2014/main" id="{2247813B-8684-393B-D98B-FDB8545FC7F0}"/>
              </a:ext>
            </a:extLst>
          </p:cNvPr>
          <p:cNvGrpSpPr/>
          <p:nvPr/>
        </p:nvGrpSpPr>
        <p:grpSpPr>
          <a:xfrm>
            <a:off x="4647453" y="2171232"/>
            <a:ext cx="2071834" cy="1450185"/>
            <a:chOff x="4647453" y="2171232"/>
            <a:chExt cx="2071834" cy="1450185"/>
          </a:xfrm>
        </p:grpSpPr>
        <p:sp>
          <p:nvSpPr>
            <p:cNvPr id="59" name="Rectángulo: esquinas diagonales redondeadas 58">
              <a:extLst>
                <a:ext uri="{FF2B5EF4-FFF2-40B4-BE49-F238E27FC236}">
                  <a16:creationId xmlns:a16="http://schemas.microsoft.com/office/drawing/2014/main" id="{C544E0A0-5577-D959-6557-A84AF88F7A9F}"/>
                </a:ext>
              </a:extLst>
            </p:cNvPr>
            <p:cNvSpPr/>
            <p:nvPr/>
          </p:nvSpPr>
          <p:spPr>
            <a:xfrm>
              <a:off x="4647453" y="2171233"/>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80" name="CuadroTexto 79">
              <a:extLst>
                <a:ext uri="{FF2B5EF4-FFF2-40B4-BE49-F238E27FC236}">
                  <a16:creationId xmlns:a16="http://schemas.microsoft.com/office/drawing/2014/main" id="{504AA05C-3084-7D5C-5674-ED1E0861E5A6}"/>
                </a:ext>
              </a:extLst>
            </p:cNvPr>
            <p:cNvSpPr txBox="1"/>
            <p:nvPr/>
          </p:nvSpPr>
          <p:spPr>
            <a:xfrm>
              <a:off x="4722995" y="2617122"/>
              <a:ext cx="1996292" cy="830997"/>
            </a:xfrm>
            <a:prstGeom prst="rect">
              <a:avLst/>
            </a:prstGeom>
            <a:noFill/>
          </p:spPr>
          <p:txBody>
            <a:bodyPr wrap="square" rtlCol="0">
              <a:spAutoFit/>
            </a:bodyPr>
            <a:lstStyle/>
            <a:p>
              <a:pPr algn="just"/>
              <a:r>
                <a:rPr lang="es-GT" sz="1600" b="1" dirty="0">
                  <a:solidFill>
                    <a:schemeClr val="bg1"/>
                  </a:solidFill>
                </a:rPr>
                <a:t>Realiza tus compras con ella para cargar menos efectivo.</a:t>
              </a:r>
            </a:p>
          </p:txBody>
        </p:sp>
        <p:sp>
          <p:nvSpPr>
            <p:cNvPr id="10" name="CuadroTexto 9">
              <a:extLst>
                <a:ext uri="{FF2B5EF4-FFF2-40B4-BE49-F238E27FC236}">
                  <a16:creationId xmlns:a16="http://schemas.microsoft.com/office/drawing/2014/main" id="{D5598D47-AB61-CD3A-0C4A-CF103A0FD292}"/>
                </a:ext>
              </a:extLst>
            </p:cNvPr>
            <p:cNvSpPr txBox="1"/>
            <p:nvPr/>
          </p:nvSpPr>
          <p:spPr>
            <a:xfrm>
              <a:off x="4705475" y="2171232"/>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3</a:t>
              </a:r>
              <a:endParaRPr lang="es-GT" dirty="0">
                <a:solidFill>
                  <a:srgbClr val="B61A91"/>
                </a:solidFill>
                <a:latin typeface="Jumble" panose="020B0604020202020204" pitchFamily="2" charset="0"/>
              </a:endParaRPr>
            </a:p>
          </p:txBody>
        </p:sp>
      </p:grpSp>
      <p:grpSp>
        <p:nvGrpSpPr>
          <p:cNvPr id="28" name="Grupo 27">
            <a:extLst>
              <a:ext uri="{FF2B5EF4-FFF2-40B4-BE49-F238E27FC236}">
                <a16:creationId xmlns:a16="http://schemas.microsoft.com/office/drawing/2014/main" id="{39DB1C2C-C45E-B76C-9A59-658826399464}"/>
              </a:ext>
            </a:extLst>
          </p:cNvPr>
          <p:cNvGrpSpPr/>
          <p:nvPr/>
        </p:nvGrpSpPr>
        <p:grpSpPr>
          <a:xfrm>
            <a:off x="6829012" y="2171232"/>
            <a:ext cx="2047267" cy="1450184"/>
            <a:chOff x="6829012" y="2171232"/>
            <a:chExt cx="2047267" cy="1450184"/>
          </a:xfrm>
        </p:grpSpPr>
        <p:sp>
          <p:nvSpPr>
            <p:cNvPr id="61" name="Rectángulo: esquinas diagonales redondeadas 60">
              <a:extLst>
                <a:ext uri="{FF2B5EF4-FFF2-40B4-BE49-F238E27FC236}">
                  <a16:creationId xmlns:a16="http://schemas.microsoft.com/office/drawing/2014/main" id="{FAED40B5-D72D-18FF-F3CE-CA12C43935AA}"/>
                </a:ext>
              </a:extLst>
            </p:cNvPr>
            <p:cNvSpPr/>
            <p:nvPr/>
          </p:nvSpPr>
          <p:spPr>
            <a:xfrm>
              <a:off x="6829012" y="2171232"/>
              <a:ext cx="2047267" cy="1450184"/>
            </a:xfrm>
            <a:prstGeom prst="round2DiagRect">
              <a:avLst/>
            </a:prstGeom>
            <a:solidFill>
              <a:srgbClr val="43B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2" name="CuadroTexto 81">
              <a:extLst>
                <a:ext uri="{FF2B5EF4-FFF2-40B4-BE49-F238E27FC236}">
                  <a16:creationId xmlns:a16="http://schemas.microsoft.com/office/drawing/2014/main" id="{E9A5AAEE-0F3A-BDCA-7006-CAE0BFBA7509}"/>
                </a:ext>
              </a:extLst>
            </p:cNvPr>
            <p:cNvSpPr txBox="1"/>
            <p:nvPr/>
          </p:nvSpPr>
          <p:spPr>
            <a:xfrm>
              <a:off x="6853165" y="2648545"/>
              <a:ext cx="1996292" cy="923330"/>
            </a:xfrm>
            <a:prstGeom prst="rect">
              <a:avLst/>
            </a:prstGeom>
            <a:noFill/>
          </p:spPr>
          <p:txBody>
            <a:bodyPr wrap="square" rtlCol="0">
              <a:spAutoFit/>
            </a:bodyPr>
            <a:lstStyle/>
            <a:p>
              <a:pPr algn="just"/>
              <a:r>
                <a:rPr lang="es-GT" b="1" dirty="0">
                  <a:solidFill>
                    <a:schemeClr val="bg1"/>
                  </a:solidFill>
                </a:rPr>
                <a:t>Compara y elige qué banco te cobra menos comisiones.</a:t>
              </a:r>
            </a:p>
          </p:txBody>
        </p:sp>
        <p:sp>
          <p:nvSpPr>
            <p:cNvPr id="12" name="CuadroTexto 11">
              <a:extLst>
                <a:ext uri="{FF2B5EF4-FFF2-40B4-BE49-F238E27FC236}">
                  <a16:creationId xmlns:a16="http://schemas.microsoft.com/office/drawing/2014/main" id="{4AB15643-B532-65E4-DB12-E8CB3B666D14}"/>
                </a:ext>
              </a:extLst>
            </p:cNvPr>
            <p:cNvSpPr txBox="1"/>
            <p:nvPr/>
          </p:nvSpPr>
          <p:spPr>
            <a:xfrm>
              <a:off x="6904263" y="2183579"/>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4</a:t>
              </a:r>
              <a:endParaRPr lang="es-GT" dirty="0">
                <a:solidFill>
                  <a:srgbClr val="B61A91"/>
                </a:solidFill>
                <a:latin typeface="Jumble" panose="020B0604020202020204" pitchFamily="2" charset="0"/>
              </a:endParaRPr>
            </a:p>
          </p:txBody>
        </p:sp>
      </p:grpSp>
      <p:grpSp>
        <p:nvGrpSpPr>
          <p:cNvPr id="29" name="Grupo 28">
            <a:extLst>
              <a:ext uri="{FF2B5EF4-FFF2-40B4-BE49-F238E27FC236}">
                <a16:creationId xmlns:a16="http://schemas.microsoft.com/office/drawing/2014/main" id="{3389A7A7-DE9A-6090-8A21-536AC292FAA9}"/>
              </a:ext>
            </a:extLst>
          </p:cNvPr>
          <p:cNvGrpSpPr/>
          <p:nvPr/>
        </p:nvGrpSpPr>
        <p:grpSpPr>
          <a:xfrm>
            <a:off x="8998741" y="2158368"/>
            <a:ext cx="2047267" cy="1463048"/>
            <a:chOff x="8998741" y="2158368"/>
            <a:chExt cx="2047267" cy="1463048"/>
          </a:xfrm>
        </p:grpSpPr>
        <p:sp>
          <p:nvSpPr>
            <p:cNvPr id="63" name="Rectángulo: esquinas diagonales redondeadas 62">
              <a:extLst>
                <a:ext uri="{FF2B5EF4-FFF2-40B4-BE49-F238E27FC236}">
                  <a16:creationId xmlns:a16="http://schemas.microsoft.com/office/drawing/2014/main" id="{89DDB0CC-7C7D-3953-3BC9-948CDCA83428}"/>
                </a:ext>
              </a:extLst>
            </p:cNvPr>
            <p:cNvSpPr/>
            <p:nvPr/>
          </p:nvSpPr>
          <p:spPr>
            <a:xfrm>
              <a:off x="8998741" y="2171232"/>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4" name="CuadroTexto 83">
              <a:extLst>
                <a:ext uri="{FF2B5EF4-FFF2-40B4-BE49-F238E27FC236}">
                  <a16:creationId xmlns:a16="http://schemas.microsoft.com/office/drawing/2014/main" id="{38D65272-7703-FEBE-0661-E899407BB6F5}"/>
                </a:ext>
              </a:extLst>
            </p:cNvPr>
            <p:cNvSpPr txBox="1"/>
            <p:nvPr/>
          </p:nvSpPr>
          <p:spPr>
            <a:xfrm>
              <a:off x="9047601" y="2617122"/>
              <a:ext cx="1996292" cy="646331"/>
            </a:xfrm>
            <a:prstGeom prst="rect">
              <a:avLst/>
            </a:prstGeom>
            <a:noFill/>
          </p:spPr>
          <p:txBody>
            <a:bodyPr wrap="square" rtlCol="0">
              <a:spAutoFit/>
            </a:bodyPr>
            <a:lstStyle/>
            <a:p>
              <a:pPr algn="just"/>
              <a:r>
                <a:rPr lang="es-GT" b="1" dirty="0">
                  <a:solidFill>
                    <a:schemeClr val="bg1"/>
                  </a:solidFill>
                </a:rPr>
                <a:t>Lleva un registro de tus compras.</a:t>
              </a:r>
            </a:p>
          </p:txBody>
        </p:sp>
        <p:sp>
          <p:nvSpPr>
            <p:cNvPr id="14" name="CuadroTexto 13">
              <a:extLst>
                <a:ext uri="{FF2B5EF4-FFF2-40B4-BE49-F238E27FC236}">
                  <a16:creationId xmlns:a16="http://schemas.microsoft.com/office/drawing/2014/main" id="{D2DA43AC-67FD-A9E9-09D8-3B2F290BCC9F}"/>
                </a:ext>
              </a:extLst>
            </p:cNvPr>
            <p:cNvSpPr txBox="1"/>
            <p:nvPr/>
          </p:nvSpPr>
          <p:spPr>
            <a:xfrm>
              <a:off x="9045486" y="2158368"/>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5</a:t>
              </a:r>
              <a:endParaRPr lang="es-GT" dirty="0">
                <a:solidFill>
                  <a:srgbClr val="B61A91"/>
                </a:solidFill>
                <a:latin typeface="Jumble" panose="020B0604020202020204" pitchFamily="2" charset="0"/>
              </a:endParaRPr>
            </a:p>
          </p:txBody>
        </p:sp>
      </p:grpSp>
      <p:grpSp>
        <p:nvGrpSpPr>
          <p:cNvPr id="30" name="Grupo 29">
            <a:extLst>
              <a:ext uri="{FF2B5EF4-FFF2-40B4-BE49-F238E27FC236}">
                <a16:creationId xmlns:a16="http://schemas.microsoft.com/office/drawing/2014/main" id="{11B224AC-618D-85E9-AE20-B9869D745F4B}"/>
              </a:ext>
            </a:extLst>
          </p:cNvPr>
          <p:cNvGrpSpPr/>
          <p:nvPr/>
        </p:nvGrpSpPr>
        <p:grpSpPr>
          <a:xfrm>
            <a:off x="1186166" y="4499371"/>
            <a:ext cx="2047267" cy="1450184"/>
            <a:chOff x="1186166" y="4499371"/>
            <a:chExt cx="2047267" cy="1450184"/>
          </a:xfrm>
        </p:grpSpPr>
        <p:sp>
          <p:nvSpPr>
            <p:cNvPr id="65" name="Rectángulo: esquinas diagonales redondeadas 64">
              <a:extLst>
                <a:ext uri="{FF2B5EF4-FFF2-40B4-BE49-F238E27FC236}">
                  <a16:creationId xmlns:a16="http://schemas.microsoft.com/office/drawing/2014/main" id="{4A984054-63D1-1AC9-8A36-456C2EBBF3AE}"/>
                </a:ext>
              </a:extLst>
            </p:cNvPr>
            <p:cNvSpPr/>
            <p:nvPr/>
          </p:nvSpPr>
          <p:spPr>
            <a:xfrm>
              <a:off x="1186166" y="4499371"/>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86" name="CuadroTexto 85">
              <a:extLst>
                <a:ext uri="{FF2B5EF4-FFF2-40B4-BE49-F238E27FC236}">
                  <a16:creationId xmlns:a16="http://schemas.microsoft.com/office/drawing/2014/main" id="{30C4C365-5C24-95BA-DB0D-917F3416CFB1}"/>
                </a:ext>
              </a:extLst>
            </p:cNvPr>
            <p:cNvSpPr txBox="1"/>
            <p:nvPr/>
          </p:nvSpPr>
          <p:spPr>
            <a:xfrm>
              <a:off x="1217609" y="5030948"/>
              <a:ext cx="1996292" cy="830997"/>
            </a:xfrm>
            <a:prstGeom prst="rect">
              <a:avLst/>
            </a:prstGeom>
            <a:noFill/>
          </p:spPr>
          <p:txBody>
            <a:bodyPr wrap="square" rtlCol="0">
              <a:spAutoFit/>
            </a:bodyPr>
            <a:lstStyle/>
            <a:p>
              <a:pPr algn="just"/>
              <a:r>
                <a:rPr lang="es-GT" sz="1600" b="1" dirty="0">
                  <a:solidFill>
                    <a:schemeClr val="bg1"/>
                  </a:solidFill>
                </a:rPr>
                <a:t>Conoce cuántos retiros puedes hacer sin comisiones.</a:t>
              </a:r>
            </a:p>
          </p:txBody>
        </p:sp>
        <p:sp>
          <p:nvSpPr>
            <p:cNvPr id="16" name="CuadroTexto 15">
              <a:extLst>
                <a:ext uri="{FF2B5EF4-FFF2-40B4-BE49-F238E27FC236}">
                  <a16:creationId xmlns:a16="http://schemas.microsoft.com/office/drawing/2014/main" id="{7957D739-3C47-01F2-DF93-8B7B95F1AF51}"/>
                </a:ext>
              </a:extLst>
            </p:cNvPr>
            <p:cNvSpPr txBox="1"/>
            <p:nvPr/>
          </p:nvSpPr>
          <p:spPr>
            <a:xfrm>
              <a:off x="1186166" y="4499371"/>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6</a:t>
              </a:r>
              <a:endParaRPr lang="es-GT" dirty="0">
                <a:solidFill>
                  <a:srgbClr val="B61A91"/>
                </a:solidFill>
                <a:latin typeface="Jumble" panose="020B0604020202020204" pitchFamily="2" charset="0"/>
              </a:endParaRPr>
            </a:p>
          </p:txBody>
        </p:sp>
      </p:grpSp>
      <p:grpSp>
        <p:nvGrpSpPr>
          <p:cNvPr id="31" name="Grupo 30">
            <a:extLst>
              <a:ext uri="{FF2B5EF4-FFF2-40B4-BE49-F238E27FC236}">
                <a16:creationId xmlns:a16="http://schemas.microsoft.com/office/drawing/2014/main" id="{23798FF9-B5A5-711C-DECC-18134B95703A}"/>
              </a:ext>
            </a:extLst>
          </p:cNvPr>
          <p:cNvGrpSpPr/>
          <p:nvPr/>
        </p:nvGrpSpPr>
        <p:grpSpPr>
          <a:xfrm>
            <a:off x="3445523" y="4453831"/>
            <a:ext cx="2056243" cy="1495724"/>
            <a:chOff x="3445523" y="4453831"/>
            <a:chExt cx="2056243" cy="1495724"/>
          </a:xfrm>
        </p:grpSpPr>
        <p:sp>
          <p:nvSpPr>
            <p:cNvPr id="67" name="Rectángulo: esquinas diagonales redondeadas 66">
              <a:extLst>
                <a:ext uri="{FF2B5EF4-FFF2-40B4-BE49-F238E27FC236}">
                  <a16:creationId xmlns:a16="http://schemas.microsoft.com/office/drawing/2014/main" id="{0DE276B1-132F-D56E-8911-4D76A8815363}"/>
                </a:ext>
              </a:extLst>
            </p:cNvPr>
            <p:cNvSpPr/>
            <p:nvPr/>
          </p:nvSpPr>
          <p:spPr>
            <a:xfrm>
              <a:off x="3445523" y="4499371"/>
              <a:ext cx="2047267" cy="1450184"/>
            </a:xfrm>
            <a:prstGeom prst="round2Diag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8" name="CuadroTexto 87">
              <a:extLst>
                <a:ext uri="{FF2B5EF4-FFF2-40B4-BE49-F238E27FC236}">
                  <a16:creationId xmlns:a16="http://schemas.microsoft.com/office/drawing/2014/main" id="{C4CDFF72-DB19-2A93-2C06-814EE9A7E353}"/>
                </a:ext>
              </a:extLst>
            </p:cNvPr>
            <p:cNvSpPr txBox="1"/>
            <p:nvPr/>
          </p:nvSpPr>
          <p:spPr>
            <a:xfrm>
              <a:off x="3505474" y="4864604"/>
              <a:ext cx="1996292" cy="1077218"/>
            </a:xfrm>
            <a:prstGeom prst="rect">
              <a:avLst/>
            </a:prstGeom>
            <a:noFill/>
          </p:spPr>
          <p:txBody>
            <a:bodyPr wrap="square" rtlCol="0">
              <a:spAutoFit/>
            </a:bodyPr>
            <a:lstStyle/>
            <a:p>
              <a:pPr algn="just"/>
              <a:r>
                <a:rPr lang="es-GT" sz="1600" b="1" dirty="0">
                  <a:solidFill>
                    <a:schemeClr val="bg1"/>
                  </a:solidFill>
                </a:rPr>
                <a:t>Procura usar los cajeros automáticos del banco que expidió tu tarjeta.</a:t>
              </a:r>
            </a:p>
          </p:txBody>
        </p:sp>
        <p:sp>
          <p:nvSpPr>
            <p:cNvPr id="18" name="CuadroTexto 17">
              <a:extLst>
                <a:ext uri="{FF2B5EF4-FFF2-40B4-BE49-F238E27FC236}">
                  <a16:creationId xmlns:a16="http://schemas.microsoft.com/office/drawing/2014/main" id="{0956ADF9-13A0-92D2-3A50-F1FCD1A98C8E}"/>
                </a:ext>
              </a:extLst>
            </p:cNvPr>
            <p:cNvSpPr txBox="1"/>
            <p:nvPr/>
          </p:nvSpPr>
          <p:spPr>
            <a:xfrm>
              <a:off x="3456610" y="4453831"/>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7</a:t>
              </a:r>
              <a:endParaRPr lang="es-GT" dirty="0">
                <a:solidFill>
                  <a:srgbClr val="B61A91"/>
                </a:solidFill>
                <a:latin typeface="Jumble" panose="020B0604020202020204" pitchFamily="2" charset="0"/>
              </a:endParaRPr>
            </a:p>
          </p:txBody>
        </p:sp>
      </p:grpSp>
      <p:grpSp>
        <p:nvGrpSpPr>
          <p:cNvPr id="32" name="Grupo 31">
            <a:extLst>
              <a:ext uri="{FF2B5EF4-FFF2-40B4-BE49-F238E27FC236}">
                <a16:creationId xmlns:a16="http://schemas.microsoft.com/office/drawing/2014/main" id="{785F5DF8-5454-191C-6E6C-EDEB1EA31EE6}"/>
              </a:ext>
            </a:extLst>
          </p:cNvPr>
          <p:cNvGrpSpPr/>
          <p:nvPr/>
        </p:nvGrpSpPr>
        <p:grpSpPr>
          <a:xfrm>
            <a:off x="5668342" y="4443570"/>
            <a:ext cx="2047897" cy="1524286"/>
            <a:chOff x="5668342" y="4443570"/>
            <a:chExt cx="2047897" cy="1524286"/>
          </a:xfrm>
        </p:grpSpPr>
        <p:sp>
          <p:nvSpPr>
            <p:cNvPr id="69" name="Rectángulo: esquinas diagonales redondeadas 68">
              <a:extLst>
                <a:ext uri="{FF2B5EF4-FFF2-40B4-BE49-F238E27FC236}">
                  <a16:creationId xmlns:a16="http://schemas.microsoft.com/office/drawing/2014/main" id="{BCD0BB64-D644-A903-7A8E-A659DA81EAA5}"/>
                </a:ext>
              </a:extLst>
            </p:cNvPr>
            <p:cNvSpPr/>
            <p:nvPr/>
          </p:nvSpPr>
          <p:spPr>
            <a:xfrm>
              <a:off x="5668972" y="4489111"/>
              <a:ext cx="2047267" cy="1450184"/>
            </a:xfrm>
            <a:prstGeom prst="round2DiagRect">
              <a:avLst/>
            </a:prstGeom>
            <a:solidFill>
              <a:srgbClr val="43B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90" name="CuadroTexto 89">
              <a:extLst>
                <a:ext uri="{FF2B5EF4-FFF2-40B4-BE49-F238E27FC236}">
                  <a16:creationId xmlns:a16="http://schemas.microsoft.com/office/drawing/2014/main" id="{4009E04D-69DA-45FF-714B-34F1ABB17E6E}"/>
                </a:ext>
              </a:extLst>
            </p:cNvPr>
            <p:cNvSpPr txBox="1"/>
            <p:nvPr/>
          </p:nvSpPr>
          <p:spPr>
            <a:xfrm>
              <a:off x="5701066" y="4890638"/>
              <a:ext cx="1996292" cy="1077218"/>
            </a:xfrm>
            <a:prstGeom prst="rect">
              <a:avLst/>
            </a:prstGeom>
            <a:noFill/>
          </p:spPr>
          <p:txBody>
            <a:bodyPr wrap="square" rtlCol="0">
              <a:spAutoFit/>
            </a:bodyPr>
            <a:lstStyle/>
            <a:p>
              <a:pPr algn="just"/>
              <a:r>
                <a:rPr lang="es-GT" sz="1600" b="1" dirty="0">
                  <a:solidFill>
                    <a:schemeClr val="bg1"/>
                  </a:solidFill>
                </a:rPr>
                <a:t>Memoriza el Número de Identificación Personal (PIN) y no lo des a conocer.</a:t>
              </a:r>
            </a:p>
          </p:txBody>
        </p:sp>
        <p:sp>
          <p:nvSpPr>
            <p:cNvPr id="20" name="CuadroTexto 19">
              <a:extLst>
                <a:ext uri="{FF2B5EF4-FFF2-40B4-BE49-F238E27FC236}">
                  <a16:creationId xmlns:a16="http://schemas.microsoft.com/office/drawing/2014/main" id="{F99E5A28-F409-C9C6-2F31-29CAD6312C77}"/>
                </a:ext>
              </a:extLst>
            </p:cNvPr>
            <p:cNvSpPr txBox="1"/>
            <p:nvPr/>
          </p:nvSpPr>
          <p:spPr>
            <a:xfrm>
              <a:off x="5668342" y="4443570"/>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8</a:t>
              </a:r>
              <a:endParaRPr lang="es-GT" dirty="0">
                <a:solidFill>
                  <a:srgbClr val="B61A91"/>
                </a:solidFill>
                <a:latin typeface="Jumble" panose="020B0604020202020204" pitchFamily="2" charset="0"/>
              </a:endParaRPr>
            </a:p>
          </p:txBody>
        </p:sp>
      </p:grpSp>
      <p:grpSp>
        <p:nvGrpSpPr>
          <p:cNvPr id="33" name="Grupo 32">
            <a:extLst>
              <a:ext uri="{FF2B5EF4-FFF2-40B4-BE49-F238E27FC236}">
                <a16:creationId xmlns:a16="http://schemas.microsoft.com/office/drawing/2014/main" id="{0AFF1CAE-61AA-4B1D-63F3-8AAA145F6209}"/>
              </a:ext>
            </a:extLst>
          </p:cNvPr>
          <p:cNvGrpSpPr/>
          <p:nvPr/>
        </p:nvGrpSpPr>
        <p:grpSpPr>
          <a:xfrm>
            <a:off x="7850531" y="4477383"/>
            <a:ext cx="2047267" cy="1472172"/>
            <a:chOff x="7850531" y="4477383"/>
            <a:chExt cx="2047267" cy="1472172"/>
          </a:xfrm>
        </p:grpSpPr>
        <p:sp>
          <p:nvSpPr>
            <p:cNvPr id="71" name="Rectángulo: esquinas diagonales redondeadas 70">
              <a:extLst>
                <a:ext uri="{FF2B5EF4-FFF2-40B4-BE49-F238E27FC236}">
                  <a16:creationId xmlns:a16="http://schemas.microsoft.com/office/drawing/2014/main" id="{374A7B2F-AF57-7BA2-B857-390C4AF296BC}"/>
                </a:ext>
              </a:extLst>
            </p:cNvPr>
            <p:cNvSpPr/>
            <p:nvPr/>
          </p:nvSpPr>
          <p:spPr>
            <a:xfrm>
              <a:off x="7850531" y="4499371"/>
              <a:ext cx="2047267" cy="1450184"/>
            </a:xfrm>
            <a:prstGeom prst="round2DiagRect">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2" name="CuadroTexto 91">
              <a:extLst>
                <a:ext uri="{FF2B5EF4-FFF2-40B4-BE49-F238E27FC236}">
                  <a16:creationId xmlns:a16="http://schemas.microsoft.com/office/drawing/2014/main" id="{F664C2E2-82AC-BB33-9842-880D9D1F3B2B}"/>
                </a:ext>
              </a:extLst>
            </p:cNvPr>
            <p:cNvSpPr txBox="1"/>
            <p:nvPr/>
          </p:nvSpPr>
          <p:spPr>
            <a:xfrm>
              <a:off x="7887208" y="4864604"/>
              <a:ext cx="1996292" cy="1077218"/>
            </a:xfrm>
            <a:prstGeom prst="rect">
              <a:avLst/>
            </a:prstGeom>
            <a:noFill/>
          </p:spPr>
          <p:txBody>
            <a:bodyPr wrap="square" rtlCol="0">
              <a:spAutoFit/>
            </a:bodyPr>
            <a:lstStyle/>
            <a:p>
              <a:pPr algn="just"/>
              <a:r>
                <a:rPr lang="es-GT" sz="1600" b="1" dirty="0">
                  <a:solidFill>
                    <a:schemeClr val="bg1"/>
                  </a:solidFill>
                </a:rPr>
                <a:t>En caso de robo o extravío, repórtala de inmediato a tu banco.</a:t>
              </a:r>
            </a:p>
          </p:txBody>
        </p:sp>
        <p:sp>
          <p:nvSpPr>
            <p:cNvPr id="22" name="CuadroTexto 21">
              <a:extLst>
                <a:ext uri="{FF2B5EF4-FFF2-40B4-BE49-F238E27FC236}">
                  <a16:creationId xmlns:a16="http://schemas.microsoft.com/office/drawing/2014/main" id="{9614B3DA-5177-F430-C579-3DFA5E122A05}"/>
                </a:ext>
              </a:extLst>
            </p:cNvPr>
            <p:cNvSpPr txBox="1"/>
            <p:nvPr/>
          </p:nvSpPr>
          <p:spPr>
            <a:xfrm>
              <a:off x="7905328" y="4477383"/>
              <a:ext cx="589537"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9</a:t>
              </a:r>
              <a:endParaRPr lang="es-GT" dirty="0">
                <a:solidFill>
                  <a:srgbClr val="B61A91"/>
                </a:solidFill>
                <a:latin typeface="Jumble" panose="020B0604020202020204" pitchFamily="2" charset="0"/>
              </a:endParaRPr>
            </a:p>
          </p:txBody>
        </p:sp>
      </p:grpSp>
      <p:grpSp>
        <p:nvGrpSpPr>
          <p:cNvPr id="34" name="Grupo 33">
            <a:extLst>
              <a:ext uri="{FF2B5EF4-FFF2-40B4-BE49-F238E27FC236}">
                <a16:creationId xmlns:a16="http://schemas.microsoft.com/office/drawing/2014/main" id="{AD48AEE5-32EA-9F2B-589D-E962DFC5B99C}"/>
              </a:ext>
            </a:extLst>
          </p:cNvPr>
          <p:cNvGrpSpPr/>
          <p:nvPr/>
        </p:nvGrpSpPr>
        <p:grpSpPr>
          <a:xfrm>
            <a:off x="10022375" y="4453831"/>
            <a:ext cx="2060804" cy="1495724"/>
            <a:chOff x="10022375" y="4453831"/>
            <a:chExt cx="2060804" cy="1495724"/>
          </a:xfrm>
        </p:grpSpPr>
        <p:sp>
          <p:nvSpPr>
            <p:cNvPr id="73" name="Rectángulo: esquinas diagonales redondeadas 72">
              <a:extLst>
                <a:ext uri="{FF2B5EF4-FFF2-40B4-BE49-F238E27FC236}">
                  <a16:creationId xmlns:a16="http://schemas.microsoft.com/office/drawing/2014/main" id="{233E631D-DC6C-CC97-9344-FEC775C19B3D}"/>
                </a:ext>
              </a:extLst>
            </p:cNvPr>
            <p:cNvSpPr/>
            <p:nvPr/>
          </p:nvSpPr>
          <p:spPr>
            <a:xfrm>
              <a:off x="10022375" y="4499371"/>
              <a:ext cx="2047267" cy="1450184"/>
            </a:xfrm>
            <a:prstGeom prst="round2Diag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4" name="CuadroTexto 93">
              <a:extLst>
                <a:ext uri="{FF2B5EF4-FFF2-40B4-BE49-F238E27FC236}">
                  <a16:creationId xmlns:a16="http://schemas.microsoft.com/office/drawing/2014/main" id="{706D1668-8D86-C0D5-35F4-377F25E3A146}"/>
                </a:ext>
              </a:extLst>
            </p:cNvPr>
            <p:cNvSpPr txBox="1"/>
            <p:nvPr/>
          </p:nvSpPr>
          <p:spPr>
            <a:xfrm>
              <a:off x="10086887" y="4962454"/>
              <a:ext cx="1996292" cy="954107"/>
            </a:xfrm>
            <a:prstGeom prst="rect">
              <a:avLst/>
            </a:prstGeom>
            <a:noFill/>
          </p:spPr>
          <p:txBody>
            <a:bodyPr wrap="square" rtlCol="0">
              <a:spAutoFit/>
            </a:bodyPr>
            <a:lstStyle/>
            <a:p>
              <a:pPr algn="just"/>
              <a:r>
                <a:rPr lang="es-GT" sz="1400" b="1" dirty="0">
                  <a:solidFill>
                    <a:schemeClr val="bg1"/>
                  </a:solidFill>
                </a:rPr>
                <a:t>Revisa tu estado de cuenta y verifica plazos para las ACLARACIONES QUE CONSIDERES.</a:t>
              </a:r>
            </a:p>
          </p:txBody>
        </p:sp>
        <p:sp>
          <p:nvSpPr>
            <p:cNvPr id="24" name="CuadroTexto 23">
              <a:extLst>
                <a:ext uri="{FF2B5EF4-FFF2-40B4-BE49-F238E27FC236}">
                  <a16:creationId xmlns:a16="http://schemas.microsoft.com/office/drawing/2014/main" id="{727668BA-4D1A-3742-3C67-4AB3CA17AD7B}"/>
                </a:ext>
              </a:extLst>
            </p:cNvPr>
            <p:cNvSpPr txBox="1"/>
            <p:nvPr/>
          </p:nvSpPr>
          <p:spPr>
            <a:xfrm>
              <a:off x="10034277" y="4453831"/>
              <a:ext cx="940114" cy="646331"/>
            </a:xfrm>
            <a:prstGeom prst="rect">
              <a:avLst/>
            </a:prstGeom>
            <a:noFill/>
          </p:spPr>
          <p:txBody>
            <a:bodyPr wrap="square" rtlCol="0">
              <a:spAutoFit/>
            </a:bodyPr>
            <a:lstStyle/>
            <a:p>
              <a:r>
                <a:rPr lang="es-GT" sz="3600" dirty="0">
                  <a:solidFill>
                    <a:srgbClr val="B61A91"/>
                  </a:solidFill>
                  <a:latin typeface="Jumble" panose="020B0604020202020204" pitchFamily="2" charset="0"/>
                </a:rPr>
                <a:t>10</a:t>
              </a:r>
              <a:endParaRPr lang="es-GT" dirty="0">
                <a:solidFill>
                  <a:srgbClr val="B61A91"/>
                </a:solidFill>
                <a:latin typeface="Jumble" panose="020B0604020202020204" pitchFamily="2" charset="0"/>
              </a:endParaRPr>
            </a:p>
          </p:txBody>
        </p:sp>
      </p:grpSp>
      <p:sp>
        <p:nvSpPr>
          <p:cNvPr id="5" name="Rectángulo 4">
            <a:extLst>
              <a:ext uri="{FF2B5EF4-FFF2-40B4-BE49-F238E27FC236}">
                <a16:creationId xmlns:a16="http://schemas.microsoft.com/office/drawing/2014/main" id="{AF2D1C9E-52F5-72B0-6287-090BC0440BDE}"/>
              </a:ext>
            </a:extLst>
          </p:cNvPr>
          <p:cNvSpPr/>
          <p:nvPr/>
        </p:nvSpPr>
        <p:spPr>
          <a:xfrm>
            <a:off x="153485" y="631855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Tree>
    <p:extLst>
      <p:ext uri="{BB962C8B-B14F-4D97-AF65-F5344CB8AC3E}">
        <p14:creationId xmlns:p14="http://schemas.microsoft.com/office/powerpoint/2010/main" val="219972188"/>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71D9A69-E5BD-4EFB-8222-852536E34A3E}"/>
              </a:ext>
            </a:extLst>
          </p:cNvPr>
          <p:cNvSpPr/>
          <p:nvPr/>
        </p:nvSpPr>
        <p:spPr>
          <a:xfrm rot="16200000">
            <a:off x="-973712" y="3014991"/>
            <a:ext cx="3586483" cy="523220"/>
          </a:xfrm>
          <a:prstGeom prst="rect">
            <a:avLst/>
          </a:prstGeom>
          <a:ln w="34925">
            <a:solidFill>
              <a:srgbClr val="FA0226"/>
            </a:solidFill>
          </a:ln>
        </p:spPr>
        <p:txBody>
          <a:bodyPr wrap="square">
            <a:spAutoFit/>
          </a:bodyPr>
          <a:lstStyle/>
          <a:p>
            <a:pPr algn="ctr"/>
            <a:r>
              <a:rPr lang="es-ES" sz="2800" b="1" u="sng" dirty="0">
                <a:solidFill>
                  <a:schemeClr val="accent5">
                    <a:lumMod val="50000"/>
                  </a:schemeClr>
                </a:solidFill>
                <a:latin typeface="Segoe UI" panose="020B0502040204020203" pitchFamily="34" charset="0"/>
              </a:rPr>
              <a:t>C O N T E N I D O:</a:t>
            </a:r>
            <a:endParaRPr lang="es-ES" sz="2800" b="1" i="0" u="sng" dirty="0">
              <a:solidFill>
                <a:schemeClr val="accent5">
                  <a:lumMod val="50000"/>
                </a:schemeClr>
              </a:solidFill>
              <a:effectLst/>
              <a:latin typeface="Segoe UI" panose="020B0502040204020203" pitchFamily="34" charset="0"/>
            </a:endParaRPr>
          </a:p>
        </p:txBody>
      </p:sp>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aphicFrame>
        <p:nvGraphicFramePr>
          <p:cNvPr id="6" name="Diagrama 5">
            <a:extLst>
              <a:ext uri="{FF2B5EF4-FFF2-40B4-BE49-F238E27FC236}">
                <a16:creationId xmlns:a16="http://schemas.microsoft.com/office/drawing/2014/main" id="{05C92EE1-8CC2-79C2-0DEC-16B3CF20B24B}"/>
              </a:ext>
            </a:extLst>
          </p:cNvPr>
          <p:cNvGraphicFramePr/>
          <p:nvPr>
            <p:extLst>
              <p:ext uri="{D42A27DB-BD31-4B8C-83A1-F6EECF244321}">
                <p14:modId xmlns:p14="http://schemas.microsoft.com/office/powerpoint/2010/main" val="1300661509"/>
              </p:ext>
            </p:extLst>
          </p:nvPr>
        </p:nvGraphicFramePr>
        <p:xfrm>
          <a:off x="1286832" y="541286"/>
          <a:ext cx="8664757" cy="60949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a:extLst>
              <a:ext uri="{FF2B5EF4-FFF2-40B4-BE49-F238E27FC236}">
                <a16:creationId xmlns:a16="http://schemas.microsoft.com/office/drawing/2014/main" id="{DDC2C93C-AE8E-80BA-D6FF-6CFDDA539930}"/>
              </a:ext>
            </a:extLst>
          </p:cNvPr>
          <p:cNvPicPr>
            <a:picLocks noChangeAspect="1"/>
          </p:cNvPicPr>
          <p:nvPr/>
        </p:nvPicPr>
        <p:blipFill>
          <a:blip r:embed="rId10">
            <a:alphaModFix amt="70000"/>
          </a:blip>
          <a:stretch>
            <a:fillRect/>
          </a:stretch>
        </p:blipFill>
        <p:spPr>
          <a:xfrm rot="880835">
            <a:off x="1905857" y="4233085"/>
            <a:ext cx="1026581" cy="1026581"/>
          </a:xfrm>
          <a:prstGeom prst="rect">
            <a:avLst/>
          </a:prstGeom>
          <a:ln>
            <a:noFill/>
          </a:ln>
          <a:effectLst>
            <a:softEdge rad="112500"/>
          </a:effectLst>
        </p:spPr>
      </p:pic>
      <p:pic>
        <p:nvPicPr>
          <p:cNvPr id="11" name="Picture 2" descr="Derechos Legales - Home | Facebook">
            <a:extLst>
              <a:ext uri="{FF2B5EF4-FFF2-40B4-BE49-F238E27FC236}">
                <a16:creationId xmlns:a16="http://schemas.microsoft.com/office/drawing/2014/main" id="{52F0B244-8991-6696-5D53-593BD753F37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5072"/>
          <a:stretch/>
        </p:blipFill>
        <p:spPr bwMode="auto">
          <a:xfrm>
            <a:off x="1295025" y="813582"/>
            <a:ext cx="1062829" cy="919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8723965-7DC1-79DA-AB1D-A71E44182949}"/>
              </a:ext>
            </a:extLst>
          </p:cNvPr>
          <p:cNvPicPr>
            <a:picLocks noChangeAspect="1"/>
          </p:cNvPicPr>
          <p:nvPr/>
        </p:nvPicPr>
        <p:blipFill>
          <a:blip r:embed="rId12"/>
          <a:stretch>
            <a:fillRect/>
          </a:stretch>
        </p:blipFill>
        <p:spPr>
          <a:xfrm>
            <a:off x="2104412" y="3025742"/>
            <a:ext cx="1012647" cy="1012647"/>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7A879CCF-668B-F62B-FC3D-3560FA94DD26}"/>
              </a:ext>
            </a:extLst>
          </p:cNvPr>
          <p:cNvPicPr>
            <a:picLocks noChangeAspect="1"/>
          </p:cNvPicPr>
          <p:nvPr/>
        </p:nvPicPr>
        <p:blipFill>
          <a:blip r:embed="rId13"/>
          <a:stretch>
            <a:fillRect/>
          </a:stretch>
        </p:blipFill>
        <p:spPr>
          <a:xfrm>
            <a:off x="1827580" y="2005631"/>
            <a:ext cx="1183136" cy="938741"/>
          </a:xfrm>
          <a:prstGeom prst="ellipse">
            <a:avLst/>
          </a:prstGeom>
          <a:ln>
            <a:noFill/>
          </a:ln>
          <a:effectLst>
            <a:softEdge rad="112500"/>
          </a:effectLst>
        </p:spPr>
      </p:pic>
      <p:pic>
        <p:nvPicPr>
          <p:cNvPr id="2" name="Imagen 1">
            <a:extLst>
              <a:ext uri="{FF2B5EF4-FFF2-40B4-BE49-F238E27FC236}">
                <a16:creationId xmlns:a16="http://schemas.microsoft.com/office/drawing/2014/main" id="{8A5767E6-BF76-8254-30E1-C6F6DCE21CB0}"/>
              </a:ext>
            </a:extLst>
          </p:cNvPr>
          <p:cNvPicPr>
            <a:picLocks noChangeAspect="1"/>
          </p:cNvPicPr>
          <p:nvPr/>
        </p:nvPicPr>
        <p:blipFill>
          <a:blip r:embed="rId14"/>
          <a:stretch>
            <a:fillRect/>
          </a:stretch>
        </p:blipFill>
        <p:spPr>
          <a:xfrm>
            <a:off x="1258164" y="5337118"/>
            <a:ext cx="1208517" cy="982282"/>
          </a:xfrm>
          <a:prstGeom prst="ellipse">
            <a:avLst/>
          </a:prstGeom>
          <a:ln>
            <a:noFill/>
          </a:ln>
          <a:effectLst>
            <a:softEdge rad="112500"/>
          </a:effectLst>
        </p:spPr>
      </p:pic>
    </p:spTree>
    <p:extLst>
      <p:ext uri="{BB962C8B-B14F-4D97-AF65-F5344CB8AC3E}">
        <p14:creationId xmlns:p14="http://schemas.microsoft.com/office/powerpoint/2010/main" val="338093674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1637" y="1634213"/>
            <a:ext cx="5731359" cy="369332"/>
          </a:xfrm>
          <a:prstGeom prst="rect">
            <a:avLst/>
          </a:prstGeom>
        </p:spPr>
        <p:txBody>
          <a:bodyPr wrap="square">
            <a:spAutoFit/>
          </a:bodyPr>
          <a:lstStyle/>
          <a:p>
            <a:r>
              <a:rPr lang="es-ES" b="1" dirty="0"/>
              <a:t>Para mayor información puede consultar en:</a:t>
            </a:r>
          </a:p>
        </p:txBody>
      </p:sp>
      <p:cxnSp>
        <p:nvCxnSpPr>
          <p:cNvPr id="8" name="Conector recto 7"/>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52E4012-70C4-4E11-82F7-F9233C8B8137}"/>
              </a:ext>
            </a:extLst>
          </p:cNvPr>
          <p:cNvSpPr txBox="1"/>
          <p:nvPr/>
        </p:nvSpPr>
        <p:spPr>
          <a:xfrm>
            <a:off x="1537505" y="2063437"/>
            <a:ext cx="3585326" cy="369332"/>
          </a:xfrm>
          <a:prstGeom prst="rect">
            <a:avLst/>
          </a:prstGeom>
          <a:noFill/>
        </p:spPr>
        <p:txBody>
          <a:bodyPr wrap="square">
            <a:spAutoFit/>
          </a:bodyPr>
          <a:lstStyle/>
          <a:p>
            <a:r>
              <a:rPr lang="es-GT" dirty="0">
                <a:hlinkClick r:id="rId2"/>
              </a:rPr>
              <a:t>sib.gob.gt - El Ahorro</a:t>
            </a:r>
            <a:endParaRPr lang="es-GT" dirty="0"/>
          </a:p>
        </p:txBody>
      </p:sp>
      <p:sp>
        <p:nvSpPr>
          <p:cNvPr id="13" name="Rectángulo 12">
            <a:extLst>
              <a:ext uri="{FF2B5EF4-FFF2-40B4-BE49-F238E27FC236}">
                <a16:creationId xmlns:a16="http://schemas.microsoft.com/office/drawing/2014/main" id="{EE77073F-15AD-45A2-88DA-410005F25DB7}"/>
              </a:ext>
            </a:extLst>
          </p:cNvPr>
          <p:cNvSpPr/>
          <p:nvPr/>
        </p:nvSpPr>
        <p:spPr>
          <a:xfrm>
            <a:off x="3979620" y="3797837"/>
            <a:ext cx="7140611" cy="1477328"/>
          </a:xfrm>
          <a:prstGeom prst="rect">
            <a:avLst/>
          </a:prstGeom>
        </p:spPr>
        <p:txBody>
          <a:bodyPr wrap="square">
            <a:spAutoFit/>
          </a:bodyPr>
          <a:lstStyle/>
          <a:p>
            <a:pPr algn="just"/>
            <a:r>
              <a:rPr lang="es-ES" b="1" dirty="0"/>
              <a:t>En caso de tener una inconformidad sobre </a:t>
            </a:r>
            <a:r>
              <a:rPr lang="es-GT" b="1" dirty="0"/>
              <a:t>gestiones respecto operaciones de depósitos de ahorro y monetarios que realizan las entidades supervisadas por la Superintendencia de Bancos, se recomienda</a:t>
            </a:r>
            <a:r>
              <a:rPr lang="es-ES" b="1" dirty="0"/>
              <a:t> consultar el siguiente link:</a:t>
            </a:r>
          </a:p>
          <a:p>
            <a:pPr algn="just"/>
            <a:endParaRPr lang="es-ES" b="1" dirty="0"/>
          </a:p>
        </p:txBody>
      </p:sp>
      <p:sp>
        <p:nvSpPr>
          <p:cNvPr id="14" name="CuadroTexto 13">
            <a:extLst>
              <a:ext uri="{FF2B5EF4-FFF2-40B4-BE49-F238E27FC236}">
                <a16:creationId xmlns:a16="http://schemas.microsoft.com/office/drawing/2014/main" id="{7B458DBD-65A0-4700-893F-43EB63D2352F}"/>
              </a:ext>
            </a:extLst>
          </p:cNvPr>
          <p:cNvSpPr txBox="1"/>
          <p:nvPr/>
        </p:nvSpPr>
        <p:spPr>
          <a:xfrm>
            <a:off x="6112719" y="5408439"/>
            <a:ext cx="6105524" cy="369332"/>
          </a:xfrm>
          <a:prstGeom prst="rect">
            <a:avLst/>
          </a:prstGeom>
          <a:noFill/>
        </p:spPr>
        <p:txBody>
          <a:bodyPr wrap="square">
            <a:spAutoFit/>
          </a:bodyPr>
          <a:lstStyle/>
          <a:p>
            <a:r>
              <a:rPr lang="es-GT" dirty="0">
                <a:hlinkClick r:id="rId3"/>
              </a:rPr>
              <a:t>sib.gob.gt - Orientación para Solicitudes y Gestiones</a:t>
            </a:r>
            <a:endParaRPr lang="es-GT" dirty="0"/>
          </a:p>
        </p:txBody>
      </p:sp>
      <p:pic>
        <p:nvPicPr>
          <p:cNvPr id="23" name="Imagen 22">
            <a:extLst>
              <a:ext uri="{FF2B5EF4-FFF2-40B4-BE49-F238E27FC236}">
                <a16:creationId xmlns:a16="http://schemas.microsoft.com/office/drawing/2014/main" id="{946DA23A-2901-4655-ADF3-5156FA0DBDB1}"/>
              </a:ext>
            </a:extLst>
          </p:cNvPr>
          <p:cNvPicPr>
            <a:picLocks noChangeAspect="1"/>
          </p:cNvPicPr>
          <p:nvPr/>
        </p:nvPicPr>
        <p:blipFill>
          <a:blip r:embed="rId4"/>
          <a:stretch>
            <a:fillRect/>
          </a:stretch>
        </p:blipFill>
        <p:spPr>
          <a:xfrm>
            <a:off x="801805" y="5084762"/>
            <a:ext cx="3908230" cy="1244844"/>
          </a:xfrm>
          <a:prstGeom prst="rect">
            <a:avLst/>
          </a:prstGeom>
        </p:spPr>
      </p:pic>
      <p:grpSp>
        <p:nvGrpSpPr>
          <p:cNvPr id="29" name="Grupo 28">
            <a:extLst>
              <a:ext uri="{FF2B5EF4-FFF2-40B4-BE49-F238E27FC236}">
                <a16:creationId xmlns:a16="http://schemas.microsoft.com/office/drawing/2014/main" id="{020696F6-9249-F7E1-781B-CFE9C9BC37C0}"/>
              </a:ext>
            </a:extLst>
          </p:cNvPr>
          <p:cNvGrpSpPr/>
          <p:nvPr/>
        </p:nvGrpSpPr>
        <p:grpSpPr>
          <a:xfrm>
            <a:off x="3117059" y="-46408"/>
            <a:ext cx="7284529" cy="710639"/>
            <a:chOff x="2154746" y="7802"/>
            <a:chExt cx="7882508" cy="1057233"/>
          </a:xfrm>
        </p:grpSpPr>
        <p:pic>
          <p:nvPicPr>
            <p:cNvPr id="30" name="Imagen 16" descr="image001">
              <a:extLst>
                <a:ext uri="{FF2B5EF4-FFF2-40B4-BE49-F238E27FC236}">
                  <a16:creationId xmlns:a16="http://schemas.microsoft.com/office/drawing/2014/main" id="{EC2FBE25-9EF9-4C34-0E97-218DE6BAF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30">
              <a:extLst>
                <a:ext uri="{FF2B5EF4-FFF2-40B4-BE49-F238E27FC236}">
                  <a16:creationId xmlns:a16="http://schemas.microsoft.com/office/drawing/2014/main" id="{AE5ADD6C-4841-9716-32DD-622A87D0A51A}"/>
                </a:ext>
              </a:extLst>
            </p:cNvPr>
            <p:cNvPicPr>
              <a:picLocks noChangeAspect="1"/>
            </p:cNvPicPr>
            <p:nvPr/>
          </p:nvPicPr>
          <p:blipFill>
            <a:blip r:embed="rId6"/>
            <a:stretch>
              <a:fillRect/>
            </a:stretch>
          </p:blipFill>
          <p:spPr>
            <a:xfrm>
              <a:off x="3746861" y="112185"/>
              <a:ext cx="3532211" cy="741577"/>
            </a:xfrm>
            <a:prstGeom prst="rect">
              <a:avLst/>
            </a:prstGeom>
          </p:spPr>
        </p:pic>
        <p:pic>
          <p:nvPicPr>
            <p:cNvPr id="32" name="Imagen 31" descr="Texto, Logotipo&#10;&#10;Descripción generada automáticamente">
              <a:extLst>
                <a:ext uri="{FF2B5EF4-FFF2-40B4-BE49-F238E27FC236}">
                  <a16:creationId xmlns:a16="http://schemas.microsoft.com/office/drawing/2014/main" id="{40BB88A7-D864-AE7B-0370-4122CA4A82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6" name="Grupo 25">
            <a:extLst>
              <a:ext uri="{FF2B5EF4-FFF2-40B4-BE49-F238E27FC236}">
                <a16:creationId xmlns:a16="http://schemas.microsoft.com/office/drawing/2014/main" id="{6ED08033-BD37-9DA0-EBD5-F407610F8407}"/>
              </a:ext>
            </a:extLst>
          </p:cNvPr>
          <p:cNvGrpSpPr/>
          <p:nvPr/>
        </p:nvGrpSpPr>
        <p:grpSpPr>
          <a:xfrm>
            <a:off x="5535595" y="1574648"/>
            <a:ext cx="5070921" cy="1822036"/>
            <a:chOff x="5583574" y="1016412"/>
            <a:chExt cx="5795186" cy="2114446"/>
          </a:xfrm>
        </p:grpSpPr>
        <p:pic>
          <p:nvPicPr>
            <p:cNvPr id="17" name="Imagen 16">
              <a:extLst>
                <a:ext uri="{FF2B5EF4-FFF2-40B4-BE49-F238E27FC236}">
                  <a16:creationId xmlns:a16="http://schemas.microsoft.com/office/drawing/2014/main" id="{9CD6F681-6B13-39F6-45E1-D50CB74D3363}"/>
                </a:ext>
              </a:extLst>
            </p:cNvPr>
            <p:cNvPicPr>
              <a:picLocks noChangeAspect="1"/>
            </p:cNvPicPr>
            <p:nvPr/>
          </p:nvPicPr>
          <p:blipFill>
            <a:blip r:embed="rId8"/>
            <a:stretch>
              <a:fillRect/>
            </a:stretch>
          </p:blipFill>
          <p:spPr>
            <a:xfrm rot="1473012">
              <a:off x="10147766" y="1755357"/>
              <a:ext cx="1230994" cy="1375501"/>
            </a:xfrm>
            <a:prstGeom prst="rect">
              <a:avLst/>
            </a:prstGeom>
          </p:spPr>
        </p:pic>
        <p:pic>
          <p:nvPicPr>
            <p:cNvPr id="25" name="Imagen 24">
              <a:extLst>
                <a:ext uri="{FF2B5EF4-FFF2-40B4-BE49-F238E27FC236}">
                  <a16:creationId xmlns:a16="http://schemas.microsoft.com/office/drawing/2014/main" id="{DCF06102-C4F7-73F5-06A7-6D6F0632393E}"/>
                </a:ext>
              </a:extLst>
            </p:cNvPr>
            <p:cNvPicPr>
              <a:picLocks noChangeAspect="1"/>
            </p:cNvPicPr>
            <p:nvPr/>
          </p:nvPicPr>
          <p:blipFill>
            <a:blip r:embed="rId9"/>
            <a:stretch>
              <a:fillRect/>
            </a:stretch>
          </p:blipFill>
          <p:spPr>
            <a:xfrm rot="1225501">
              <a:off x="9393883" y="1371313"/>
              <a:ext cx="1152598" cy="1305775"/>
            </a:xfrm>
            <a:prstGeom prst="rect">
              <a:avLst/>
            </a:prstGeom>
          </p:spPr>
        </p:pic>
        <p:pic>
          <p:nvPicPr>
            <p:cNvPr id="3" name="Imagen 2">
              <a:extLst>
                <a:ext uri="{FF2B5EF4-FFF2-40B4-BE49-F238E27FC236}">
                  <a16:creationId xmlns:a16="http://schemas.microsoft.com/office/drawing/2014/main" id="{C7FA0413-BB3F-FF1F-16B3-17FCBE10C549}"/>
                </a:ext>
              </a:extLst>
            </p:cNvPr>
            <p:cNvPicPr>
              <a:picLocks noChangeAspect="1"/>
            </p:cNvPicPr>
            <p:nvPr/>
          </p:nvPicPr>
          <p:blipFill>
            <a:blip r:embed="rId10"/>
            <a:stretch>
              <a:fillRect/>
            </a:stretch>
          </p:blipFill>
          <p:spPr>
            <a:xfrm rot="20630193">
              <a:off x="5583574" y="1758641"/>
              <a:ext cx="1060080" cy="1169980"/>
            </a:xfrm>
            <a:prstGeom prst="rect">
              <a:avLst/>
            </a:prstGeom>
          </p:spPr>
        </p:pic>
        <p:pic>
          <p:nvPicPr>
            <p:cNvPr id="6" name="Imagen 5">
              <a:extLst>
                <a:ext uri="{FF2B5EF4-FFF2-40B4-BE49-F238E27FC236}">
                  <a16:creationId xmlns:a16="http://schemas.microsoft.com/office/drawing/2014/main" id="{1A979CFA-5073-B6F2-05B8-6E092560CDAB}"/>
                </a:ext>
              </a:extLst>
            </p:cNvPr>
            <p:cNvPicPr>
              <a:picLocks noChangeAspect="1"/>
            </p:cNvPicPr>
            <p:nvPr/>
          </p:nvPicPr>
          <p:blipFill>
            <a:blip r:embed="rId11"/>
            <a:stretch>
              <a:fillRect/>
            </a:stretch>
          </p:blipFill>
          <p:spPr>
            <a:xfrm rot="21161685">
              <a:off x="6373051" y="1265294"/>
              <a:ext cx="1121271" cy="1243985"/>
            </a:xfrm>
            <a:prstGeom prst="rect">
              <a:avLst/>
            </a:prstGeom>
          </p:spPr>
        </p:pic>
        <p:pic>
          <p:nvPicPr>
            <p:cNvPr id="11" name="Imagen 10">
              <a:extLst>
                <a:ext uri="{FF2B5EF4-FFF2-40B4-BE49-F238E27FC236}">
                  <a16:creationId xmlns:a16="http://schemas.microsoft.com/office/drawing/2014/main" id="{776EC5B9-A2ED-CE21-CDD4-395765B65BA7}"/>
                </a:ext>
              </a:extLst>
            </p:cNvPr>
            <p:cNvPicPr>
              <a:picLocks noChangeAspect="1"/>
            </p:cNvPicPr>
            <p:nvPr/>
          </p:nvPicPr>
          <p:blipFill>
            <a:blip r:embed="rId12"/>
            <a:stretch>
              <a:fillRect/>
            </a:stretch>
          </p:blipFill>
          <p:spPr>
            <a:xfrm rot="21405504">
              <a:off x="7322464" y="1021156"/>
              <a:ext cx="1197921" cy="1333338"/>
            </a:xfrm>
            <a:prstGeom prst="rect">
              <a:avLst/>
            </a:prstGeom>
          </p:spPr>
        </p:pic>
        <p:pic>
          <p:nvPicPr>
            <p:cNvPr id="22" name="Imagen 21">
              <a:extLst>
                <a:ext uri="{FF2B5EF4-FFF2-40B4-BE49-F238E27FC236}">
                  <a16:creationId xmlns:a16="http://schemas.microsoft.com/office/drawing/2014/main" id="{FC14EFDC-5461-FFF4-6F46-EA12316DC6C5}"/>
                </a:ext>
              </a:extLst>
            </p:cNvPr>
            <p:cNvPicPr>
              <a:picLocks noChangeAspect="1"/>
            </p:cNvPicPr>
            <p:nvPr/>
          </p:nvPicPr>
          <p:blipFill>
            <a:blip r:embed="rId13"/>
            <a:stretch>
              <a:fillRect/>
            </a:stretch>
          </p:blipFill>
          <p:spPr>
            <a:xfrm rot="351744">
              <a:off x="8386080" y="1016412"/>
              <a:ext cx="1211837" cy="1366931"/>
            </a:xfrm>
            <a:prstGeom prst="rect">
              <a:avLst/>
            </a:prstGeom>
          </p:spPr>
        </p:pic>
      </p:grpSp>
    </p:spTree>
    <p:extLst>
      <p:ext uri="{BB962C8B-B14F-4D97-AF65-F5344CB8AC3E}">
        <p14:creationId xmlns:p14="http://schemas.microsoft.com/office/powerpoint/2010/main" val="362797076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838200" y="5444202"/>
            <a:ext cx="10515600" cy="1325563"/>
          </a:xfrm>
        </p:spPr>
        <p:txBody>
          <a:bodyPr/>
          <a:lstStyle/>
          <a:p>
            <a:pPr algn="ctr"/>
            <a:r>
              <a:rPr lang="es-ES" b="1" dirty="0">
                <a:solidFill>
                  <a:schemeClr val="bg1">
                    <a:lumMod val="50000"/>
                  </a:schemeClr>
                </a:solidFill>
              </a:rPr>
              <a:t>Muchas gracias</a:t>
            </a:r>
            <a:endParaRPr lang="es-GT" b="1" dirty="0">
              <a:solidFill>
                <a:schemeClr val="bg1">
                  <a:lumMod val="50000"/>
                </a:schemeClr>
              </a:solidFill>
            </a:endParaRPr>
          </a:p>
        </p:txBody>
      </p:sp>
    </p:spTree>
    <p:extLst>
      <p:ext uri="{BB962C8B-B14F-4D97-AF65-F5344CB8AC3E}">
        <p14:creationId xmlns:p14="http://schemas.microsoft.com/office/powerpoint/2010/main" val="2825068104"/>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633E018-0A98-DDA1-4664-59B0B77E2DF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68DB64C5-6A22-E3D7-CB29-15A86EC47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A902DA79-5535-7B31-A572-EE46CD6A5D70}"/>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3C6FA0AD-2DED-EB51-B029-D07C7EC6E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aphicFrame>
        <p:nvGraphicFramePr>
          <p:cNvPr id="9" name="Diagrama 8">
            <a:extLst>
              <a:ext uri="{FF2B5EF4-FFF2-40B4-BE49-F238E27FC236}">
                <a16:creationId xmlns:a16="http://schemas.microsoft.com/office/drawing/2014/main" id="{ED0604F7-4877-818E-8A31-D26105DBFFE4}"/>
              </a:ext>
            </a:extLst>
          </p:cNvPr>
          <p:cNvGraphicFramePr/>
          <p:nvPr>
            <p:extLst>
              <p:ext uri="{D42A27DB-BD31-4B8C-83A1-F6EECF244321}">
                <p14:modId xmlns:p14="http://schemas.microsoft.com/office/powerpoint/2010/main" val="1772545166"/>
              </p:ext>
            </p:extLst>
          </p:nvPr>
        </p:nvGraphicFramePr>
        <p:xfrm>
          <a:off x="1286832" y="541286"/>
          <a:ext cx="8664757" cy="60949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ángulo 2">
            <a:extLst>
              <a:ext uri="{FF2B5EF4-FFF2-40B4-BE49-F238E27FC236}">
                <a16:creationId xmlns:a16="http://schemas.microsoft.com/office/drawing/2014/main" id="{B5EAEA05-8FED-69B2-5B36-687F4847FA5D}"/>
              </a:ext>
            </a:extLst>
          </p:cNvPr>
          <p:cNvSpPr/>
          <p:nvPr/>
        </p:nvSpPr>
        <p:spPr>
          <a:xfrm rot="16200000">
            <a:off x="-973712" y="3014991"/>
            <a:ext cx="3586483" cy="523220"/>
          </a:xfrm>
          <a:prstGeom prst="rect">
            <a:avLst/>
          </a:prstGeom>
          <a:ln w="34925">
            <a:solidFill>
              <a:srgbClr val="FA0226"/>
            </a:solidFill>
          </a:ln>
        </p:spPr>
        <p:txBody>
          <a:bodyPr wrap="square">
            <a:spAutoFit/>
          </a:bodyPr>
          <a:lstStyle/>
          <a:p>
            <a:pPr algn="ctr"/>
            <a:r>
              <a:rPr lang="es-ES" sz="2800" b="1" u="sng" dirty="0">
                <a:solidFill>
                  <a:schemeClr val="accent5">
                    <a:lumMod val="50000"/>
                  </a:schemeClr>
                </a:solidFill>
                <a:latin typeface="Segoe UI" panose="020B0502040204020203" pitchFamily="34" charset="0"/>
              </a:rPr>
              <a:t>C O N T E N I D O:</a:t>
            </a:r>
            <a:endParaRPr lang="es-ES" sz="2800" b="1" i="0" u="sng" dirty="0">
              <a:solidFill>
                <a:schemeClr val="accent5">
                  <a:lumMod val="50000"/>
                </a:schemeClr>
              </a:solidFill>
              <a:effectLst/>
              <a:latin typeface="Segoe UI" panose="020B0502040204020203" pitchFamily="34" charset="0"/>
            </a:endParaRPr>
          </a:p>
        </p:txBody>
      </p:sp>
      <p:pic>
        <p:nvPicPr>
          <p:cNvPr id="8" name="Imagen 7">
            <a:extLst>
              <a:ext uri="{FF2B5EF4-FFF2-40B4-BE49-F238E27FC236}">
                <a16:creationId xmlns:a16="http://schemas.microsoft.com/office/drawing/2014/main" id="{0DCE8060-C393-3ED1-D021-F8D107B308A8}"/>
              </a:ext>
            </a:extLst>
          </p:cNvPr>
          <p:cNvPicPr>
            <a:picLocks noChangeAspect="1"/>
          </p:cNvPicPr>
          <p:nvPr/>
        </p:nvPicPr>
        <p:blipFill>
          <a:blip r:embed="rId10"/>
          <a:stretch>
            <a:fillRect/>
          </a:stretch>
        </p:blipFill>
        <p:spPr>
          <a:xfrm>
            <a:off x="1815558" y="1734730"/>
            <a:ext cx="1034757" cy="879544"/>
          </a:xfrm>
          <a:prstGeom prst="ellipse">
            <a:avLst/>
          </a:prstGeom>
          <a:ln>
            <a:noFill/>
          </a:ln>
          <a:effectLst>
            <a:softEdge rad="112500"/>
          </a:effectLst>
        </p:spPr>
      </p:pic>
      <p:pic>
        <p:nvPicPr>
          <p:cNvPr id="23" name="Imagen 22">
            <a:extLst>
              <a:ext uri="{FF2B5EF4-FFF2-40B4-BE49-F238E27FC236}">
                <a16:creationId xmlns:a16="http://schemas.microsoft.com/office/drawing/2014/main" id="{8719F597-D827-334A-3F5D-393015BB383E}"/>
              </a:ext>
            </a:extLst>
          </p:cNvPr>
          <p:cNvPicPr>
            <a:picLocks noChangeAspect="1"/>
          </p:cNvPicPr>
          <p:nvPr/>
        </p:nvPicPr>
        <p:blipFill rotWithShape="1">
          <a:blip r:embed="rId11"/>
          <a:srcRect l="18594" r="18438"/>
          <a:stretch/>
        </p:blipFill>
        <p:spPr>
          <a:xfrm>
            <a:off x="1276309" y="677233"/>
            <a:ext cx="1078498" cy="963422"/>
          </a:xfrm>
          <a:prstGeom prst="ellipse">
            <a:avLst/>
          </a:prstGeom>
          <a:ln>
            <a:noFill/>
          </a:ln>
          <a:effectLst>
            <a:softEdge rad="112500"/>
          </a:effectLst>
        </p:spPr>
      </p:pic>
      <p:pic>
        <p:nvPicPr>
          <p:cNvPr id="2" name="Imagen 1">
            <a:extLst>
              <a:ext uri="{FF2B5EF4-FFF2-40B4-BE49-F238E27FC236}">
                <a16:creationId xmlns:a16="http://schemas.microsoft.com/office/drawing/2014/main" id="{EC72B9DC-FB1F-919E-C7AA-B7B7435B9392}"/>
              </a:ext>
            </a:extLst>
          </p:cNvPr>
          <p:cNvPicPr>
            <a:picLocks noChangeAspect="1"/>
          </p:cNvPicPr>
          <p:nvPr/>
        </p:nvPicPr>
        <p:blipFill>
          <a:blip r:embed="rId12"/>
          <a:stretch>
            <a:fillRect/>
          </a:stretch>
        </p:blipFill>
        <p:spPr>
          <a:xfrm>
            <a:off x="1082988" y="5483584"/>
            <a:ext cx="1213300" cy="1025680"/>
          </a:xfrm>
          <a:prstGeom prst="ellipse">
            <a:avLst/>
          </a:prstGeom>
          <a:ln>
            <a:noFill/>
          </a:ln>
          <a:effectLst>
            <a:softEdge rad="112500"/>
          </a:effectLst>
        </p:spPr>
      </p:pic>
      <p:pic>
        <p:nvPicPr>
          <p:cNvPr id="10" name="Imagen 9">
            <a:extLst>
              <a:ext uri="{FF2B5EF4-FFF2-40B4-BE49-F238E27FC236}">
                <a16:creationId xmlns:a16="http://schemas.microsoft.com/office/drawing/2014/main" id="{E42BEB6F-C740-D5AC-6AFE-2268F2B40F62}"/>
              </a:ext>
            </a:extLst>
          </p:cNvPr>
          <p:cNvPicPr>
            <a:picLocks noChangeAspect="1"/>
          </p:cNvPicPr>
          <p:nvPr/>
        </p:nvPicPr>
        <p:blipFill rotWithShape="1">
          <a:blip r:embed="rId13"/>
          <a:srcRect t="3200" b="20800"/>
          <a:stretch/>
        </p:blipFill>
        <p:spPr>
          <a:xfrm>
            <a:off x="2109506" y="2549912"/>
            <a:ext cx="853796" cy="1036557"/>
          </a:xfrm>
          <a:prstGeom prst="ellipse">
            <a:avLst/>
          </a:prstGeom>
          <a:ln>
            <a:noFill/>
          </a:ln>
          <a:effectLst>
            <a:softEdge rad="112500"/>
          </a:effectLst>
        </p:spPr>
      </p:pic>
      <p:pic>
        <p:nvPicPr>
          <p:cNvPr id="11" name="Imagen 10">
            <a:extLst>
              <a:ext uri="{FF2B5EF4-FFF2-40B4-BE49-F238E27FC236}">
                <a16:creationId xmlns:a16="http://schemas.microsoft.com/office/drawing/2014/main" id="{A6B97C5D-0B2B-F12A-0F0D-AAEF14EB2638}"/>
              </a:ext>
            </a:extLst>
          </p:cNvPr>
          <p:cNvPicPr>
            <a:picLocks noChangeAspect="1"/>
          </p:cNvPicPr>
          <p:nvPr/>
        </p:nvPicPr>
        <p:blipFill>
          <a:blip r:embed="rId14">
            <a:alphaModFix amt="70000"/>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1939898" y="3464081"/>
            <a:ext cx="1254092" cy="1254092"/>
          </a:xfrm>
          <a:prstGeom prst="rect">
            <a:avLst/>
          </a:prstGeom>
        </p:spPr>
      </p:pic>
      <p:pic>
        <p:nvPicPr>
          <p:cNvPr id="12" name="Imagen 11">
            <a:extLst>
              <a:ext uri="{FF2B5EF4-FFF2-40B4-BE49-F238E27FC236}">
                <a16:creationId xmlns:a16="http://schemas.microsoft.com/office/drawing/2014/main" id="{92757621-7098-0C12-2431-BA810C4B8214}"/>
              </a:ext>
            </a:extLst>
          </p:cNvPr>
          <p:cNvPicPr>
            <a:picLocks noChangeAspect="1"/>
          </p:cNvPicPr>
          <p:nvPr/>
        </p:nvPicPr>
        <p:blipFill rotWithShape="1">
          <a:blip r:embed="rId16"/>
          <a:srcRect l="8846" r="12333"/>
          <a:stretch/>
        </p:blipFill>
        <p:spPr>
          <a:xfrm>
            <a:off x="1829188" y="4563450"/>
            <a:ext cx="822446" cy="879544"/>
          </a:xfrm>
          <a:prstGeom prst="rect">
            <a:avLst/>
          </a:prstGeom>
          <a:ln>
            <a:noFill/>
          </a:ln>
          <a:effectLst>
            <a:softEdge rad="112500"/>
          </a:effectLst>
        </p:spPr>
      </p:pic>
    </p:spTree>
    <p:extLst>
      <p:ext uri="{BB962C8B-B14F-4D97-AF65-F5344CB8AC3E}">
        <p14:creationId xmlns:p14="http://schemas.microsoft.com/office/powerpoint/2010/main" val="80430138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3F0B883-49DA-A14F-617F-4F216B0794B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BABBA8B7-B3EF-22CA-6975-A9E72BCBB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77E36518-60E9-6BB7-B930-0FEFD189D1DE}"/>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9747BA20-CB38-CE81-D9D6-46B3B323E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CBE7307-579B-1C27-1BB9-18CFF3B02325}"/>
              </a:ext>
            </a:extLst>
          </p:cNvPr>
          <p:cNvSpPr/>
          <p:nvPr/>
        </p:nvSpPr>
        <p:spPr>
          <a:xfrm>
            <a:off x="4795175" y="795030"/>
            <a:ext cx="2850690" cy="461665"/>
          </a:xfrm>
          <a:prstGeom prst="rect">
            <a:avLst/>
          </a:prstGeom>
        </p:spPr>
        <p:txBody>
          <a:bodyPr wrap="square">
            <a:spAutoFit/>
          </a:bodyPr>
          <a:lstStyle/>
          <a:p>
            <a:r>
              <a:rPr lang="es-ES" sz="2400" b="1" u="sng" dirty="0">
                <a:solidFill>
                  <a:schemeClr val="accent5">
                    <a:lumMod val="50000"/>
                  </a:schemeClr>
                </a:solidFill>
                <a:latin typeface="Segoe UI" panose="020B0502040204020203" pitchFamily="34" charset="0"/>
              </a:rPr>
              <a:t>Marco normativo:</a:t>
            </a:r>
          </a:p>
        </p:txBody>
      </p:sp>
      <p:sp>
        <p:nvSpPr>
          <p:cNvPr id="12" name="CuadroTexto 11">
            <a:extLst>
              <a:ext uri="{FF2B5EF4-FFF2-40B4-BE49-F238E27FC236}">
                <a16:creationId xmlns:a16="http://schemas.microsoft.com/office/drawing/2014/main" id="{6936223B-00D8-F78C-3C86-FE04906384D0}"/>
              </a:ext>
            </a:extLst>
          </p:cNvPr>
          <p:cNvSpPr txBox="1"/>
          <p:nvPr/>
        </p:nvSpPr>
        <p:spPr>
          <a:xfrm>
            <a:off x="3885176" y="1329450"/>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Ley de Bancos y Grupos Financieros: </a:t>
            </a:r>
          </a:p>
        </p:txBody>
      </p:sp>
      <p:sp>
        <p:nvSpPr>
          <p:cNvPr id="14" name="CuadroTexto 13">
            <a:extLst>
              <a:ext uri="{FF2B5EF4-FFF2-40B4-BE49-F238E27FC236}">
                <a16:creationId xmlns:a16="http://schemas.microsoft.com/office/drawing/2014/main" id="{749F6E15-AE9A-3BD6-7E08-111842B403A2}"/>
              </a:ext>
            </a:extLst>
          </p:cNvPr>
          <p:cNvSpPr txBox="1"/>
          <p:nvPr/>
        </p:nvSpPr>
        <p:spPr>
          <a:xfrm>
            <a:off x="628319" y="2063925"/>
            <a:ext cx="4977479" cy="3323987"/>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5. Régimen Legal.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 los bancos de ahorro y préstamo para la vivienda familiar, los grupos financieros, y las empresas que conforman a estos últimos, …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se regirán, en su orden, por sus leyes específicas, por la presente Ley, por las disposiciones emitidas por la Junta Monetaria </a:t>
            </a:r>
            <a:r>
              <a:rPr lang="es-GT" sz="1400" dirty="0">
                <a:solidFill>
                  <a:schemeClr val="accent5">
                    <a:lumMod val="50000"/>
                  </a:schemeClr>
                </a:solidFill>
                <a:latin typeface="Segoe UI" panose="020B0502040204020203" pitchFamily="34" charset="0"/>
              </a:rPr>
              <a:t>y, en lo que fuere aplicable, por la Ley Orgánica del Banco de Guatemala, la Ley Monetaria y la Ley de Supervisión Financiera.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En las materias no previstas en estas leyes, se sujetarán a la legislación general de la República en lo que les fuere aplicable.”</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
        <p:nvSpPr>
          <p:cNvPr id="11" name="CuadroTexto 10">
            <a:extLst>
              <a:ext uri="{FF2B5EF4-FFF2-40B4-BE49-F238E27FC236}">
                <a16:creationId xmlns:a16="http://schemas.microsoft.com/office/drawing/2014/main" id="{97FEC111-0E9D-0D45-E2F4-85A7B5A6942F}"/>
              </a:ext>
            </a:extLst>
          </p:cNvPr>
          <p:cNvSpPr txBox="1"/>
          <p:nvPr/>
        </p:nvSpPr>
        <p:spPr>
          <a:xfrm>
            <a:off x="6586204" y="2063925"/>
            <a:ext cx="4977479" cy="4185761"/>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41. Operaciones y Servicios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autorizados conforme esta Ley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podrán efectuar las operaciones en moneda nacional o extranjera y prestar los servicios siguientes:</a:t>
            </a:r>
          </a:p>
          <a:p>
            <a:pPr algn="just"/>
            <a:endParaRPr lang="es-GT" sz="1400" dirty="0">
              <a:solidFill>
                <a:schemeClr val="accent5">
                  <a:lumMod val="50000"/>
                </a:schemeClr>
              </a:solidFill>
              <a:latin typeface="Segoe UI" panose="020B0502040204020203" pitchFamily="34" charset="0"/>
            </a:endParaRPr>
          </a:p>
          <a:p>
            <a:pPr marL="800100" lvl="1" indent="-342900" algn="just">
              <a:buAutoNum type="alphaLcParenR"/>
            </a:pPr>
            <a:r>
              <a:rPr lang="es-GT" sz="1400" dirty="0">
                <a:solidFill>
                  <a:schemeClr val="accent5">
                    <a:lumMod val="50000"/>
                  </a:schemeClr>
                </a:solidFill>
                <a:latin typeface="Segoe UI" panose="020B0502040204020203" pitchFamily="34" charset="0"/>
              </a:rPr>
              <a:t>Operaciones pasivas: </a:t>
            </a:r>
          </a:p>
          <a:p>
            <a:pPr algn="just"/>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Recibir depósitos monetarios; </a:t>
            </a:r>
          </a:p>
          <a:p>
            <a:pPr marL="1257300" lvl="2"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Recibir depósitos a plazo; </a:t>
            </a:r>
          </a:p>
          <a:p>
            <a:pPr marL="1257300" lvl="2" indent="-342900" algn="just">
              <a:buFont typeface="+mj-lt"/>
              <a:buAutoNum type="arabicPeriod"/>
            </a:pPr>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Recibir depósitos de ahorro;</a:t>
            </a:r>
          </a:p>
          <a:p>
            <a:pPr lvl="2"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a:t>
            </a:r>
          </a:p>
          <a:p>
            <a:pPr algn="just"/>
            <a:endParaRPr lang="es-GT" sz="1400"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Tree>
    <p:extLst>
      <p:ext uri="{BB962C8B-B14F-4D97-AF65-F5344CB8AC3E}">
        <p14:creationId xmlns:p14="http://schemas.microsoft.com/office/powerpoint/2010/main" val="299060262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3F0B883-49DA-A14F-617F-4F216B0794B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BABBA8B7-B3EF-22CA-6975-A9E72BCBB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77E36518-60E9-6BB7-B930-0FEFD189D1DE}"/>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9747BA20-CB38-CE81-D9D6-46B3B323E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CBE7307-579B-1C27-1BB9-18CFF3B02325}"/>
              </a:ext>
            </a:extLst>
          </p:cNvPr>
          <p:cNvSpPr/>
          <p:nvPr/>
        </p:nvSpPr>
        <p:spPr>
          <a:xfrm>
            <a:off x="4795175" y="795030"/>
            <a:ext cx="2850690" cy="461665"/>
          </a:xfrm>
          <a:prstGeom prst="rect">
            <a:avLst/>
          </a:prstGeom>
        </p:spPr>
        <p:txBody>
          <a:bodyPr wrap="square">
            <a:spAutoFit/>
          </a:bodyPr>
          <a:lstStyle/>
          <a:p>
            <a:r>
              <a:rPr lang="es-ES" sz="2400" b="1" u="sng" dirty="0">
                <a:solidFill>
                  <a:schemeClr val="accent5">
                    <a:lumMod val="50000"/>
                  </a:schemeClr>
                </a:solidFill>
                <a:latin typeface="Segoe UI" panose="020B0502040204020203" pitchFamily="34" charset="0"/>
              </a:rPr>
              <a:t>Marco normativo:</a:t>
            </a:r>
          </a:p>
        </p:txBody>
      </p:sp>
      <p:sp>
        <p:nvSpPr>
          <p:cNvPr id="10" name="CuadroTexto 9">
            <a:extLst>
              <a:ext uri="{FF2B5EF4-FFF2-40B4-BE49-F238E27FC236}">
                <a16:creationId xmlns:a16="http://schemas.microsoft.com/office/drawing/2014/main" id="{32C3B5B3-3202-A8F3-95B6-0867B0DA3080}"/>
              </a:ext>
            </a:extLst>
          </p:cNvPr>
          <p:cNvSpPr txBox="1"/>
          <p:nvPr/>
        </p:nvSpPr>
        <p:spPr>
          <a:xfrm>
            <a:off x="399355" y="2639662"/>
            <a:ext cx="4977479" cy="3539430"/>
          </a:xfrm>
          <a:prstGeom prst="rect">
            <a:avLst/>
          </a:prstGeom>
          <a:noFill/>
        </p:spPr>
        <p:txBody>
          <a:bodyPr wrap="square">
            <a:spAutoFit/>
          </a:bodyPr>
          <a:lstStyle/>
          <a:p>
            <a:r>
              <a:rPr lang="es-GT" sz="1400" b="1" dirty="0">
                <a:solidFill>
                  <a:schemeClr val="accent5">
                    <a:lumMod val="50000"/>
                  </a:schemeClr>
                </a:solidFill>
                <a:latin typeface="Segoe UI" panose="020B0502040204020203" pitchFamily="34" charset="0"/>
              </a:rPr>
              <a:t>Artículo 42. Tasas de interés, comisiones y recargos. </a:t>
            </a:r>
          </a:p>
          <a:p>
            <a:pPr algn="just"/>
            <a:r>
              <a:rPr lang="es-GT" sz="1400" dirty="0">
                <a:solidFill>
                  <a:schemeClr val="accent5">
                    <a:lumMod val="50000"/>
                  </a:schemeClr>
                </a:solidFill>
                <a:latin typeface="Segoe UI" panose="020B0502040204020203" pitchFamily="34" charset="0"/>
              </a:rPr>
              <a:t>“Los bancos autorizados conforme esta Ley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pactarán libremente con los usuarios las tasas de interés, comisiones y demás cargos que apliquen en sus operaciones y servicios</a:t>
            </a:r>
            <a:r>
              <a:rPr lang="es-GT" sz="1400" dirty="0">
                <a:solidFill>
                  <a:schemeClr val="accent5">
                    <a:lumMod val="50000"/>
                  </a:schemeClr>
                </a:solidFill>
                <a:latin typeface="Segoe UI" panose="020B0502040204020203" pitchFamily="34" charset="0"/>
              </a:rPr>
              <a:t>. En ningún caso podrán cargarse comisiones o gastos por servicios que no correspondan a servicios efectivamente prestados o gastos habidos. </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En todos los contratos de índole financiera que los bancos suscriban,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deberán hacer constar, de forma expresa, la tasa efectiva anual equivalente</a:t>
            </a:r>
            <a:r>
              <a:rPr lang="es-GT" sz="1400" dirty="0">
                <a:solidFill>
                  <a:schemeClr val="accent5">
                    <a:lumMod val="50000"/>
                  </a:schemeClr>
                </a:solidFill>
                <a:latin typeface="Segoe UI" panose="020B0502040204020203" pitchFamily="34" charset="0"/>
              </a:rPr>
              <a:t>, así como los cambios que se dieran a ésta</a:t>
            </a:r>
            <a:r>
              <a:rPr lang="es-GT" sz="1400" dirty="0"/>
              <a:t>.</a:t>
            </a:r>
            <a:r>
              <a:rPr lang="es-GT" sz="1400" dirty="0">
                <a:solidFill>
                  <a:schemeClr val="accent5">
                    <a:lumMod val="50000"/>
                  </a:schemeClr>
                </a:solidFill>
                <a:latin typeface="Segoe UI" panose="020B0502040204020203" pitchFamily="34" charset="0"/>
              </a:rPr>
              <a:t>”</a:t>
            </a:r>
          </a:p>
          <a:p>
            <a:pPr algn="just"/>
            <a:endParaRPr lang="es-GT" sz="1400"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
        <p:nvSpPr>
          <p:cNvPr id="12" name="CuadroTexto 11">
            <a:extLst>
              <a:ext uri="{FF2B5EF4-FFF2-40B4-BE49-F238E27FC236}">
                <a16:creationId xmlns:a16="http://schemas.microsoft.com/office/drawing/2014/main" id="{6936223B-00D8-F78C-3C86-FE04906384D0}"/>
              </a:ext>
            </a:extLst>
          </p:cNvPr>
          <p:cNvSpPr txBox="1"/>
          <p:nvPr/>
        </p:nvSpPr>
        <p:spPr>
          <a:xfrm>
            <a:off x="715464" y="1974484"/>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Ley de Bancos y Grupos Financieros: </a:t>
            </a:r>
          </a:p>
        </p:txBody>
      </p:sp>
      <p:sp>
        <p:nvSpPr>
          <p:cNvPr id="17" name="CuadroTexto 16">
            <a:extLst>
              <a:ext uri="{FF2B5EF4-FFF2-40B4-BE49-F238E27FC236}">
                <a16:creationId xmlns:a16="http://schemas.microsoft.com/office/drawing/2014/main" id="{A3102B08-FDA6-7DEB-AC25-8DE5F14E290C}"/>
              </a:ext>
            </a:extLst>
          </p:cNvPr>
          <p:cNvSpPr txBox="1"/>
          <p:nvPr/>
        </p:nvSpPr>
        <p:spPr>
          <a:xfrm>
            <a:off x="6667169" y="2839687"/>
            <a:ext cx="4977479" cy="2893100"/>
          </a:xfrm>
          <a:prstGeom prst="rect">
            <a:avLst/>
          </a:prstGeom>
          <a:noFill/>
        </p:spPr>
        <p:txBody>
          <a:bodyPr wrap="square">
            <a:spAutoFit/>
          </a:bodyPr>
          <a:lstStyle/>
          <a:p>
            <a:r>
              <a:rPr lang="es-GT" sz="1400" b="1" dirty="0">
                <a:solidFill>
                  <a:schemeClr val="accent5">
                    <a:lumMod val="50000"/>
                  </a:schemeClr>
                </a:solidFill>
                <a:latin typeface="Segoe UI" panose="020B0502040204020203" pitchFamily="34" charset="0"/>
              </a:rPr>
              <a:t>Artículo 12. Bancos, Aseguradoras y Análogas. </a:t>
            </a:r>
          </a:p>
          <a:p>
            <a:pPr algn="just"/>
            <a:r>
              <a:rPr lang="es-GT" sz="1400" dirty="0">
                <a:solidFill>
                  <a:schemeClr val="accent5">
                    <a:lumMod val="50000"/>
                  </a:schemeClr>
                </a:solidFill>
                <a:latin typeface="Segoe UI" panose="020B0502040204020203" pitchFamily="34" charset="0"/>
              </a:rPr>
              <a:t>Los bancos, aseguradoras, reaseguradoras, afianzadoras, reafianzadoras, financieras, almacenes generales de depósito, bolsa de valores, entidades mutualistas y demás análogas, se regirán en cuanto a su forma, organización y funcionamiento, por lo que dispone este Código </a:t>
            </a:r>
            <a:r>
              <a:rPr lang="es-GT" sz="1400" b="1" dirty="0">
                <a:solidFill>
                  <a:schemeClr val="accent5">
                    <a:lumMod val="50000"/>
                  </a:schemeClr>
                </a:solidFill>
                <a:latin typeface="Segoe UI" panose="020B0502040204020203" pitchFamily="34" charset="0"/>
              </a:rPr>
              <a:t>en lo que no contravenga sus leyes y disposiciones especiales. La autorización para constituirse y operar se regirá por las leyes especiales aplicables a cada caso. </a:t>
            </a:r>
          </a:p>
          <a:p>
            <a:pPr algn="just"/>
            <a:endParaRPr lang="es-GT" sz="1400" b="1"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b="1" dirty="0">
              <a:solidFill>
                <a:schemeClr val="accent5">
                  <a:lumMod val="50000"/>
                </a:schemeClr>
              </a:solidFill>
              <a:latin typeface="Segoe UI" panose="020B0502040204020203" pitchFamily="34" charset="0"/>
            </a:endParaRPr>
          </a:p>
        </p:txBody>
      </p:sp>
      <p:sp>
        <p:nvSpPr>
          <p:cNvPr id="19" name="CuadroTexto 18">
            <a:extLst>
              <a:ext uri="{FF2B5EF4-FFF2-40B4-BE49-F238E27FC236}">
                <a16:creationId xmlns:a16="http://schemas.microsoft.com/office/drawing/2014/main" id="{F7237AB0-D0C5-781C-D5C9-7F9986BB530B}"/>
              </a:ext>
            </a:extLst>
          </p:cNvPr>
          <p:cNvSpPr txBox="1"/>
          <p:nvPr/>
        </p:nvSpPr>
        <p:spPr>
          <a:xfrm>
            <a:off x="6954611" y="1905157"/>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Código de Comercio de Guatemala:</a:t>
            </a:r>
          </a:p>
        </p:txBody>
      </p:sp>
    </p:spTree>
    <p:extLst>
      <p:ext uri="{BB962C8B-B14F-4D97-AF65-F5344CB8AC3E}">
        <p14:creationId xmlns:p14="http://schemas.microsoft.com/office/powerpoint/2010/main" val="2024699822"/>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6841632-815A-5A9E-8991-60A8CAD7C812}"/>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4B8AEEB3-BAE9-8325-1CB3-063C314CC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3196AF70-D44E-1B47-19DF-F5A73270F6F5}"/>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7" name="Imagen 6" descr="Texto, Logotipo&#10;&#10;Descripción generada automáticamente">
              <a:extLst>
                <a:ext uri="{FF2B5EF4-FFF2-40B4-BE49-F238E27FC236}">
                  <a16:creationId xmlns:a16="http://schemas.microsoft.com/office/drawing/2014/main" id="{6470E01B-32D9-4EC9-6167-FD27885F67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4B4E3894-FD15-0DB5-3DBB-1BCFCBFCA5AD}"/>
              </a:ext>
            </a:extLst>
          </p:cNvPr>
          <p:cNvSpPr/>
          <p:nvPr/>
        </p:nvSpPr>
        <p:spPr>
          <a:xfrm>
            <a:off x="3656752" y="1257860"/>
            <a:ext cx="5127536" cy="830997"/>
          </a:xfrm>
          <a:prstGeom prst="rect">
            <a:avLst/>
          </a:prstGeom>
        </p:spPr>
        <p:txBody>
          <a:bodyPr wrap="square">
            <a:spAutoFit/>
          </a:bodyPr>
          <a:lstStyle/>
          <a:p>
            <a:pPr algn="ctr"/>
            <a:r>
              <a:rPr lang="es-ES" sz="2400" b="1" u="sng" dirty="0">
                <a:solidFill>
                  <a:schemeClr val="accent5">
                    <a:lumMod val="50000"/>
                  </a:schemeClr>
                </a:solidFill>
                <a:latin typeface="Segoe UI" panose="020B0502040204020203" pitchFamily="34" charset="0"/>
              </a:rPr>
              <a:t>Políticas y procedimientos de las entidades bancarias:</a:t>
            </a:r>
          </a:p>
        </p:txBody>
      </p:sp>
      <p:grpSp>
        <p:nvGrpSpPr>
          <p:cNvPr id="11" name="Grupo 10">
            <a:extLst>
              <a:ext uri="{FF2B5EF4-FFF2-40B4-BE49-F238E27FC236}">
                <a16:creationId xmlns:a16="http://schemas.microsoft.com/office/drawing/2014/main" id="{21D71145-CD22-3460-C969-62488AA718BA}"/>
              </a:ext>
            </a:extLst>
          </p:cNvPr>
          <p:cNvGrpSpPr/>
          <p:nvPr/>
        </p:nvGrpSpPr>
        <p:grpSpPr>
          <a:xfrm rot="21180965">
            <a:off x="7709050" y="2151914"/>
            <a:ext cx="3857652" cy="3998440"/>
            <a:chOff x="7552520" y="2412379"/>
            <a:chExt cx="3635879" cy="3635879"/>
          </a:xfrm>
        </p:grpSpPr>
        <p:pic>
          <p:nvPicPr>
            <p:cNvPr id="2" name="Imagen 1">
              <a:extLst>
                <a:ext uri="{FF2B5EF4-FFF2-40B4-BE49-F238E27FC236}">
                  <a16:creationId xmlns:a16="http://schemas.microsoft.com/office/drawing/2014/main" id="{2B24E3E1-9BE4-4444-6792-22CB0464A21E}"/>
                </a:ext>
              </a:extLst>
            </p:cNvPr>
            <p:cNvPicPr>
              <a:picLocks noChangeAspect="1"/>
            </p:cNvPicPr>
            <p:nvPr/>
          </p:nvPicPr>
          <p:blipFill>
            <a:blip r:embed="rId6"/>
            <a:stretch>
              <a:fillRect/>
            </a:stretch>
          </p:blipFill>
          <p:spPr>
            <a:xfrm rot="1331139">
              <a:off x="7552520" y="2412379"/>
              <a:ext cx="3635879" cy="3635879"/>
            </a:xfrm>
            <a:prstGeom prst="rect">
              <a:avLst/>
            </a:prstGeom>
          </p:spPr>
        </p:pic>
        <p:sp>
          <p:nvSpPr>
            <p:cNvPr id="3" name="Rectángulo 2">
              <a:extLst>
                <a:ext uri="{FF2B5EF4-FFF2-40B4-BE49-F238E27FC236}">
                  <a16:creationId xmlns:a16="http://schemas.microsoft.com/office/drawing/2014/main" id="{9531E8B4-8A00-DB47-5510-4579F37B0562}"/>
                </a:ext>
              </a:extLst>
            </p:cNvPr>
            <p:cNvSpPr/>
            <p:nvPr/>
          </p:nvSpPr>
          <p:spPr>
            <a:xfrm rot="1075113">
              <a:off x="7906163" y="4229685"/>
              <a:ext cx="2478586" cy="837029"/>
            </a:xfrm>
            <a:prstGeom prst="rect">
              <a:avLst/>
            </a:prstGeom>
          </p:spPr>
          <p:txBody>
            <a:bodyPr wrap="square">
              <a:spAutoFit/>
            </a:bodyPr>
            <a:lstStyle/>
            <a:p>
              <a:pPr algn="ctr"/>
              <a:r>
                <a:rPr lang="es-ES" sz="1400" b="1" dirty="0"/>
                <a:t>Fundamento Legal: </a:t>
              </a:r>
            </a:p>
            <a:p>
              <a:pPr algn="ctr"/>
              <a:r>
                <a:rPr lang="es-ES" sz="1400" dirty="0"/>
                <a:t>Artículo 56 de la Ley de Bancos y Grupos Financieros</a:t>
              </a:r>
            </a:p>
          </p:txBody>
        </p:sp>
      </p:grpSp>
      <p:sp>
        <p:nvSpPr>
          <p:cNvPr id="10" name="CuadroTexto 9">
            <a:extLst>
              <a:ext uri="{FF2B5EF4-FFF2-40B4-BE49-F238E27FC236}">
                <a16:creationId xmlns:a16="http://schemas.microsoft.com/office/drawing/2014/main" id="{7824F7E5-6A94-91F4-ABE9-514A23E6AD14}"/>
              </a:ext>
            </a:extLst>
          </p:cNvPr>
          <p:cNvSpPr txBox="1"/>
          <p:nvPr/>
        </p:nvSpPr>
        <p:spPr>
          <a:xfrm>
            <a:off x="1188604" y="2353912"/>
            <a:ext cx="5031916" cy="3046988"/>
          </a:xfrm>
          <a:prstGeom prst="rect">
            <a:avLst/>
          </a:prstGeom>
          <a:noFill/>
        </p:spPr>
        <p:txBody>
          <a:bodyPr wrap="square">
            <a:spAutoFit/>
          </a:bodyPr>
          <a:lstStyle/>
          <a:p>
            <a:pPr algn="just"/>
            <a:r>
              <a:rPr lang="es-GT" sz="1600" dirty="0">
                <a:solidFill>
                  <a:schemeClr val="accent5">
                    <a:lumMod val="50000"/>
                  </a:schemeClr>
                </a:solidFill>
                <a:latin typeface="Segoe UI" panose="020B0502040204020203" pitchFamily="34" charset="0"/>
              </a:rPr>
              <a:t>Los bancos y las empresas que integran grupos financieros deben contar con políticas escritas actualizadas, relativas a la concesión de créditos, inversiones, evaluación de la calidad de activos, suficiencia de provisiones para pérdidas y, </a:t>
            </a:r>
            <a:r>
              <a:rPr lang="es-GT" sz="16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en general, políticas para una adecuada administración de los diversos riesgos a que están expuestos.</a:t>
            </a:r>
            <a:r>
              <a:rPr lang="es-GT" sz="1600" dirty="0">
                <a:solidFill>
                  <a:schemeClr val="accent5">
                    <a:lumMod val="50000"/>
                  </a:schemeClr>
                </a:solidFill>
                <a:latin typeface="Segoe UI" panose="020B0502040204020203" pitchFamily="34" charset="0"/>
              </a:rPr>
              <a:t> Asimismo, deben contar con políticas, prácticas y procedimientos </a:t>
            </a:r>
            <a:r>
              <a:rPr lang="es-GT" sz="16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que les permitan tener un conocimiento adecuado de sus clientes</a:t>
            </a:r>
            <a:r>
              <a:rPr lang="es-GT" sz="1600" dirty="0">
                <a:solidFill>
                  <a:schemeClr val="accent5">
                    <a:lumMod val="50000"/>
                  </a:schemeClr>
                </a:solidFill>
                <a:latin typeface="Segoe UI" panose="020B0502040204020203" pitchFamily="34" charset="0"/>
              </a:rPr>
              <a:t>, con el fin de que los bancos y grupos financieros no sean utilizados para efectuar operaciones ilícitas.</a:t>
            </a:r>
          </a:p>
        </p:txBody>
      </p:sp>
    </p:spTree>
    <p:extLst>
      <p:ext uri="{BB962C8B-B14F-4D97-AF65-F5344CB8AC3E}">
        <p14:creationId xmlns:p14="http://schemas.microsoft.com/office/powerpoint/2010/main" val="219404257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3"/>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4" name="Rectángulo 33">
            <a:extLst>
              <a:ext uri="{FF2B5EF4-FFF2-40B4-BE49-F238E27FC236}">
                <a16:creationId xmlns:a16="http://schemas.microsoft.com/office/drawing/2014/main" id="{AEA7B326-1C5E-AAFC-3081-D18C09FAC55D}"/>
              </a:ext>
            </a:extLst>
          </p:cNvPr>
          <p:cNvSpPr/>
          <p:nvPr/>
        </p:nvSpPr>
        <p:spPr>
          <a:xfrm>
            <a:off x="1271218" y="1829306"/>
            <a:ext cx="5227915" cy="2800767"/>
          </a:xfrm>
          <a:prstGeom prst="rect">
            <a:avLst/>
          </a:prstGeom>
          <a:noFill/>
          <a:ln>
            <a:noFill/>
          </a:ln>
        </p:spPr>
        <p:txBody>
          <a:bodyPr wrap="square">
            <a:spAutoFit/>
          </a:bodyPr>
          <a:lstStyle/>
          <a:p>
            <a:pPr algn="just"/>
            <a:r>
              <a:rPr lang="es-GT" sz="1600" dirty="0">
                <a:solidFill>
                  <a:schemeClr val="accent5">
                    <a:lumMod val="50000"/>
                  </a:schemeClr>
                </a:solidFill>
                <a:latin typeface="Segoe UI" panose="020B0502040204020203" pitchFamily="34" charset="0"/>
              </a:rPr>
              <a:t>Salvo las obligaciones y deberes establecidos por la normativa sobre lavado de dinero u otros activos, los directores, gerentes, representantes legales, funcionarios y empleados de los bancos, </a:t>
            </a:r>
            <a:r>
              <a:rPr lang="es-GT" sz="16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no podrán proporcionar información, bajo cualquier modalidad, a ninguna persona, individual o jurídica, pública o privada, que tienda a revelar el carácter confidencial de la identidad de los depositantes de los bancos</a:t>
            </a:r>
            <a:r>
              <a:rPr lang="es-GT" sz="1600" dirty="0">
                <a:solidFill>
                  <a:schemeClr val="accent5">
                    <a:lumMod val="50000"/>
                  </a:schemeClr>
                </a:solidFill>
                <a:latin typeface="Segoe UI" panose="020B0502040204020203" pitchFamily="34" charset="0"/>
              </a:rPr>
              <a:t>, instituciones financieras y empresas de un grupo financiero, así como las informaciones proporcionadas por los particulares a estas entidades.</a:t>
            </a:r>
          </a:p>
        </p:txBody>
      </p:sp>
      <p:sp>
        <p:nvSpPr>
          <p:cNvPr id="6" name="Rectángulo 5">
            <a:extLst>
              <a:ext uri="{FF2B5EF4-FFF2-40B4-BE49-F238E27FC236}">
                <a16:creationId xmlns:a16="http://schemas.microsoft.com/office/drawing/2014/main" id="{C1F5EFCB-9A17-8650-9D40-FCE34F39D6F9}"/>
              </a:ext>
            </a:extLst>
          </p:cNvPr>
          <p:cNvSpPr/>
          <p:nvPr/>
        </p:nvSpPr>
        <p:spPr>
          <a:xfrm>
            <a:off x="2150686" y="910618"/>
            <a:ext cx="7258051" cy="461665"/>
          </a:xfrm>
          <a:prstGeom prst="rect">
            <a:avLst/>
          </a:prstGeom>
          <a:solidFill>
            <a:schemeClr val="bg1"/>
          </a:solidFill>
          <a:ln>
            <a:noFill/>
          </a:ln>
        </p:spPr>
        <p:txBody>
          <a:bodyPr wrap="square">
            <a:spAutoFit/>
          </a:bodyPr>
          <a:lstStyle/>
          <a:p>
            <a:pPr algn="ctr"/>
            <a:r>
              <a:rPr lang="es-ES" sz="2400" b="1" dirty="0">
                <a:solidFill>
                  <a:schemeClr val="accent5">
                    <a:lumMod val="50000"/>
                  </a:schemeClr>
                </a:solidFill>
                <a:latin typeface="Segoe UI" panose="020B0502040204020203" pitchFamily="34" charset="0"/>
              </a:rPr>
              <a:t>Confidencialidad de operaciones:</a:t>
            </a:r>
            <a:endParaRPr lang="es-ES" sz="2400" b="1" i="0" dirty="0">
              <a:solidFill>
                <a:schemeClr val="accent5">
                  <a:lumMod val="50000"/>
                </a:schemeClr>
              </a:solidFill>
              <a:effectLst/>
              <a:latin typeface="Segoe UI" panose="020B0502040204020203" pitchFamily="34" charset="0"/>
            </a:endParaRPr>
          </a:p>
        </p:txBody>
      </p:sp>
      <p:pic>
        <p:nvPicPr>
          <p:cNvPr id="4" name="Imagen 3">
            <a:extLst>
              <a:ext uri="{FF2B5EF4-FFF2-40B4-BE49-F238E27FC236}">
                <a16:creationId xmlns:a16="http://schemas.microsoft.com/office/drawing/2014/main" id="{3F95A9A1-339D-AAAC-2DE6-57F2DA58C6EE}"/>
              </a:ext>
            </a:extLst>
          </p:cNvPr>
          <p:cNvPicPr>
            <a:picLocks noChangeAspect="1"/>
          </p:cNvPicPr>
          <p:nvPr/>
        </p:nvPicPr>
        <p:blipFill>
          <a:blip r:embed="rId5"/>
          <a:stretch>
            <a:fillRect/>
          </a:stretch>
        </p:blipFill>
        <p:spPr>
          <a:xfrm>
            <a:off x="7366407" y="1452501"/>
            <a:ext cx="3554375" cy="3554375"/>
          </a:xfrm>
          <a:prstGeom prst="rect">
            <a:avLst/>
          </a:prstGeom>
        </p:spPr>
      </p:pic>
      <p:sp>
        <p:nvSpPr>
          <p:cNvPr id="5" name="Rectángulo 4">
            <a:extLst>
              <a:ext uri="{FF2B5EF4-FFF2-40B4-BE49-F238E27FC236}">
                <a16:creationId xmlns:a16="http://schemas.microsoft.com/office/drawing/2014/main" id="{FC255ABD-63AA-2F5F-146B-5D5151869690}"/>
              </a:ext>
            </a:extLst>
          </p:cNvPr>
          <p:cNvSpPr/>
          <p:nvPr/>
        </p:nvSpPr>
        <p:spPr>
          <a:xfrm>
            <a:off x="2150686" y="5485717"/>
            <a:ext cx="7258051" cy="461665"/>
          </a:xfrm>
          <a:prstGeom prst="rect">
            <a:avLst/>
          </a:prstGeom>
          <a:solidFill>
            <a:schemeClr val="accent6"/>
          </a:solidFill>
          <a:ln>
            <a:noFill/>
          </a:ln>
        </p:spPr>
        <p:txBody>
          <a:bodyPr wrap="square">
            <a:spAutoFit/>
          </a:bodyPr>
          <a:lstStyle/>
          <a:p>
            <a:pPr algn="ctr"/>
            <a:r>
              <a:rPr lang="es-ES" sz="2400" dirty="0">
                <a:solidFill>
                  <a:schemeClr val="bg1"/>
                </a:solidFill>
                <a:latin typeface="Segoe UI" panose="020B0502040204020203" pitchFamily="34" charset="0"/>
              </a:rPr>
              <a:t>Artículo 63 – Ley de Bancos y Grupos Financieros</a:t>
            </a:r>
            <a:endParaRPr lang="es-ES" sz="2400" i="0" dirty="0">
              <a:solidFill>
                <a:schemeClr val="bg1"/>
              </a:solidFill>
              <a:effectLst/>
              <a:latin typeface="Segoe UI" panose="020B0502040204020203" pitchFamily="34" charset="0"/>
            </a:endParaRPr>
          </a:p>
        </p:txBody>
      </p:sp>
    </p:spTree>
    <p:extLst>
      <p:ext uri="{BB962C8B-B14F-4D97-AF65-F5344CB8AC3E}">
        <p14:creationId xmlns:p14="http://schemas.microsoft.com/office/powerpoint/2010/main" val="4052471165"/>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090E4C8-A3FF-7AA8-E5DA-419985E9BC30}"/>
              </a:ext>
            </a:extLst>
          </p:cNvPr>
          <p:cNvPicPr>
            <a:picLocks noChangeAspect="1"/>
          </p:cNvPicPr>
          <p:nvPr/>
        </p:nvPicPr>
        <p:blipFill>
          <a:blip r:embed="rId2">
            <a:alphaModFix amt="35000"/>
          </a:blip>
          <a:stretch>
            <a:fillRect/>
          </a:stretch>
        </p:blipFill>
        <p:spPr>
          <a:xfrm>
            <a:off x="2890160" y="1343631"/>
            <a:ext cx="5962650" cy="4838700"/>
          </a:xfrm>
          <a:prstGeom prst="rect">
            <a:avLst/>
          </a:prstGeom>
        </p:spPr>
      </p:pic>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3" name="Rectángulo 32">
            <a:extLst>
              <a:ext uri="{FF2B5EF4-FFF2-40B4-BE49-F238E27FC236}">
                <a16:creationId xmlns:a16="http://schemas.microsoft.com/office/drawing/2014/main" id="{227F40B5-1E4B-4800-A18B-3A0490A75638}"/>
              </a:ext>
            </a:extLst>
          </p:cNvPr>
          <p:cNvSpPr/>
          <p:nvPr/>
        </p:nvSpPr>
        <p:spPr>
          <a:xfrm>
            <a:off x="801410" y="2337451"/>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Banco</a:t>
            </a:r>
            <a:r>
              <a:rPr lang="es-ES" b="1" i="0" dirty="0">
                <a:solidFill>
                  <a:schemeClr val="accent5">
                    <a:lumMod val="50000"/>
                  </a:schemeClr>
                </a:solidFill>
                <a:effectLst/>
                <a:latin typeface="Segoe UI" panose="020B0502040204020203" pitchFamily="34" charset="0"/>
              </a:rPr>
              <a:t>:</a:t>
            </a:r>
          </a:p>
        </p:txBody>
      </p:sp>
      <p:sp>
        <p:nvSpPr>
          <p:cNvPr id="34" name="Rectángulo 33">
            <a:extLst>
              <a:ext uri="{FF2B5EF4-FFF2-40B4-BE49-F238E27FC236}">
                <a16:creationId xmlns:a16="http://schemas.microsoft.com/office/drawing/2014/main" id="{AEA7B326-1C5E-AAFC-3081-D18C09FAC55D}"/>
              </a:ext>
            </a:extLst>
          </p:cNvPr>
          <p:cNvSpPr/>
          <p:nvPr/>
        </p:nvSpPr>
        <p:spPr>
          <a:xfrm>
            <a:off x="765039" y="2826405"/>
            <a:ext cx="4704040" cy="149271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Instituciones financieras que cumplen la función social de intermediación entre quienes tienen la capacidad de ahorro con dinero (captar) y quienes lo necesitan (prestar).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Esa acción se hace a través de instrumentos que ayudan a administrar y disponer del dinero conforme las condiciones pactadas.</a:t>
            </a:r>
          </a:p>
        </p:txBody>
      </p:sp>
      <p:sp>
        <p:nvSpPr>
          <p:cNvPr id="6" name="Rectángulo 5">
            <a:extLst>
              <a:ext uri="{FF2B5EF4-FFF2-40B4-BE49-F238E27FC236}">
                <a16:creationId xmlns:a16="http://schemas.microsoft.com/office/drawing/2014/main" id="{C1F5EFCB-9A17-8650-9D40-FCE34F39D6F9}"/>
              </a:ext>
            </a:extLst>
          </p:cNvPr>
          <p:cNvSpPr/>
          <p:nvPr/>
        </p:nvSpPr>
        <p:spPr>
          <a:xfrm>
            <a:off x="2150686" y="910618"/>
            <a:ext cx="7258051" cy="369332"/>
          </a:xfrm>
          <a:prstGeom prst="rect">
            <a:avLst/>
          </a:prstGeom>
          <a:solidFill>
            <a:schemeClr val="bg1"/>
          </a:solidFill>
          <a:ln>
            <a:noFill/>
          </a:ln>
        </p:spPr>
        <p:txBody>
          <a:bodyPr wrap="square">
            <a:spAutoFit/>
          </a:bodyPr>
          <a:lstStyle/>
          <a:p>
            <a:pPr algn="ctr"/>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8" name="Rectángulo 7">
            <a:extLst>
              <a:ext uri="{FF2B5EF4-FFF2-40B4-BE49-F238E27FC236}">
                <a16:creationId xmlns:a16="http://schemas.microsoft.com/office/drawing/2014/main" id="{08CA75CE-F7C6-F8FE-D095-FDD09B15500B}"/>
              </a:ext>
            </a:extLst>
          </p:cNvPr>
          <p:cNvSpPr/>
          <p:nvPr/>
        </p:nvSpPr>
        <p:spPr>
          <a:xfrm>
            <a:off x="801410" y="4572169"/>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Agencia Bancaria</a:t>
            </a:r>
            <a:r>
              <a:rPr lang="es-ES" b="1" i="0" dirty="0">
                <a:solidFill>
                  <a:schemeClr val="accent5">
                    <a:lumMod val="50000"/>
                  </a:schemeClr>
                </a:solidFill>
                <a:effectLst/>
                <a:latin typeface="Segoe UI" panose="020B0502040204020203" pitchFamily="34" charset="0"/>
              </a:rPr>
              <a:t>:</a:t>
            </a:r>
          </a:p>
        </p:txBody>
      </p:sp>
      <p:sp>
        <p:nvSpPr>
          <p:cNvPr id="9" name="Rectángulo 8">
            <a:extLst>
              <a:ext uri="{FF2B5EF4-FFF2-40B4-BE49-F238E27FC236}">
                <a16:creationId xmlns:a16="http://schemas.microsoft.com/office/drawing/2014/main" id="{B125D2AC-8063-E210-6924-34A7A69313F3}"/>
              </a:ext>
            </a:extLst>
          </p:cNvPr>
          <p:cNvSpPr/>
          <p:nvPr/>
        </p:nvSpPr>
        <p:spPr>
          <a:xfrm>
            <a:off x="801410" y="5084376"/>
            <a:ext cx="4574997" cy="89255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establecimiento que forma parte de una institución bancaria, la que se identifica con la imagen y el nombre del banco, y realiza las operaciones o servicios bancarios autorizados.</a:t>
            </a:r>
          </a:p>
        </p:txBody>
      </p:sp>
      <p:sp>
        <p:nvSpPr>
          <p:cNvPr id="10" name="Rectángulo 9">
            <a:extLst>
              <a:ext uri="{FF2B5EF4-FFF2-40B4-BE49-F238E27FC236}">
                <a16:creationId xmlns:a16="http://schemas.microsoft.com/office/drawing/2014/main" id="{53F18D2C-26F3-DC6D-38C2-F6E2D895F9E4}"/>
              </a:ext>
            </a:extLst>
          </p:cNvPr>
          <p:cNvSpPr/>
          <p:nvPr/>
        </p:nvSpPr>
        <p:spPr>
          <a:xfrm>
            <a:off x="7574763" y="2168970"/>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Agentes Bancarios</a:t>
            </a:r>
            <a:r>
              <a:rPr lang="es-ES" b="1" i="0" dirty="0">
                <a:solidFill>
                  <a:schemeClr val="accent5">
                    <a:lumMod val="50000"/>
                  </a:schemeClr>
                </a:solidFill>
                <a:effectLst/>
                <a:latin typeface="Segoe UI" panose="020B0502040204020203" pitchFamily="34" charset="0"/>
              </a:rPr>
              <a:t>:</a:t>
            </a:r>
          </a:p>
        </p:txBody>
      </p:sp>
      <p:sp>
        <p:nvSpPr>
          <p:cNvPr id="11" name="Rectángulo 10">
            <a:extLst>
              <a:ext uri="{FF2B5EF4-FFF2-40B4-BE49-F238E27FC236}">
                <a16:creationId xmlns:a16="http://schemas.microsoft.com/office/drawing/2014/main" id="{BAF656BB-6766-6E56-29AF-7E5EFF875E88}"/>
              </a:ext>
            </a:extLst>
          </p:cNvPr>
          <p:cNvSpPr/>
          <p:nvPr/>
        </p:nvSpPr>
        <p:spPr>
          <a:xfrm>
            <a:off x="7587556" y="2733348"/>
            <a:ext cx="4389717" cy="189282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Son personas individuales o jurídicas que ejercen actividades comerciales, con las que un banco suscribe un contrato para que, por cuenta de peste, puedan realizar algunas operaciones y prestar algunos servicios del banco en particular.  Por ejemplo: recepción de depósitos monetarios y de ahorro, pago de cheques y retiros de cuentas de depósito previamente constituidas en el banco contratante; así como el pago de préstamos, la recepción y envío de remesas.</a:t>
            </a:r>
          </a:p>
        </p:txBody>
      </p:sp>
      <p:sp>
        <p:nvSpPr>
          <p:cNvPr id="15" name="CuadroTexto 14">
            <a:extLst>
              <a:ext uri="{FF2B5EF4-FFF2-40B4-BE49-F238E27FC236}">
                <a16:creationId xmlns:a16="http://schemas.microsoft.com/office/drawing/2014/main" id="{BB50BE43-C827-B64E-223F-14C6F5D2653C}"/>
              </a:ext>
            </a:extLst>
          </p:cNvPr>
          <p:cNvSpPr txBox="1"/>
          <p:nvPr/>
        </p:nvSpPr>
        <p:spPr>
          <a:xfrm>
            <a:off x="8067373" y="5301051"/>
            <a:ext cx="4124627" cy="1292662"/>
          </a:xfrm>
          <a:prstGeom prst="rect">
            <a:avLst/>
          </a:prstGeom>
          <a:solidFill>
            <a:schemeClr val="accent6">
              <a:lumMod val="40000"/>
              <a:lumOff val="60000"/>
            </a:schemeClr>
          </a:solidFill>
        </p:spPr>
        <p:txBody>
          <a:bodyPr wrap="square">
            <a:spAutoFit/>
          </a:bodyPr>
          <a:lstStyle/>
          <a:p>
            <a:pPr algn="just"/>
            <a:r>
              <a:rPr lang="es-GT" sz="1300" b="1" dirty="0">
                <a:solidFill>
                  <a:schemeClr val="accent5">
                    <a:lumMod val="50000"/>
                  </a:schemeClr>
                </a:solidFill>
                <a:latin typeface="Segoe UI" panose="020B0502040204020203" pitchFamily="34" charset="0"/>
              </a:rPr>
              <a:t>Horario de operaciones y servicios con el público:</a:t>
            </a:r>
          </a:p>
          <a:p>
            <a:pPr algn="just"/>
            <a:r>
              <a:rPr lang="es-GT" sz="1300" dirty="0">
                <a:solidFill>
                  <a:schemeClr val="accent5">
                    <a:lumMod val="50000"/>
                  </a:schemeClr>
                </a:solidFill>
                <a:latin typeface="Segoe UI" panose="020B0502040204020203" pitchFamily="34" charset="0"/>
              </a:rPr>
              <a:t>Los bancos deberán realizar sus operaciones y prestar sus servicios al público en el horario que hayan determinado.  </a:t>
            </a:r>
          </a:p>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Art. 43 Ley de Bancos y Grupos Financieros</a:t>
            </a:r>
          </a:p>
        </p:txBody>
      </p:sp>
      <p:sp>
        <p:nvSpPr>
          <p:cNvPr id="4" name="Rectángulo 3">
            <a:extLst>
              <a:ext uri="{FF2B5EF4-FFF2-40B4-BE49-F238E27FC236}">
                <a16:creationId xmlns:a16="http://schemas.microsoft.com/office/drawing/2014/main" id="{AC0F0BDD-3F50-2533-D0F0-EEFBC4E4F923}"/>
              </a:ext>
            </a:extLst>
          </p:cNvPr>
          <p:cNvSpPr/>
          <p:nvPr/>
        </p:nvSpPr>
        <p:spPr>
          <a:xfrm>
            <a:off x="162465" y="6266185"/>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sp>
        <p:nvSpPr>
          <p:cNvPr id="13" name="CuadroTexto 12">
            <a:extLst>
              <a:ext uri="{FF2B5EF4-FFF2-40B4-BE49-F238E27FC236}">
                <a16:creationId xmlns:a16="http://schemas.microsoft.com/office/drawing/2014/main" id="{4E2C45CF-0797-5D27-4C86-7A4205286822}"/>
              </a:ext>
            </a:extLst>
          </p:cNvPr>
          <p:cNvSpPr txBox="1"/>
          <p:nvPr/>
        </p:nvSpPr>
        <p:spPr>
          <a:xfrm>
            <a:off x="0" y="1674149"/>
            <a:ext cx="6454715" cy="353943"/>
          </a:xfrm>
          <a:prstGeom prst="rect">
            <a:avLst/>
          </a:prstGeom>
          <a:solidFill>
            <a:schemeClr val="accent6">
              <a:lumMod val="40000"/>
              <a:lumOff val="60000"/>
            </a:schemeClr>
          </a:solidFill>
        </p:spPr>
        <p:txBody>
          <a:bodyPr wrap="square">
            <a:spAutoFit/>
          </a:bodyPr>
          <a:lstStyle/>
          <a:p>
            <a:pPr algn="just"/>
            <a:r>
              <a:rPr lang="es-GT" sz="1700" b="1" dirty="0">
                <a:solidFill>
                  <a:schemeClr val="accent5">
                    <a:lumMod val="50000"/>
                  </a:schemeClr>
                </a:solidFill>
                <a:latin typeface="Segoe UI" panose="020B0502040204020203" pitchFamily="34" charset="0"/>
              </a:rPr>
              <a:t>Lugares en donde se pueden efectuar operaciones de ahorro:</a:t>
            </a:r>
          </a:p>
        </p:txBody>
      </p:sp>
      <p:sp>
        <p:nvSpPr>
          <p:cNvPr id="2" name="Rectángulo 1">
            <a:extLst>
              <a:ext uri="{FF2B5EF4-FFF2-40B4-BE49-F238E27FC236}">
                <a16:creationId xmlns:a16="http://schemas.microsoft.com/office/drawing/2014/main" id="{F32898F2-E3A7-B19F-28E5-1021410490CA}"/>
              </a:ext>
            </a:extLst>
          </p:cNvPr>
          <p:cNvSpPr/>
          <p:nvPr/>
        </p:nvSpPr>
        <p:spPr>
          <a:xfrm>
            <a:off x="9177017" y="4738255"/>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spTree>
    <p:extLst>
      <p:ext uri="{BB962C8B-B14F-4D97-AF65-F5344CB8AC3E}">
        <p14:creationId xmlns:p14="http://schemas.microsoft.com/office/powerpoint/2010/main" val="1829140800"/>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E09DB0BC-8D0B-8FD6-8129-24A3F0F4D07D}"/>
              </a:ext>
            </a:extLst>
          </p:cNvPr>
          <p:cNvPicPr>
            <a:picLocks noChangeAspect="1"/>
          </p:cNvPicPr>
          <p:nvPr/>
        </p:nvPicPr>
        <p:blipFill>
          <a:blip r:embed="rId2">
            <a:alphaModFix amt="35000"/>
          </a:blip>
          <a:stretch>
            <a:fillRect/>
          </a:stretch>
        </p:blipFill>
        <p:spPr>
          <a:xfrm>
            <a:off x="7637756" y="493973"/>
            <a:ext cx="4410930" cy="1441848"/>
          </a:xfrm>
          <a:prstGeom prst="rect">
            <a:avLst/>
          </a:prstGeom>
        </p:spPr>
      </p:pic>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a:extLst>
                <a:ext uri="{FF2B5EF4-FFF2-40B4-BE49-F238E27FC236}">
                  <a16:creationId xmlns:a16="http://schemas.microsoft.com/office/drawing/2014/main" id="{5C618B02-36A7-9B9F-E7F2-A6F656657505}"/>
                </a:ext>
              </a:extLst>
            </p:cNvPr>
            <p:cNvPicPr>
              <a:picLocks noChangeAspect="1"/>
            </p:cNvPicPr>
            <p:nvPr/>
          </p:nvPicPr>
          <p:blipFill>
            <a:blip r:embed="rId4"/>
            <a:stretch>
              <a:fillRect/>
            </a:stretch>
          </p:blipFill>
          <p:spPr>
            <a:xfrm>
              <a:off x="3746861" y="112185"/>
              <a:ext cx="3532211" cy="741577"/>
            </a:xfrm>
            <a:prstGeom prst="rect">
              <a:avLst/>
            </a:prstGeom>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1" name="Rectángulo 30">
            <a:extLst>
              <a:ext uri="{FF2B5EF4-FFF2-40B4-BE49-F238E27FC236}">
                <a16:creationId xmlns:a16="http://schemas.microsoft.com/office/drawing/2014/main" id="{E02AC5E7-FCD7-8842-F200-AB3D9547A995}"/>
              </a:ext>
            </a:extLst>
          </p:cNvPr>
          <p:cNvSpPr/>
          <p:nvPr/>
        </p:nvSpPr>
        <p:spPr>
          <a:xfrm>
            <a:off x="3590608" y="1073890"/>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35" name="Rectángulo 34">
            <a:extLst>
              <a:ext uri="{FF2B5EF4-FFF2-40B4-BE49-F238E27FC236}">
                <a16:creationId xmlns:a16="http://schemas.microsoft.com/office/drawing/2014/main" id="{909D8830-27D3-915A-37FD-9E2E8DE0488E}"/>
              </a:ext>
            </a:extLst>
          </p:cNvPr>
          <p:cNvSpPr/>
          <p:nvPr/>
        </p:nvSpPr>
        <p:spPr>
          <a:xfrm>
            <a:off x="774247" y="4590326"/>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Depósito</a:t>
            </a:r>
            <a:r>
              <a:rPr lang="es-ES" b="1" i="0" dirty="0">
                <a:solidFill>
                  <a:schemeClr val="accent5">
                    <a:lumMod val="50000"/>
                  </a:schemeClr>
                </a:solidFill>
                <a:effectLst/>
                <a:latin typeface="Segoe UI" panose="020B0502040204020203" pitchFamily="34" charset="0"/>
              </a:rPr>
              <a:t>:</a:t>
            </a:r>
          </a:p>
        </p:txBody>
      </p:sp>
      <p:sp>
        <p:nvSpPr>
          <p:cNvPr id="38" name="Rectángulo 37">
            <a:extLst>
              <a:ext uri="{FF2B5EF4-FFF2-40B4-BE49-F238E27FC236}">
                <a16:creationId xmlns:a16="http://schemas.microsoft.com/office/drawing/2014/main" id="{AE0F35EB-8164-AE77-4E26-79DFF287DA13}"/>
              </a:ext>
            </a:extLst>
          </p:cNvPr>
          <p:cNvSpPr/>
          <p:nvPr/>
        </p:nvSpPr>
        <p:spPr>
          <a:xfrm>
            <a:off x="774246" y="4959658"/>
            <a:ext cx="4924629"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Acción de poner determinados bienes o una cantidad de dinero bajo la custodia y resguardo de una institución que se hace responsable de ellos por un tiempo.</a:t>
            </a:r>
          </a:p>
        </p:txBody>
      </p:sp>
      <p:sp>
        <p:nvSpPr>
          <p:cNvPr id="4" name="Rectángulo 3">
            <a:extLst>
              <a:ext uri="{FF2B5EF4-FFF2-40B4-BE49-F238E27FC236}">
                <a16:creationId xmlns:a16="http://schemas.microsoft.com/office/drawing/2014/main" id="{15B82815-B5DC-3371-C883-901F24109D64}"/>
              </a:ext>
            </a:extLst>
          </p:cNvPr>
          <p:cNvSpPr/>
          <p:nvPr/>
        </p:nvSpPr>
        <p:spPr>
          <a:xfrm>
            <a:off x="806496" y="1980592"/>
            <a:ext cx="3268977"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Ahorro:</a:t>
            </a:r>
          </a:p>
        </p:txBody>
      </p:sp>
      <p:sp>
        <p:nvSpPr>
          <p:cNvPr id="5" name="Rectángulo 4">
            <a:extLst>
              <a:ext uri="{FF2B5EF4-FFF2-40B4-BE49-F238E27FC236}">
                <a16:creationId xmlns:a16="http://schemas.microsoft.com/office/drawing/2014/main" id="{44E6E197-F68D-32E4-F1D0-F608377D1C4A}"/>
              </a:ext>
            </a:extLst>
          </p:cNvPr>
          <p:cNvSpPr/>
          <p:nvPr/>
        </p:nvSpPr>
        <p:spPr>
          <a:xfrm>
            <a:off x="774246" y="2364301"/>
            <a:ext cx="4908504" cy="189282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cantidad de dinero que se separa de su ingreso y la guarda para utilizarla en el futuro. También se ahorra cuando reduce sus gastos, cuida lo que tiene y hace un buen uso de sus recursos.</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Ahorrar es el primer paso para invertir y formar un patrimonio, y sus beneficios son:</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Reunir un fondo de reserva para imprevistos y emergencias.</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Cumplir metas personales y familiares.</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Contar con mayor bienestar.</a:t>
            </a:r>
          </a:p>
        </p:txBody>
      </p:sp>
      <p:sp>
        <p:nvSpPr>
          <p:cNvPr id="7" name="Rectángulo 6">
            <a:extLst>
              <a:ext uri="{FF2B5EF4-FFF2-40B4-BE49-F238E27FC236}">
                <a16:creationId xmlns:a16="http://schemas.microsoft.com/office/drawing/2014/main" id="{E971300B-9C6F-08BA-9000-0BF6A21E21D5}"/>
              </a:ext>
            </a:extLst>
          </p:cNvPr>
          <p:cNvSpPr/>
          <p:nvPr/>
        </p:nvSpPr>
        <p:spPr>
          <a:xfrm>
            <a:off x="233384" y="590902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sp>
        <p:nvSpPr>
          <p:cNvPr id="9" name="Rectángulo 8">
            <a:extLst>
              <a:ext uri="{FF2B5EF4-FFF2-40B4-BE49-F238E27FC236}">
                <a16:creationId xmlns:a16="http://schemas.microsoft.com/office/drawing/2014/main" id="{A1526431-3C29-CC4A-DB8C-C304DBEAF541}"/>
              </a:ext>
            </a:extLst>
          </p:cNvPr>
          <p:cNvSpPr/>
          <p:nvPr/>
        </p:nvSpPr>
        <p:spPr>
          <a:xfrm>
            <a:off x="6965369" y="1953965"/>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Beneficiarios</a:t>
            </a:r>
            <a:r>
              <a:rPr lang="es-ES" b="1" i="0" dirty="0">
                <a:solidFill>
                  <a:schemeClr val="accent5">
                    <a:lumMod val="50000"/>
                  </a:schemeClr>
                </a:solidFill>
                <a:effectLst/>
                <a:latin typeface="Segoe UI" panose="020B0502040204020203" pitchFamily="34" charset="0"/>
              </a:rPr>
              <a:t>:</a:t>
            </a:r>
          </a:p>
        </p:txBody>
      </p:sp>
      <p:sp>
        <p:nvSpPr>
          <p:cNvPr id="11" name="Rectángulo 10">
            <a:extLst>
              <a:ext uri="{FF2B5EF4-FFF2-40B4-BE49-F238E27FC236}">
                <a16:creationId xmlns:a16="http://schemas.microsoft.com/office/drawing/2014/main" id="{AA763221-D9D0-A891-30DA-98D143099555}"/>
              </a:ext>
            </a:extLst>
          </p:cNvPr>
          <p:cNvSpPr/>
          <p:nvPr/>
        </p:nvSpPr>
        <p:spPr>
          <a:xfrm>
            <a:off x="6894347" y="2508092"/>
            <a:ext cx="4730360" cy="3893374"/>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La persona que ha sido designada o que se designe por una persona individual titular de una cuenta de depósito monetario, a plazo o de ahorro, para recibir el saldo de la misma, en caso de muerte de ésta.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En todo caso, el o los beneficiarios deberán acreditar ante el banco depositario la muerte del titular de la cuenta.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Cuando se trate de depósitos monetarios, el beneficiario únicamente podrá retirar los fondos disponibles después de haber transcurrido un plazo de seis (6) meses, contado a partir de la fecha de muerte del titular de la cuenta.</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El pago efectuado por el banco a los beneficiarios designados, en los términos indicados en el presente artículo, extingue las obligaciones derivadas del contrato de depósito bancario.</a:t>
            </a:r>
          </a:p>
          <a:p>
            <a:pPr algn="just"/>
            <a:endParaRPr lang="es-GT" sz="1300" dirty="0">
              <a:solidFill>
                <a:schemeClr val="accent5">
                  <a:lumMod val="50000"/>
                </a:schemeClr>
              </a:solidFill>
              <a:latin typeface="Segoe UI" panose="020B0502040204020203" pitchFamily="34" charset="0"/>
            </a:endParaRPr>
          </a:p>
          <a:p>
            <a:pPr algn="r"/>
            <a:r>
              <a:rPr lang="es-GT" sz="1300" b="1" dirty="0">
                <a:solidFill>
                  <a:schemeClr val="accent5">
                    <a:lumMod val="50000"/>
                  </a:schemeClr>
                </a:solidFill>
                <a:latin typeface="Segoe UI" panose="020B0502040204020203" pitchFamily="34" charset="0"/>
              </a:rPr>
              <a:t>Art. 41 Bis. Ley de Bancos y Grupos Financieros.</a:t>
            </a:r>
          </a:p>
          <a:p>
            <a:pPr algn="just"/>
            <a:endParaRPr lang="es-GT" sz="1300" dirty="0">
              <a:solidFill>
                <a:schemeClr val="accent5">
                  <a:lumMod val="50000"/>
                </a:schemeClr>
              </a:solidFill>
              <a:latin typeface="Segoe UI" panose="020B0502040204020203" pitchFamily="34" charset="0"/>
            </a:endParaRPr>
          </a:p>
        </p:txBody>
      </p:sp>
    </p:spTree>
    <p:extLst>
      <p:ext uri="{BB962C8B-B14F-4D97-AF65-F5344CB8AC3E}">
        <p14:creationId xmlns:p14="http://schemas.microsoft.com/office/powerpoint/2010/main" val="3304685289"/>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uesta Aspectos genereales sobre información general de contratación de seguros 24 jun.potx" id="{50A58B5D-F425-4963-A3A0-12DC37103635}" vid="{18D32BC1-8576-4CED-994B-3BD3588D06D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Propuesta Aspectos genereales sobre información general de contratación de seguros 24 jun</Template>
  <TotalTime>9208</TotalTime>
  <Words>2797</Words>
  <Application>Microsoft Office PowerPoint</Application>
  <PresentationFormat>Panorámica</PresentationFormat>
  <Paragraphs>265</Paragraphs>
  <Slides>21</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Candara</vt:lpstr>
      <vt:lpstr>Jumble</vt:lpstr>
      <vt:lpstr>Segoe UI</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Depósitos Monetarios</vt:lpstr>
      <vt:lpstr>Presentación de PowerPoint</vt:lpstr>
      <vt:lpstr>Presentación de PowerPoint</vt:lpstr>
      <vt:lpstr>10 recomendaciones máximas del buen uso de la tarjeta de débito</vt:lpstr>
      <vt:lpstr>Presentación de PowerPoint</vt:lpstr>
      <vt:lpstr>Muchas gracias</vt:lpstr>
    </vt:vector>
  </TitlesOfParts>
  <Company>Banguat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Odalis Hernández Martínez</dc:creator>
  <cp:lastModifiedBy>Claudia Karina Donis Sáenz</cp:lastModifiedBy>
  <cp:revision>77</cp:revision>
  <dcterms:created xsi:type="dcterms:W3CDTF">2022-06-29T22:14:52Z</dcterms:created>
  <dcterms:modified xsi:type="dcterms:W3CDTF">2022-09-28T19:55:34Z</dcterms:modified>
</cp:coreProperties>
</file>