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3" r:id="rId3"/>
    <p:sldId id="275" r:id="rId4"/>
    <p:sldId id="274" r:id="rId5"/>
    <p:sldId id="278" r:id="rId6"/>
    <p:sldId id="277" r:id="rId7"/>
    <p:sldId id="279" r:id="rId8"/>
    <p:sldId id="280" r:id="rId9"/>
    <p:sldId id="281" r:id="rId10"/>
    <p:sldId id="282" r:id="rId11"/>
    <p:sldId id="260" r:id="rId12"/>
    <p:sldId id="283" r:id="rId13"/>
    <p:sldId id="261" r:id="rId14"/>
    <p:sldId id="284" r:id="rId15"/>
    <p:sldId id="271"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9243B"/>
    <a:srgbClr val="34A73E"/>
    <a:srgbClr val="00B226"/>
    <a:srgbClr val="022859"/>
    <a:srgbClr val="1E72BA"/>
    <a:srgbClr val="FA0226"/>
    <a:srgbClr val="FFCE00"/>
    <a:srgbClr val="00F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A0833-EE69-4C95-8E00-CC82B66481F4}" v="16" dt="2025-03-18T16:28:32.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103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Santos" userId="446ad6572d4b802d" providerId="LiveId" clId="{5D3A0833-EE69-4C95-8E00-CC82B66481F4}"/>
    <pc:docChg chg="custSel modSld">
      <pc:chgData name="Enrique Santos" userId="446ad6572d4b802d" providerId="LiveId" clId="{5D3A0833-EE69-4C95-8E00-CC82B66481F4}" dt="2025-03-18T16:28:32.990" v="36"/>
      <pc:docMkLst>
        <pc:docMk/>
      </pc:docMkLst>
      <pc:sldChg chg="addSp delSp modSp mod">
        <pc:chgData name="Enrique Santos" userId="446ad6572d4b802d" providerId="LiveId" clId="{5D3A0833-EE69-4C95-8E00-CC82B66481F4}" dt="2025-03-18T16:27:03.348" v="21"/>
        <pc:sldMkLst>
          <pc:docMk/>
          <pc:sldMk cId="735006427" sldId="260"/>
        </pc:sldMkLst>
        <pc:graphicFrameChg chg="mod">
          <ac:chgData name="Enrique Santos" userId="446ad6572d4b802d" providerId="LiveId" clId="{5D3A0833-EE69-4C95-8E00-CC82B66481F4}" dt="2025-03-18T14:51:03.322" v="10" actId="1076"/>
          <ac:graphicFrameMkLst>
            <pc:docMk/>
            <pc:sldMk cId="735006427" sldId="260"/>
            <ac:graphicFrameMk id="3" creationId="{E0CAB43D-9CAF-4421-A57B-F520647D217F}"/>
          </ac:graphicFrameMkLst>
        </pc:graphicFrameChg>
        <pc:picChg chg="add mod">
          <ac:chgData name="Enrique Santos" userId="446ad6572d4b802d" providerId="LiveId" clId="{5D3A0833-EE69-4C95-8E00-CC82B66481F4}" dt="2025-03-18T16:27:03.348" v="21"/>
          <ac:picMkLst>
            <pc:docMk/>
            <pc:sldMk cId="735006427" sldId="260"/>
            <ac:picMk id="2" creationId="{EC486D60-5E83-F77B-7897-0380AEEB072C}"/>
          </ac:picMkLst>
        </pc:picChg>
        <pc:picChg chg="del">
          <ac:chgData name="Enrique Santos" userId="446ad6572d4b802d" providerId="LiveId" clId="{5D3A0833-EE69-4C95-8E00-CC82B66481F4}" dt="2025-03-18T14:51:06.348" v="11" actId="478"/>
          <ac:picMkLst>
            <pc:docMk/>
            <pc:sldMk cId="735006427" sldId="260"/>
            <ac:picMk id="21" creationId="{B4639561-03C1-D791-C045-07342A031F21}"/>
          </ac:picMkLst>
        </pc:picChg>
      </pc:sldChg>
      <pc:sldChg chg="addSp delSp modSp mod">
        <pc:chgData name="Enrique Santos" userId="446ad6572d4b802d" providerId="LiveId" clId="{5D3A0833-EE69-4C95-8E00-CC82B66481F4}" dt="2025-03-18T16:27:08.212" v="23"/>
        <pc:sldMkLst>
          <pc:docMk/>
          <pc:sldMk cId="3033657109" sldId="261"/>
        </pc:sldMkLst>
        <pc:picChg chg="add mod">
          <ac:chgData name="Enrique Santos" userId="446ad6572d4b802d" providerId="LiveId" clId="{5D3A0833-EE69-4C95-8E00-CC82B66481F4}" dt="2025-03-18T16:27:08.212" v="23"/>
          <ac:picMkLst>
            <pc:docMk/>
            <pc:sldMk cId="3033657109" sldId="261"/>
            <ac:picMk id="3" creationId="{6F39E57B-4047-8C9B-4F77-92E1C63826C5}"/>
          </ac:picMkLst>
        </pc:picChg>
        <pc:picChg chg="del">
          <ac:chgData name="Enrique Santos" userId="446ad6572d4b802d" providerId="LiveId" clId="{5D3A0833-EE69-4C95-8E00-CC82B66481F4}" dt="2025-03-18T14:51:25.276" v="13" actId="478"/>
          <ac:picMkLst>
            <pc:docMk/>
            <pc:sldMk cId="3033657109" sldId="261"/>
            <ac:picMk id="23" creationId="{C63355FB-42E5-599C-0917-0714C7FEB9A1}"/>
          </ac:picMkLst>
        </pc:picChg>
      </pc:sldChg>
      <pc:sldChg chg="addSp delSp modSp mod">
        <pc:chgData name="Enrique Santos" userId="446ad6572d4b802d" providerId="LiveId" clId="{5D3A0833-EE69-4C95-8E00-CC82B66481F4}" dt="2025-03-18T16:27:52.748" v="32" actId="1076"/>
        <pc:sldMkLst>
          <pc:docMk/>
          <pc:sldMk cId="3088199077" sldId="264"/>
        </pc:sldMkLst>
        <pc:picChg chg="add mod">
          <ac:chgData name="Enrique Santos" userId="446ad6572d4b802d" providerId="LiveId" clId="{5D3A0833-EE69-4C95-8E00-CC82B66481F4}" dt="2025-03-18T16:27:52.748" v="32" actId="1076"/>
          <ac:picMkLst>
            <pc:docMk/>
            <pc:sldMk cId="3088199077" sldId="264"/>
            <ac:picMk id="2" creationId="{F4C07F57-2FE1-8644-6EF5-E2128C4783F3}"/>
          </ac:picMkLst>
        </pc:picChg>
        <pc:picChg chg="del">
          <ac:chgData name="Enrique Santos" userId="446ad6572d4b802d" providerId="LiveId" clId="{5D3A0833-EE69-4C95-8E00-CC82B66481F4}" dt="2025-03-18T14:49:16.401" v="0" actId="478"/>
          <ac:picMkLst>
            <pc:docMk/>
            <pc:sldMk cId="3088199077" sldId="264"/>
            <ac:picMk id="12" creationId="{D17EA94F-3322-93C4-C9DB-96DA17AD0B57}"/>
          </ac:picMkLst>
        </pc:picChg>
      </pc:sldChg>
      <pc:sldChg chg="addSp modSp mod">
        <pc:chgData name="Enrique Santos" userId="446ad6572d4b802d" providerId="LiveId" clId="{5D3A0833-EE69-4C95-8E00-CC82B66481F4}" dt="2025-03-18T16:27:32.180" v="30" actId="14100"/>
        <pc:sldMkLst>
          <pc:docMk/>
          <pc:sldMk cId="2825068104" sldId="271"/>
        </pc:sldMkLst>
        <pc:picChg chg="add mod">
          <ac:chgData name="Enrique Santos" userId="446ad6572d4b802d" providerId="LiveId" clId="{5D3A0833-EE69-4C95-8E00-CC82B66481F4}" dt="2025-03-18T16:27:32.180" v="30" actId="14100"/>
          <ac:picMkLst>
            <pc:docMk/>
            <pc:sldMk cId="2825068104" sldId="271"/>
            <ac:picMk id="2" creationId="{201DFAFD-6287-433F-6435-A3A12A155FD4}"/>
          </ac:picMkLst>
        </pc:picChg>
      </pc:sldChg>
      <pc:sldChg chg="addSp delSp modSp mod">
        <pc:chgData name="Enrique Santos" userId="446ad6572d4b802d" providerId="LiveId" clId="{5D3A0833-EE69-4C95-8E00-CC82B66481F4}" dt="2025-03-18T16:28:24.382" v="33"/>
        <pc:sldMkLst>
          <pc:docMk/>
          <pc:sldMk cId="4286762239" sldId="273"/>
        </pc:sldMkLst>
        <pc:picChg chg="add mod">
          <ac:chgData name="Enrique Santos" userId="446ad6572d4b802d" providerId="LiveId" clId="{5D3A0833-EE69-4C95-8E00-CC82B66481F4}" dt="2025-03-18T16:28:24.382" v="33"/>
          <ac:picMkLst>
            <pc:docMk/>
            <pc:sldMk cId="4286762239" sldId="273"/>
            <ac:picMk id="6" creationId="{68A837DB-2470-77F5-A47D-DB6C5516DC2C}"/>
          </ac:picMkLst>
        </pc:picChg>
        <pc:picChg chg="del">
          <ac:chgData name="Enrique Santos" userId="446ad6572d4b802d" providerId="LiveId" clId="{5D3A0833-EE69-4C95-8E00-CC82B66481F4}" dt="2025-03-18T14:52:33.251" v="14" actId="478"/>
          <ac:picMkLst>
            <pc:docMk/>
            <pc:sldMk cId="4286762239" sldId="273"/>
            <ac:picMk id="36" creationId="{5C618B02-36A7-9B9F-E7F2-A6F656657505}"/>
          </ac:picMkLst>
        </pc:picChg>
      </pc:sldChg>
      <pc:sldChg chg="addSp delSp modSp mod">
        <pc:chgData name="Enrique Santos" userId="446ad6572d4b802d" providerId="LiveId" clId="{5D3A0833-EE69-4C95-8E00-CC82B66481F4}" dt="2025-03-18T16:28:30.507" v="35"/>
        <pc:sldMkLst>
          <pc:docMk/>
          <pc:sldMk cId="2101155599" sldId="274"/>
        </pc:sldMkLst>
        <pc:picChg chg="add mod">
          <ac:chgData name="Enrique Santos" userId="446ad6572d4b802d" providerId="LiveId" clId="{5D3A0833-EE69-4C95-8E00-CC82B66481F4}" dt="2025-03-18T16:28:30.507" v="35"/>
          <ac:picMkLst>
            <pc:docMk/>
            <pc:sldMk cId="2101155599" sldId="274"/>
            <ac:picMk id="2" creationId="{F7D7B5CF-CAAB-39CE-6246-63B7E340589B}"/>
          </ac:picMkLst>
        </pc:picChg>
        <pc:picChg chg="del">
          <ac:chgData name="Enrique Santos" userId="446ad6572d4b802d" providerId="LiveId" clId="{5D3A0833-EE69-4C95-8E00-CC82B66481F4}" dt="2025-03-18T14:49:32.513" v="2" actId="478"/>
          <ac:picMkLst>
            <pc:docMk/>
            <pc:sldMk cId="2101155599" sldId="274"/>
            <ac:picMk id="35" creationId="{D8DDD580-C729-02B8-E064-35D28EF272B6}"/>
          </ac:picMkLst>
        </pc:picChg>
      </pc:sldChg>
      <pc:sldChg chg="addSp delSp modSp mod">
        <pc:chgData name="Enrique Santos" userId="446ad6572d4b802d" providerId="LiveId" clId="{5D3A0833-EE69-4C95-8E00-CC82B66481F4}" dt="2025-03-18T16:28:27.624" v="34"/>
        <pc:sldMkLst>
          <pc:docMk/>
          <pc:sldMk cId="3803509479" sldId="275"/>
        </pc:sldMkLst>
        <pc:picChg chg="add mod">
          <ac:chgData name="Enrique Santos" userId="446ad6572d4b802d" providerId="LiveId" clId="{5D3A0833-EE69-4C95-8E00-CC82B66481F4}" dt="2025-03-18T16:28:27.624" v="34"/>
          <ac:picMkLst>
            <pc:docMk/>
            <pc:sldMk cId="3803509479" sldId="275"/>
            <ac:picMk id="3" creationId="{E5405574-9F9A-65F1-A6C3-6621F0D650B8}"/>
          </ac:picMkLst>
        </pc:picChg>
        <pc:picChg chg="del">
          <ac:chgData name="Enrique Santos" userId="446ad6572d4b802d" providerId="LiveId" clId="{5D3A0833-EE69-4C95-8E00-CC82B66481F4}" dt="2025-03-18T14:49:26.177" v="1" actId="478"/>
          <ac:picMkLst>
            <pc:docMk/>
            <pc:sldMk cId="3803509479" sldId="275"/>
            <ac:picMk id="47" creationId="{52B1BE02-39BE-3342-9E33-F835FC597BBD}"/>
          </ac:picMkLst>
        </pc:picChg>
      </pc:sldChg>
      <pc:sldChg chg="addSp delSp modSp mod">
        <pc:chgData name="Enrique Santos" userId="446ad6572d4b802d" providerId="LiveId" clId="{5D3A0833-EE69-4C95-8E00-CC82B66481F4}" dt="2025-03-18T16:26:40.117" v="16"/>
        <pc:sldMkLst>
          <pc:docMk/>
          <pc:sldMk cId="3780350523" sldId="277"/>
        </pc:sldMkLst>
        <pc:picChg chg="add mod">
          <ac:chgData name="Enrique Santos" userId="446ad6572d4b802d" providerId="LiveId" clId="{5D3A0833-EE69-4C95-8E00-CC82B66481F4}" dt="2025-03-18T16:26:40.117" v="16"/>
          <ac:picMkLst>
            <pc:docMk/>
            <pc:sldMk cId="3780350523" sldId="277"/>
            <ac:picMk id="2" creationId="{489DF3B2-9432-F1DF-8FF2-1E2D487B47BA}"/>
          </ac:picMkLst>
        </pc:picChg>
        <pc:picChg chg="del">
          <ac:chgData name="Enrique Santos" userId="446ad6572d4b802d" providerId="LiveId" clId="{5D3A0833-EE69-4C95-8E00-CC82B66481F4}" dt="2025-03-18T14:49:45.603" v="4" actId="478"/>
          <ac:picMkLst>
            <pc:docMk/>
            <pc:sldMk cId="3780350523" sldId="277"/>
            <ac:picMk id="46" creationId="{0F49020F-8189-9457-46DC-ADFC979A09B4}"/>
          </ac:picMkLst>
        </pc:picChg>
      </pc:sldChg>
      <pc:sldChg chg="addSp delSp modSp mod">
        <pc:chgData name="Enrique Santos" userId="446ad6572d4b802d" providerId="LiveId" clId="{5D3A0833-EE69-4C95-8E00-CC82B66481F4}" dt="2025-03-18T16:28:32.990" v="36"/>
        <pc:sldMkLst>
          <pc:docMk/>
          <pc:sldMk cId="285194126" sldId="278"/>
        </pc:sldMkLst>
        <pc:picChg chg="add mod">
          <ac:chgData name="Enrique Santos" userId="446ad6572d4b802d" providerId="LiveId" clId="{5D3A0833-EE69-4C95-8E00-CC82B66481F4}" dt="2025-03-18T16:28:32.990" v="36"/>
          <ac:picMkLst>
            <pc:docMk/>
            <pc:sldMk cId="285194126" sldId="278"/>
            <ac:picMk id="2" creationId="{6E0747BD-12DB-87D4-5D8F-778DE4F2B59E}"/>
          </ac:picMkLst>
        </pc:picChg>
        <pc:picChg chg="del">
          <ac:chgData name="Enrique Santos" userId="446ad6572d4b802d" providerId="LiveId" clId="{5D3A0833-EE69-4C95-8E00-CC82B66481F4}" dt="2025-03-18T14:49:39.733" v="3" actId="478"/>
          <ac:picMkLst>
            <pc:docMk/>
            <pc:sldMk cId="285194126" sldId="278"/>
            <ac:picMk id="46" creationId="{BC69F5BF-9E40-C244-9581-1C3C90417741}"/>
          </ac:picMkLst>
        </pc:picChg>
      </pc:sldChg>
      <pc:sldChg chg="addSp delSp modSp mod">
        <pc:chgData name="Enrique Santos" userId="446ad6572d4b802d" providerId="LiveId" clId="{5D3A0833-EE69-4C95-8E00-CC82B66481F4}" dt="2025-03-18T16:26:45.848" v="17"/>
        <pc:sldMkLst>
          <pc:docMk/>
          <pc:sldMk cId="2089602296" sldId="279"/>
        </pc:sldMkLst>
        <pc:picChg chg="add mod">
          <ac:chgData name="Enrique Santos" userId="446ad6572d4b802d" providerId="LiveId" clId="{5D3A0833-EE69-4C95-8E00-CC82B66481F4}" dt="2025-03-18T16:26:45.848" v="17"/>
          <ac:picMkLst>
            <pc:docMk/>
            <pc:sldMk cId="2089602296" sldId="279"/>
            <ac:picMk id="4" creationId="{86846D2C-45BC-ADA3-FD4D-7E47A6F93119}"/>
          </ac:picMkLst>
        </pc:picChg>
        <pc:picChg chg="del">
          <ac:chgData name="Enrique Santos" userId="446ad6572d4b802d" providerId="LiveId" clId="{5D3A0833-EE69-4C95-8E00-CC82B66481F4}" dt="2025-03-18T14:49:51.183" v="5" actId="478"/>
          <ac:picMkLst>
            <pc:docMk/>
            <pc:sldMk cId="2089602296" sldId="279"/>
            <ac:picMk id="33" creationId="{3FFCB73D-8910-0F85-4117-B6E3CB9FF094}"/>
          </ac:picMkLst>
        </pc:picChg>
      </pc:sldChg>
      <pc:sldChg chg="addSp delSp modSp mod">
        <pc:chgData name="Enrique Santos" userId="446ad6572d4b802d" providerId="LiveId" clId="{5D3A0833-EE69-4C95-8E00-CC82B66481F4}" dt="2025-03-18T16:26:49.129" v="18"/>
        <pc:sldMkLst>
          <pc:docMk/>
          <pc:sldMk cId="248900029" sldId="280"/>
        </pc:sldMkLst>
        <pc:picChg chg="add mod">
          <ac:chgData name="Enrique Santos" userId="446ad6572d4b802d" providerId="LiveId" clId="{5D3A0833-EE69-4C95-8E00-CC82B66481F4}" dt="2025-03-18T16:26:49.129" v="18"/>
          <ac:picMkLst>
            <pc:docMk/>
            <pc:sldMk cId="248900029" sldId="280"/>
            <ac:picMk id="2" creationId="{33BF3A5B-CC79-449E-6449-EA132238C34A}"/>
          </ac:picMkLst>
        </pc:picChg>
        <pc:picChg chg="del">
          <ac:chgData name="Enrique Santos" userId="446ad6572d4b802d" providerId="LiveId" clId="{5D3A0833-EE69-4C95-8E00-CC82B66481F4}" dt="2025-03-18T14:49:58.537" v="6" actId="478"/>
          <ac:picMkLst>
            <pc:docMk/>
            <pc:sldMk cId="248900029" sldId="280"/>
            <ac:picMk id="22" creationId="{9B70527B-5CA0-1D76-9F56-2E5886928C86}"/>
          </ac:picMkLst>
        </pc:picChg>
      </pc:sldChg>
      <pc:sldChg chg="addSp delSp modSp mod">
        <pc:chgData name="Enrique Santos" userId="446ad6572d4b802d" providerId="LiveId" clId="{5D3A0833-EE69-4C95-8E00-CC82B66481F4}" dt="2025-03-18T16:26:58.120" v="19"/>
        <pc:sldMkLst>
          <pc:docMk/>
          <pc:sldMk cId="490371572" sldId="281"/>
        </pc:sldMkLst>
        <pc:grpChg chg="mod">
          <ac:chgData name="Enrique Santos" userId="446ad6572d4b802d" providerId="LiveId" clId="{5D3A0833-EE69-4C95-8E00-CC82B66481F4}" dt="2025-03-18T14:50:08.432" v="7" actId="1076"/>
          <ac:grpSpMkLst>
            <pc:docMk/>
            <pc:sldMk cId="490371572" sldId="281"/>
            <ac:grpSpMk id="18" creationId="{2BA142DE-4A0C-4ED6-BCA7-063385B30D14}"/>
          </ac:grpSpMkLst>
        </pc:grpChg>
        <pc:picChg chg="add mod">
          <ac:chgData name="Enrique Santos" userId="446ad6572d4b802d" providerId="LiveId" clId="{5D3A0833-EE69-4C95-8E00-CC82B66481F4}" dt="2025-03-18T16:26:58.120" v="19"/>
          <ac:picMkLst>
            <pc:docMk/>
            <pc:sldMk cId="490371572" sldId="281"/>
            <ac:picMk id="2" creationId="{CB518253-F49F-5A38-CD8E-AA1B786F0754}"/>
          </ac:picMkLst>
        </pc:picChg>
        <pc:picChg chg="mod">
          <ac:chgData name="Enrique Santos" userId="446ad6572d4b802d" providerId="LiveId" clId="{5D3A0833-EE69-4C95-8E00-CC82B66481F4}" dt="2025-03-18T14:50:08.432" v="7" actId="1076"/>
          <ac:picMkLst>
            <pc:docMk/>
            <pc:sldMk cId="490371572" sldId="281"/>
            <ac:picMk id="19" creationId="{7CC713A3-AE6D-C68A-10E2-F09B609E9DCA}"/>
          </ac:picMkLst>
        </pc:picChg>
        <pc:picChg chg="del mod">
          <ac:chgData name="Enrique Santos" userId="446ad6572d4b802d" providerId="LiveId" clId="{5D3A0833-EE69-4C95-8E00-CC82B66481F4}" dt="2025-03-18T14:50:10.543" v="8" actId="478"/>
          <ac:picMkLst>
            <pc:docMk/>
            <pc:sldMk cId="490371572" sldId="281"/>
            <ac:picMk id="20" creationId="{1FB9339D-A1F1-E639-9EDB-A81A26BAE204}"/>
          </ac:picMkLst>
        </pc:picChg>
        <pc:picChg chg="mod">
          <ac:chgData name="Enrique Santos" userId="446ad6572d4b802d" providerId="LiveId" clId="{5D3A0833-EE69-4C95-8E00-CC82B66481F4}" dt="2025-03-18T14:50:08.432" v="7" actId="1076"/>
          <ac:picMkLst>
            <pc:docMk/>
            <pc:sldMk cId="490371572" sldId="281"/>
            <ac:picMk id="21" creationId="{4536813A-AE2F-58B6-0CD9-EBCC0E3399EF}"/>
          </ac:picMkLst>
        </pc:picChg>
      </pc:sldChg>
      <pc:sldChg chg="addSp delSp modSp mod">
        <pc:chgData name="Enrique Santos" userId="446ad6572d4b802d" providerId="LiveId" clId="{5D3A0833-EE69-4C95-8E00-CC82B66481F4}" dt="2025-03-18T16:27:00.768" v="20"/>
        <pc:sldMkLst>
          <pc:docMk/>
          <pc:sldMk cId="455662000" sldId="282"/>
        </pc:sldMkLst>
        <pc:picChg chg="add mod">
          <ac:chgData name="Enrique Santos" userId="446ad6572d4b802d" providerId="LiveId" clId="{5D3A0833-EE69-4C95-8E00-CC82B66481F4}" dt="2025-03-18T16:27:00.768" v="20"/>
          <ac:picMkLst>
            <pc:docMk/>
            <pc:sldMk cId="455662000" sldId="282"/>
            <ac:picMk id="2" creationId="{7B7ED91F-1735-6B5E-1481-FFA4ACA63047}"/>
          </ac:picMkLst>
        </pc:picChg>
        <pc:picChg chg="del">
          <ac:chgData name="Enrique Santos" userId="446ad6572d4b802d" providerId="LiveId" clId="{5D3A0833-EE69-4C95-8E00-CC82B66481F4}" dt="2025-03-18T14:50:23.533" v="9" actId="478"/>
          <ac:picMkLst>
            <pc:docMk/>
            <pc:sldMk cId="455662000" sldId="282"/>
            <ac:picMk id="27" creationId="{D044EE46-734E-CFEC-8228-B0AF3B80256B}"/>
          </ac:picMkLst>
        </pc:picChg>
      </pc:sldChg>
      <pc:sldChg chg="addSp delSp modSp mod">
        <pc:chgData name="Enrique Santos" userId="446ad6572d4b802d" providerId="LiveId" clId="{5D3A0833-EE69-4C95-8E00-CC82B66481F4}" dt="2025-03-18T16:27:05.660" v="22"/>
        <pc:sldMkLst>
          <pc:docMk/>
          <pc:sldMk cId="1136870961" sldId="283"/>
        </pc:sldMkLst>
        <pc:picChg chg="add mod">
          <ac:chgData name="Enrique Santos" userId="446ad6572d4b802d" providerId="LiveId" clId="{5D3A0833-EE69-4C95-8E00-CC82B66481F4}" dt="2025-03-18T16:27:05.660" v="22"/>
          <ac:picMkLst>
            <pc:docMk/>
            <pc:sldMk cId="1136870961" sldId="283"/>
            <ac:picMk id="4" creationId="{40A4BD23-6885-1351-4870-3FF82F62343D}"/>
          </ac:picMkLst>
        </pc:picChg>
        <pc:picChg chg="del">
          <ac:chgData name="Enrique Santos" userId="446ad6572d4b802d" providerId="LiveId" clId="{5D3A0833-EE69-4C95-8E00-CC82B66481F4}" dt="2025-03-18T14:51:14.909" v="12" actId="478"/>
          <ac:picMkLst>
            <pc:docMk/>
            <pc:sldMk cId="1136870961" sldId="283"/>
            <ac:picMk id="21" creationId="{7A12983E-04D8-EF38-B74D-D2B3D747AA18}"/>
          </ac:picMkLst>
        </pc:picChg>
      </pc:sldChg>
      <pc:sldChg chg="addSp delSp modSp mod">
        <pc:chgData name="Enrique Santos" userId="446ad6572d4b802d" providerId="LiveId" clId="{5D3A0833-EE69-4C95-8E00-CC82B66481F4}" dt="2025-03-18T16:27:10.450" v="24"/>
        <pc:sldMkLst>
          <pc:docMk/>
          <pc:sldMk cId="3627970760" sldId="284"/>
        </pc:sldMkLst>
        <pc:picChg chg="add mod">
          <ac:chgData name="Enrique Santos" userId="446ad6572d4b802d" providerId="LiveId" clId="{5D3A0833-EE69-4C95-8E00-CC82B66481F4}" dt="2025-03-18T16:27:10.450" v="24"/>
          <ac:picMkLst>
            <pc:docMk/>
            <pc:sldMk cId="3627970760" sldId="284"/>
            <ac:picMk id="2" creationId="{91C02496-59CD-3BF2-1CA9-2E19C4CB1A13}"/>
          </ac:picMkLst>
        </pc:picChg>
        <pc:picChg chg="del">
          <ac:chgData name="Enrique Santos" userId="446ad6572d4b802d" providerId="LiveId" clId="{5D3A0833-EE69-4C95-8E00-CC82B66481F4}" dt="2025-03-18T14:56:10.386" v="15" actId="478"/>
          <ac:picMkLst>
            <pc:docMk/>
            <pc:sldMk cId="3627970760" sldId="284"/>
            <ac:picMk id="31" creationId="{AE5ADD6C-4841-9716-32DD-622A87D0A51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41D26-F750-4129-87EB-72E507FC2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83950EFD-52A1-43BC-84A7-8FA099045676}">
      <dgm:prSet phldrT="[Texto]"/>
      <dgm:spPr>
        <a:solidFill>
          <a:schemeClr val="accent2">
            <a:lumMod val="40000"/>
            <a:lumOff val="60000"/>
          </a:schemeClr>
        </a:solidFill>
      </dgm:spPr>
      <dgm:t>
        <a:bodyPr/>
        <a:lstStyle/>
        <a:p>
          <a:pPr algn="just">
            <a:buFont typeface="Arial" panose="020B0604020202020204" pitchFamily="34" charset="0"/>
            <a:buChar char="•"/>
          </a:pPr>
          <a:r>
            <a:rPr lang="es-ES" b="0" i="0" dirty="0">
              <a:solidFill>
                <a:schemeClr val="accent5">
                  <a:lumMod val="50000"/>
                </a:schemeClr>
              </a:solidFill>
              <a:effectLst/>
              <a:latin typeface="Segoe UI" panose="020B0502040204020203" pitchFamily="34" charset="0"/>
            </a:rPr>
            <a:t>Recibir información clara y precisa por parte de quien le vende el seguro sobre: las coberturas, prima, exclusiones, deducibles y otros elementos importantes del contrato, así como, la forma en que recibirá atención oportuna sobre sus consultas, dudas o reclamos</a:t>
          </a:r>
          <a:r>
            <a:rPr lang="es-ES" b="1" i="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E44AB150-C924-4937-864D-03880BE9E9B6}" type="parTrans" cxnId="{3D3D2492-37F5-463F-98AD-A2FEF403E42D}">
      <dgm:prSet/>
      <dgm:spPr/>
      <dgm:t>
        <a:bodyPr/>
        <a:lstStyle/>
        <a:p>
          <a:endParaRPr lang="es-GT"/>
        </a:p>
      </dgm:t>
    </dgm:pt>
    <dgm:pt modelId="{399A4231-0622-4DD6-A0D8-F8DF32969415}" type="sibTrans" cxnId="{3D3D2492-37F5-463F-98AD-A2FEF403E42D}">
      <dgm:prSet/>
      <dgm:spPr/>
      <dgm:t>
        <a:bodyPr/>
        <a:lstStyle/>
        <a:p>
          <a:endParaRPr lang="es-GT"/>
        </a:p>
      </dgm:t>
    </dgm:pt>
    <dgm:pt modelId="{E09E7B03-5106-4B26-A8CE-A0F4DB99E652}">
      <dgm:prSet phldrT="[Texto]" custT="1"/>
      <dgm:spPr>
        <a:solidFill>
          <a:schemeClr val="accent6">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Pedir la rectificación de la póliza, si encuentra que no concuerda con su solicitud de seguro (dentro de los 15 días siguientes al recibo de la póliza).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673</a:t>
          </a:r>
          <a:r>
            <a:rPr lang="es-ES" sz="1200" b="1" i="0" dirty="0">
              <a:solidFill>
                <a:schemeClr val="accent5">
                  <a:lumMod val="50000"/>
                </a:schemeClr>
              </a:solidFill>
              <a:effectLst/>
              <a:latin typeface="Segoe UI" panose="020B0502040204020203" pitchFamily="34" charset="0"/>
            </a:rPr>
            <a:t>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668EE12E-AC64-4320-AF26-126770B775A0}" type="parTrans" cxnId="{00D5ED74-AF61-47E8-A1E3-B0743D51B23B}">
      <dgm:prSet/>
      <dgm:spPr/>
      <dgm:t>
        <a:bodyPr/>
        <a:lstStyle/>
        <a:p>
          <a:endParaRPr lang="es-GT"/>
        </a:p>
      </dgm:t>
    </dgm:pt>
    <dgm:pt modelId="{171878E7-273D-4595-8A7D-8B406BEB072E}" type="sibTrans" cxnId="{00D5ED74-AF61-47E8-A1E3-B0743D51B23B}">
      <dgm:prSet/>
      <dgm:spPr/>
      <dgm:t>
        <a:bodyPr/>
        <a:lstStyle/>
        <a:p>
          <a:endParaRPr lang="es-GT"/>
        </a:p>
      </dgm:t>
    </dgm:pt>
    <dgm:pt modelId="{D3555DE7-9979-4C3F-A207-6B6E30C984DF}">
      <dgm:prSet phldrT="[Texto]" custT="1"/>
      <dgm:spPr>
        <a:solidFill>
          <a:schemeClr val="accent1">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Recibir </a:t>
          </a:r>
          <a:r>
            <a:rPr lang="es-ES" sz="1200" dirty="0">
              <a:solidFill>
                <a:schemeClr val="accent5">
                  <a:lumMod val="50000"/>
                </a:schemeClr>
              </a:solidFill>
              <a:latin typeface="Segoe UI" panose="020B0502040204020203" pitchFamily="34" charset="0"/>
            </a:rPr>
            <a:t>la póliza del seguro físicamente o por medios de comunicación electrónicos.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887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E9847120-E7A6-45D3-A41D-0CCAEEE58304}" type="parTrans" cxnId="{A17CB29D-07CF-4054-9196-A83E6C0B0B03}">
      <dgm:prSet/>
      <dgm:spPr/>
      <dgm:t>
        <a:bodyPr/>
        <a:lstStyle/>
        <a:p>
          <a:endParaRPr lang="es-GT"/>
        </a:p>
      </dgm:t>
    </dgm:pt>
    <dgm:pt modelId="{0137D12C-8329-4D5C-8B8C-6DB6086206F9}" type="sibTrans" cxnId="{A17CB29D-07CF-4054-9196-A83E6C0B0B03}">
      <dgm:prSet/>
      <dgm:spPr/>
      <dgm:t>
        <a:bodyPr/>
        <a:lstStyle/>
        <a:p>
          <a:endParaRPr lang="es-GT"/>
        </a:p>
      </dgm:t>
    </dgm:pt>
    <dgm:pt modelId="{D2C2E691-49C1-433E-9334-36356CEAA9BC}">
      <dgm:prSet phldrT="[Texto]"/>
      <dgm:spPr>
        <a:solidFill>
          <a:schemeClr val="accent2">
            <a:lumMod val="40000"/>
            <a:lumOff val="60000"/>
          </a:schemeClr>
        </a:solidFill>
      </dgm:spPr>
      <dgm:t>
        <a:bodyPr/>
        <a:lstStyle/>
        <a:p>
          <a:pPr algn="just">
            <a:buFont typeface="Arial" panose="020B0604020202020204" pitchFamily="34" charset="0"/>
            <a:buChar char="•"/>
          </a:pPr>
          <a:r>
            <a:rPr lang="es-ES" dirty="0">
              <a:solidFill>
                <a:schemeClr val="accent5">
                  <a:lumMod val="50000"/>
                </a:schemeClr>
              </a:solidFill>
              <a:latin typeface="Segoe UI" panose="020B0502040204020203" pitchFamily="34" charset="0"/>
            </a:rPr>
            <a:t>Dar su consentimiento, en caso desee recibir su póliza por medios de comunicaciones electrónicas.</a:t>
          </a:r>
          <a:r>
            <a:rPr lang="es-ES"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28120DFD-617B-42F7-90D6-9419DDF297F9}" type="parTrans" cxnId="{0E80B630-C060-4181-9D07-FE99E2C077C5}">
      <dgm:prSet/>
      <dgm:spPr/>
      <dgm:t>
        <a:bodyPr/>
        <a:lstStyle/>
        <a:p>
          <a:endParaRPr lang="es-GT"/>
        </a:p>
      </dgm:t>
    </dgm:pt>
    <dgm:pt modelId="{1ADD26AC-B8C2-48DD-BE36-1F05366E395F}" type="sibTrans" cxnId="{0E80B630-C060-4181-9D07-FE99E2C077C5}">
      <dgm:prSet/>
      <dgm:spPr/>
      <dgm:t>
        <a:bodyPr/>
        <a:lstStyle/>
        <a:p>
          <a:endParaRPr lang="es-GT"/>
        </a:p>
      </dgm:t>
    </dgm:pt>
    <dgm:pt modelId="{E7F060B5-6D34-4A05-BE5D-FAC6CD629681}">
      <dgm:prSet phldrT="[Texto]"/>
      <dgm:spPr>
        <a:solidFill>
          <a:schemeClr val="accent2">
            <a:lumMod val="40000"/>
            <a:lumOff val="60000"/>
          </a:schemeClr>
        </a:solidFill>
      </dgm:spPr>
      <dgm:t>
        <a:bodyPr/>
        <a:lstStyle/>
        <a:p>
          <a:pPr algn="just">
            <a:buFont typeface="Arial" panose="020B0604020202020204" pitchFamily="34" charset="0"/>
            <a:buChar char="•"/>
          </a:pPr>
          <a:r>
            <a:rPr lang="es-ES" b="0" i="0" dirty="0">
              <a:solidFill>
                <a:schemeClr val="accent5">
                  <a:lumMod val="50000"/>
                </a:schemeClr>
              </a:solidFill>
              <a:effectLst/>
              <a:latin typeface="Segoe UI" panose="020B0502040204020203" pitchFamily="34" charset="0"/>
            </a:rPr>
            <a:t>Recibir atención oportuna sobre cualquier consulta, duda o </a:t>
          </a:r>
          <a:r>
            <a:rPr lang="es-ES" dirty="0">
              <a:solidFill>
                <a:schemeClr val="accent5">
                  <a:lumMod val="50000"/>
                </a:schemeClr>
              </a:solidFill>
              <a:latin typeface="Segoe UI" panose="020B0502040204020203" pitchFamily="34" charset="0"/>
            </a:rPr>
            <a:t>reclamos.</a:t>
          </a:r>
          <a:r>
            <a:rPr lang="es-ES"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b="1" dirty="0">
            <a:effectLst>
              <a:outerShdw blurRad="38100" dist="38100" dir="2700000" algn="tl">
                <a:srgbClr val="000000">
                  <a:alpha val="43137"/>
                </a:srgbClr>
              </a:outerShdw>
            </a:effectLst>
          </a:endParaRPr>
        </a:p>
      </dgm:t>
    </dgm:pt>
    <dgm:pt modelId="{39B7EC25-E4D9-4890-B8E7-6217C3CBF32D}" type="parTrans" cxnId="{14875631-11CF-4747-B04E-C0D2754C7462}">
      <dgm:prSet/>
      <dgm:spPr/>
      <dgm:t>
        <a:bodyPr/>
        <a:lstStyle/>
        <a:p>
          <a:endParaRPr lang="es-GT"/>
        </a:p>
      </dgm:t>
    </dgm:pt>
    <dgm:pt modelId="{7F8FA7A6-09F3-4FD0-8846-8C908EAFF4D8}" type="sibTrans" cxnId="{14875631-11CF-4747-B04E-C0D2754C7462}">
      <dgm:prSet/>
      <dgm:spPr/>
      <dgm:t>
        <a:bodyPr/>
        <a:lstStyle/>
        <a:p>
          <a:endParaRPr lang="es-GT"/>
        </a:p>
      </dgm:t>
    </dgm:pt>
    <dgm:pt modelId="{11D9C778-2242-4C08-91A5-61E64660F62D}">
      <dgm:prSet phldrT="[Texto]" custT="1"/>
      <dgm:spPr>
        <a:solidFill>
          <a:schemeClr val="accent6">
            <a:lumMod val="60000"/>
            <a:lumOff val="40000"/>
          </a:schemeClr>
        </a:solidFill>
      </dgm:spPr>
      <dgm:t>
        <a:bodyPr/>
        <a:lstStyle/>
        <a:p>
          <a:pPr algn="just">
            <a:buFont typeface="Arial" panose="020B0604020202020204" pitchFamily="34" charset="0"/>
            <a:buChar char="•"/>
          </a:pPr>
          <a:r>
            <a:rPr lang="es-ES" sz="1200" dirty="0">
              <a:solidFill>
                <a:schemeClr val="accent5">
                  <a:lumMod val="50000"/>
                </a:schemeClr>
              </a:solidFill>
              <a:latin typeface="Segoe UI" panose="020B0502040204020203" pitchFamily="34" charset="0"/>
            </a:rPr>
            <a:t>D</a:t>
          </a:r>
          <a:r>
            <a:rPr lang="es-ES" sz="1200" b="0" i="0" dirty="0">
              <a:solidFill>
                <a:schemeClr val="accent5">
                  <a:lumMod val="50000"/>
                </a:schemeClr>
              </a:solidFill>
              <a:effectLst/>
              <a:latin typeface="Segoe UI" panose="020B0502040204020203" pitchFamily="34" charset="0"/>
            </a:rPr>
            <a:t>ar </a:t>
          </a:r>
          <a:r>
            <a:rPr lang="es-ES" sz="1200" dirty="0">
              <a:solidFill>
                <a:schemeClr val="accent5">
                  <a:lumMod val="50000"/>
                </a:schemeClr>
              </a:solidFill>
              <a:latin typeface="Segoe UI" panose="020B0502040204020203" pitchFamily="34" charset="0"/>
            </a:rPr>
            <a:t>por terminado anticipadamente el contrato de seguro. No aplica para contratos de seguro de personas y  de transporte por viaje. </a:t>
          </a:r>
        </a:p>
        <a:p>
          <a:pPr algn="just">
            <a:buFont typeface="Arial" panose="020B0604020202020204" pitchFamily="34" charset="0"/>
            <a:buChar char="•"/>
          </a:pPr>
          <a:r>
            <a:rPr lang="es-ES" sz="1200" b="1" dirty="0">
              <a:solidFill>
                <a:schemeClr val="accent5">
                  <a:lumMod val="50000"/>
                </a:schemeClr>
              </a:solidFill>
              <a:latin typeface="Segoe UI" panose="020B0502040204020203" pitchFamily="34" charset="0"/>
            </a:rPr>
            <a:t>Art. 907 </a:t>
          </a:r>
          <a:r>
            <a:rPr lang="es-ES" sz="1100" b="1" dirty="0">
              <a:solidFill>
                <a:schemeClr val="accent5">
                  <a:lumMod val="50000"/>
                </a:schemeClr>
              </a:solidFill>
              <a:latin typeface="Segoe UI" panose="020B0502040204020203" pitchFamily="34" charset="0"/>
            </a:rPr>
            <a:t>Código de Comercio de Guatemala</a:t>
          </a:r>
          <a:endParaRPr lang="es-GT" sz="1200" b="1" dirty="0"/>
        </a:p>
      </dgm:t>
    </dgm:pt>
    <dgm:pt modelId="{7891B05E-8A44-4815-90A5-7FA81787E72C}" type="parTrans" cxnId="{BF09A9CE-34D2-4C9B-9861-130DBAFD1E2B}">
      <dgm:prSet/>
      <dgm:spPr/>
      <dgm:t>
        <a:bodyPr/>
        <a:lstStyle/>
        <a:p>
          <a:endParaRPr lang="es-GT"/>
        </a:p>
      </dgm:t>
    </dgm:pt>
    <dgm:pt modelId="{A9E9EFEE-CF6E-4C05-9D82-9FB0363AFE1E}" type="sibTrans" cxnId="{BF09A9CE-34D2-4C9B-9861-130DBAFD1E2B}">
      <dgm:prSet/>
      <dgm:spPr/>
      <dgm:t>
        <a:bodyPr/>
        <a:lstStyle/>
        <a:p>
          <a:endParaRPr lang="es-GT"/>
        </a:p>
      </dgm:t>
    </dgm:pt>
    <dgm:pt modelId="{7C30E128-FE2A-448E-ACE0-4FED2EA84036}">
      <dgm:prSet phldrT="[Texto]" custT="1"/>
      <dgm:spPr>
        <a:solidFill>
          <a:schemeClr val="accent1">
            <a:lumMod val="60000"/>
            <a:lumOff val="40000"/>
          </a:schemeClr>
        </a:solidFill>
      </dgm:spPr>
      <dgm:t>
        <a:bodyPr/>
        <a:lstStyle/>
        <a:p>
          <a:pPr algn="just">
            <a:buFont typeface="Arial" panose="020B0604020202020204" pitchFamily="34" charset="0"/>
            <a:buChar char="•"/>
          </a:pPr>
          <a:r>
            <a:rPr lang="es-ES" sz="1200" b="0" i="0" dirty="0">
              <a:solidFill>
                <a:schemeClr val="accent5">
                  <a:lumMod val="50000"/>
                </a:schemeClr>
              </a:solidFill>
              <a:effectLst/>
              <a:latin typeface="Segoe UI" panose="020B0502040204020203" pitchFamily="34" charset="0"/>
            </a:rPr>
            <a:t>Ser n</a:t>
          </a:r>
          <a:r>
            <a:rPr lang="es-ES" sz="1200" dirty="0">
              <a:solidFill>
                <a:schemeClr val="accent5">
                  <a:lumMod val="50000"/>
                </a:schemeClr>
              </a:solidFill>
              <a:latin typeface="Segoe UI" panose="020B0502040204020203" pitchFamily="34" charset="0"/>
            </a:rPr>
            <a:t>otificado sobre modificaciones a la cobertura de su póliza, si exigieren contraprestaciones mayores a las originalmente pactadas. </a:t>
          </a:r>
        </a:p>
        <a:p>
          <a:pPr algn="just">
            <a:buFont typeface="Arial" panose="020B0604020202020204" pitchFamily="34" charset="0"/>
            <a:buChar char="•"/>
          </a:pPr>
          <a:r>
            <a:rPr lang="es-ES" sz="1200" b="1" dirty="0">
              <a:solidFill>
                <a:srgbClr val="002060"/>
              </a:solidFill>
              <a:latin typeface="Segoe UI" panose="020B0502040204020203" pitchFamily="34" charset="0"/>
            </a:rPr>
            <a:t>Art. </a:t>
          </a:r>
          <a:r>
            <a:rPr lang="es-GT" sz="1200" b="1" dirty="0">
              <a:solidFill>
                <a:srgbClr val="002060"/>
              </a:solidFill>
              <a:latin typeface="Segoe UI" panose="020B0502040204020203" pitchFamily="34" charset="0"/>
            </a:rPr>
            <a:t>899 </a:t>
          </a:r>
          <a:r>
            <a:rPr lang="es-ES" sz="1100" b="1" dirty="0">
              <a:solidFill>
                <a:srgbClr val="002060"/>
              </a:solidFill>
              <a:latin typeface="Segoe UI" panose="020B0502040204020203" pitchFamily="34" charset="0"/>
            </a:rPr>
            <a:t>Código de Comercio de Guatemala</a:t>
          </a:r>
          <a:endParaRPr lang="es-GT" sz="1200" dirty="0">
            <a:solidFill>
              <a:srgbClr val="002060"/>
            </a:solidFill>
          </a:endParaRPr>
        </a:p>
      </dgm:t>
    </dgm:pt>
    <dgm:pt modelId="{573CC49C-2574-443A-80DF-7C306DB08EF4}" type="parTrans" cxnId="{C9C786CA-6D77-432B-AE6E-2CA415791650}">
      <dgm:prSet/>
      <dgm:spPr/>
      <dgm:t>
        <a:bodyPr/>
        <a:lstStyle/>
        <a:p>
          <a:endParaRPr lang="es-GT"/>
        </a:p>
      </dgm:t>
    </dgm:pt>
    <dgm:pt modelId="{810A65BC-7197-40E6-9DE7-57F4455D3FD7}" type="sibTrans" cxnId="{C9C786CA-6D77-432B-AE6E-2CA415791650}">
      <dgm:prSet/>
      <dgm:spPr/>
      <dgm:t>
        <a:bodyPr/>
        <a:lstStyle/>
        <a:p>
          <a:endParaRPr lang="es-GT"/>
        </a:p>
      </dgm:t>
    </dgm:pt>
    <dgm:pt modelId="{71C6F688-979E-4BA2-88CC-73952F995CDA}" type="pres">
      <dgm:prSet presAssocID="{F5341D26-F750-4129-87EB-72E507FC2D12}" presName="diagram" presStyleCnt="0">
        <dgm:presLayoutVars>
          <dgm:dir/>
          <dgm:resizeHandles val="exact"/>
        </dgm:presLayoutVars>
      </dgm:prSet>
      <dgm:spPr/>
    </dgm:pt>
    <dgm:pt modelId="{9226FF4C-490F-4E0C-80EA-DF38B51B0BEA}" type="pres">
      <dgm:prSet presAssocID="{83950EFD-52A1-43BC-84A7-8FA099045676}" presName="node" presStyleLbl="node1" presStyleIdx="0" presStyleCnt="7">
        <dgm:presLayoutVars>
          <dgm:bulletEnabled val="1"/>
        </dgm:presLayoutVars>
      </dgm:prSet>
      <dgm:spPr/>
    </dgm:pt>
    <dgm:pt modelId="{D3445AC0-7196-4A4F-8D88-CB2A2A1AD616}" type="pres">
      <dgm:prSet presAssocID="{399A4231-0622-4DD6-A0D8-F8DF32969415}" presName="sibTrans" presStyleCnt="0"/>
      <dgm:spPr/>
    </dgm:pt>
    <dgm:pt modelId="{F7036CAE-C684-47C3-8910-853A8F573B70}" type="pres">
      <dgm:prSet presAssocID="{E09E7B03-5106-4B26-A8CE-A0F4DB99E652}" presName="node" presStyleLbl="node1" presStyleIdx="1" presStyleCnt="7" custLinFactX="-10582" custLinFactY="14366" custLinFactNeighborX="-100000" custLinFactNeighborY="100000">
        <dgm:presLayoutVars>
          <dgm:bulletEnabled val="1"/>
        </dgm:presLayoutVars>
      </dgm:prSet>
      <dgm:spPr/>
    </dgm:pt>
    <dgm:pt modelId="{B12EAE35-6F62-4EE2-948D-914C89E7EAC2}" type="pres">
      <dgm:prSet presAssocID="{171878E7-273D-4595-8A7D-8B406BEB072E}" presName="sibTrans" presStyleCnt="0"/>
      <dgm:spPr/>
    </dgm:pt>
    <dgm:pt modelId="{7339F345-772F-4E0C-808F-1F37F7746652}" type="pres">
      <dgm:prSet presAssocID="{D3555DE7-9979-4C3F-A207-6B6E30C984DF}" presName="node" presStyleLbl="node1" presStyleIdx="2" presStyleCnt="7" custLinFactX="-9182" custLinFactY="13894" custLinFactNeighborX="-100000" custLinFactNeighborY="100000">
        <dgm:presLayoutVars>
          <dgm:bulletEnabled val="1"/>
        </dgm:presLayoutVars>
      </dgm:prSet>
      <dgm:spPr/>
    </dgm:pt>
    <dgm:pt modelId="{991421B6-662D-4649-B5E9-37767E81240B}" type="pres">
      <dgm:prSet presAssocID="{0137D12C-8329-4D5C-8B8C-6DB6086206F9}" presName="sibTrans" presStyleCnt="0"/>
      <dgm:spPr/>
    </dgm:pt>
    <dgm:pt modelId="{6F05DDE4-DF63-456D-9616-D4F699AEFD3D}" type="pres">
      <dgm:prSet presAssocID="{D2C2E691-49C1-433E-9334-36356CEAA9BC}" presName="node" presStyleLbl="node1" presStyleIdx="3" presStyleCnt="7" custLinFactX="100000" custLinFactNeighborX="120731">
        <dgm:presLayoutVars>
          <dgm:bulletEnabled val="1"/>
        </dgm:presLayoutVars>
      </dgm:prSet>
      <dgm:spPr/>
    </dgm:pt>
    <dgm:pt modelId="{11F99147-F1A4-4D8A-9D46-7F3B2D9C2D7A}" type="pres">
      <dgm:prSet presAssocID="{1ADD26AC-B8C2-48DD-BE36-1F05366E395F}" presName="sibTrans" presStyleCnt="0"/>
      <dgm:spPr/>
    </dgm:pt>
    <dgm:pt modelId="{DA53897E-CA8B-441D-A82F-BB78D0E33D56}" type="pres">
      <dgm:prSet presAssocID="{E7F060B5-6D34-4A05-BE5D-FAC6CD629681}" presName="node" presStyleLbl="node1" presStyleIdx="4" presStyleCnt="7" custLinFactX="-10582" custLinFactY="8732" custLinFactNeighborX="-100000" custLinFactNeighborY="100000">
        <dgm:presLayoutVars>
          <dgm:bulletEnabled val="1"/>
        </dgm:presLayoutVars>
      </dgm:prSet>
      <dgm:spPr/>
    </dgm:pt>
    <dgm:pt modelId="{FC64E27B-010C-4EF9-BF61-A739D205C0AA}" type="pres">
      <dgm:prSet presAssocID="{7F8FA7A6-09F3-4FD0-8846-8C908EAFF4D8}" presName="sibTrans" presStyleCnt="0"/>
      <dgm:spPr/>
    </dgm:pt>
    <dgm:pt modelId="{458DEA72-8A1F-4E97-A67F-A08DB6665D6F}" type="pres">
      <dgm:prSet presAssocID="{11D9C778-2242-4C08-91A5-61E64660F62D}" presName="node" presStyleLbl="node1" presStyleIdx="5" presStyleCnt="7" custLinFactX="-11211" custLinFactY="11549" custLinFactNeighborX="-100000" custLinFactNeighborY="100000">
        <dgm:presLayoutVars>
          <dgm:bulletEnabled val="1"/>
        </dgm:presLayoutVars>
      </dgm:prSet>
      <dgm:spPr/>
    </dgm:pt>
    <dgm:pt modelId="{8D21000F-8319-4637-89E6-A1D1D2CA0155}" type="pres">
      <dgm:prSet presAssocID="{A9E9EFEE-CF6E-4C05-9D82-9FB0363AFE1E}" presName="sibTrans" presStyleCnt="0"/>
      <dgm:spPr/>
    </dgm:pt>
    <dgm:pt modelId="{5346BBAA-15D8-4D1E-BD10-2147A32CB0FB}" type="pres">
      <dgm:prSet presAssocID="{7C30E128-FE2A-448E-ACE0-4FED2EA84036}" presName="node" presStyleLbl="node1" presStyleIdx="6" presStyleCnt="7" custLinFactX="10197" custLinFactNeighborX="100000" custLinFactNeighborY="-3944">
        <dgm:presLayoutVars>
          <dgm:bulletEnabled val="1"/>
        </dgm:presLayoutVars>
      </dgm:prSet>
      <dgm:spPr/>
    </dgm:pt>
  </dgm:ptLst>
  <dgm:cxnLst>
    <dgm:cxn modelId="{6ADBEF07-9B4E-46BA-8FFC-A6B73DB455E8}" type="presOf" srcId="{E09E7B03-5106-4B26-A8CE-A0F4DB99E652}" destId="{F7036CAE-C684-47C3-8910-853A8F573B70}" srcOrd="0" destOrd="0" presId="urn:microsoft.com/office/officeart/2005/8/layout/default"/>
    <dgm:cxn modelId="{087FD713-A3CA-4031-88C5-CC6BAD1B75EB}" type="presOf" srcId="{E7F060B5-6D34-4A05-BE5D-FAC6CD629681}" destId="{DA53897E-CA8B-441D-A82F-BB78D0E33D56}" srcOrd="0" destOrd="0" presId="urn:microsoft.com/office/officeart/2005/8/layout/default"/>
    <dgm:cxn modelId="{AC6B8F21-7F7D-4C94-BEB4-6472A6C8B20B}" type="presOf" srcId="{7C30E128-FE2A-448E-ACE0-4FED2EA84036}" destId="{5346BBAA-15D8-4D1E-BD10-2147A32CB0FB}" srcOrd="0" destOrd="0" presId="urn:microsoft.com/office/officeart/2005/8/layout/default"/>
    <dgm:cxn modelId="{65134129-D666-42B0-A915-1123B1F10220}" type="presOf" srcId="{D3555DE7-9979-4C3F-A207-6B6E30C984DF}" destId="{7339F345-772F-4E0C-808F-1F37F7746652}" srcOrd="0" destOrd="0" presId="urn:microsoft.com/office/officeart/2005/8/layout/default"/>
    <dgm:cxn modelId="{0E80B630-C060-4181-9D07-FE99E2C077C5}" srcId="{F5341D26-F750-4129-87EB-72E507FC2D12}" destId="{D2C2E691-49C1-433E-9334-36356CEAA9BC}" srcOrd="3" destOrd="0" parTransId="{28120DFD-617B-42F7-90D6-9419DDF297F9}" sibTransId="{1ADD26AC-B8C2-48DD-BE36-1F05366E395F}"/>
    <dgm:cxn modelId="{14875631-11CF-4747-B04E-C0D2754C7462}" srcId="{F5341D26-F750-4129-87EB-72E507FC2D12}" destId="{E7F060B5-6D34-4A05-BE5D-FAC6CD629681}" srcOrd="4" destOrd="0" parTransId="{39B7EC25-E4D9-4890-B8E7-6217C3CBF32D}" sibTransId="{7F8FA7A6-09F3-4FD0-8846-8C908EAFF4D8}"/>
    <dgm:cxn modelId="{5B7CFB3C-6586-4958-B5D0-5C2CE9B68D7F}" type="presOf" srcId="{11D9C778-2242-4C08-91A5-61E64660F62D}" destId="{458DEA72-8A1F-4E97-A67F-A08DB6665D6F}" srcOrd="0" destOrd="0" presId="urn:microsoft.com/office/officeart/2005/8/layout/default"/>
    <dgm:cxn modelId="{00D5ED74-AF61-47E8-A1E3-B0743D51B23B}" srcId="{F5341D26-F750-4129-87EB-72E507FC2D12}" destId="{E09E7B03-5106-4B26-A8CE-A0F4DB99E652}" srcOrd="1" destOrd="0" parTransId="{668EE12E-AC64-4320-AF26-126770B775A0}" sibTransId="{171878E7-273D-4595-8A7D-8B406BEB072E}"/>
    <dgm:cxn modelId="{3D3D2492-37F5-463F-98AD-A2FEF403E42D}" srcId="{F5341D26-F750-4129-87EB-72E507FC2D12}" destId="{83950EFD-52A1-43BC-84A7-8FA099045676}" srcOrd="0" destOrd="0" parTransId="{E44AB150-C924-4937-864D-03880BE9E9B6}" sibTransId="{399A4231-0622-4DD6-A0D8-F8DF32969415}"/>
    <dgm:cxn modelId="{A17CB29D-07CF-4054-9196-A83E6C0B0B03}" srcId="{F5341D26-F750-4129-87EB-72E507FC2D12}" destId="{D3555DE7-9979-4C3F-A207-6B6E30C984DF}" srcOrd="2" destOrd="0" parTransId="{E9847120-E7A6-45D3-A41D-0CCAEEE58304}" sibTransId="{0137D12C-8329-4D5C-8B8C-6DB6086206F9}"/>
    <dgm:cxn modelId="{724587B6-3F46-44B4-BF80-22598F07F7E6}" type="presOf" srcId="{F5341D26-F750-4129-87EB-72E507FC2D12}" destId="{71C6F688-979E-4BA2-88CC-73952F995CDA}" srcOrd="0" destOrd="0" presId="urn:microsoft.com/office/officeart/2005/8/layout/default"/>
    <dgm:cxn modelId="{C9C786CA-6D77-432B-AE6E-2CA415791650}" srcId="{F5341D26-F750-4129-87EB-72E507FC2D12}" destId="{7C30E128-FE2A-448E-ACE0-4FED2EA84036}" srcOrd="6" destOrd="0" parTransId="{573CC49C-2574-443A-80DF-7C306DB08EF4}" sibTransId="{810A65BC-7197-40E6-9DE7-57F4455D3FD7}"/>
    <dgm:cxn modelId="{BF09A9CE-34D2-4C9B-9861-130DBAFD1E2B}" srcId="{F5341D26-F750-4129-87EB-72E507FC2D12}" destId="{11D9C778-2242-4C08-91A5-61E64660F62D}" srcOrd="5" destOrd="0" parTransId="{7891B05E-8A44-4815-90A5-7FA81787E72C}" sibTransId="{A9E9EFEE-CF6E-4C05-9D82-9FB0363AFE1E}"/>
    <dgm:cxn modelId="{ADF3C4E6-DA9F-42C7-A61C-95C7C2CFB3EF}" type="presOf" srcId="{D2C2E691-49C1-433E-9334-36356CEAA9BC}" destId="{6F05DDE4-DF63-456D-9616-D4F699AEFD3D}" srcOrd="0" destOrd="0" presId="urn:microsoft.com/office/officeart/2005/8/layout/default"/>
    <dgm:cxn modelId="{BB6978F5-A27A-4307-980F-B17D5AD3E3DF}" type="presOf" srcId="{83950EFD-52A1-43BC-84A7-8FA099045676}" destId="{9226FF4C-490F-4E0C-80EA-DF38B51B0BEA}" srcOrd="0" destOrd="0" presId="urn:microsoft.com/office/officeart/2005/8/layout/default"/>
    <dgm:cxn modelId="{4EF84C27-CD40-47AE-8A6D-A5F8FCCB15C1}" type="presParOf" srcId="{71C6F688-979E-4BA2-88CC-73952F995CDA}" destId="{9226FF4C-490F-4E0C-80EA-DF38B51B0BEA}" srcOrd="0" destOrd="0" presId="urn:microsoft.com/office/officeart/2005/8/layout/default"/>
    <dgm:cxn modelId="{0C381B70-B049-4050-BB19-003A170179E6}" type="presParOf" srcId="{71C6F688-979E-4BA2-88CC-73952F995CDA}" destId="{D3445AC0-7196-4A4F-8D88-CB2A2A1AD616}" srcOrd="1" destOrd="0" presId="urn:microsoft.com/office/officeart/2005/8/layout/default"/>
    <dgm:cxn modelId="{3AABD9B0-A989-4440-8FCA-C780EFDFBA82}" type="presParOf" srcId="{71C6F688-979E-4BA2-88CC-73952F995CDA}" destId="{F7036CAE-C684-47C3-8910-853A8F573B70}" srcOrd="2" destOrd="0" presId="urn:microsoft.com/office/officeart/2005/8/layout/default"/>
    <dgm:cxn modelId="{F102E427-6AE9-4267-BF47-30D04FF0B418}" type="presParOf" srcId="{71C6F688-979E-4BA2-88CC-73952F995CDA}" destId="{B12EAE35-6F62-4EE2-948D-914C89E7EAC2}" srcOrd="3" destOrd="0" presId="urn:microsoft.com/office/officeart/2005/8/layout/default"/>
    <dgm:cxn modelId="{8D0A8836-115C-4DDB-A494-8265E82526E5}" type="presParOf" srcId="{71C6F688-979E-4BA2-88CC-73952F995CDA}" destId="{7339F345-772F-4E0C-808F-1F37F7746652}" srcOrd="4" destOrd="0" presId="urn:microsoft.com/office/officeart/2005/8/layout/default"/>
    <dgm:cxn modelId="{E5587B1C-C543-4D76-91A5-3CA73B4775D5}" type="presParOf" srcId="{71C6F688-979E-4BA2-88CC-73952F995CDA}" destId="{991421B6-662D-4649-B5E9-37767E81240B}" srcOrd="5" destOrd="0" presId="urn:microsoft.com/office/officeart/2005/8/layout/default"/>
    <dgm:cxn modelId="{661EEB7C-8512-40FF-BD3C-3958C17951C0}" type="presParOf" srcId="{71C6F688-979E-4BA2-88CC-73952F995CDA}" destId="{6F05DDE4-DF63-456D-9616-D4F699AEFD3D}" srcOrd="6" destOrd="0" presId="urn:microsoft.com/office/officeart/2005/8/layout/default"/>
    <dgm:cxn modelId="{6626AAD4-24BC-47B3-9A82-F4AFF022569C}" type="presParOf" srcId="{71C6F688-979E-4BA2-88CC-73952F995CDA}" destId="{11F99147-F1A4-4D8A-9D46-7F3B2D9C2D7A}" srcOrd="7" destOrd="0" presId="urn:microsoft.com/office/officeart/2005/8/layout/default"/>
    <dgm:cxn modelId="{66129DCC-DB2F-41D6-BD89-D12B3A1D23CC}" type="presParOf" srcId="{71C6F688-979E-4BA2-88CC-73952F995CDA}" destId="{DA53897E-CA8B-441D-A82F-BB78D0E33D56}" srcOrd="8" destOrd="0" presId="urn:microsoft.com/office/officeart/2005/8/layout/default"/>
    <dgm:cxn modelId="{8F898AAC-F595-4E79-8A28-B3D3F5B306C3}" type="presParOf" srcId="{71C6F688-979E-4BA2-88CC-73952F995CDA}" destId="{FC64E27B-010C-4EF9-BF61-A739D205C0AA}" srcOrd="9" destOrd="0" presId="urn:microsoft.com/office/officeart/2005/8/layout/default"/>
    <dgm:cxn modelId="{4D76EE27-14D8-4465-B200-E9AFEFE7F2DB}" type="presParOf" srcId="{71C6F688-979E-4BA2-88CC-73952F995CDA}" destId="{458DEA72-8A1F-4E97-A67F-A08DB6665D6F}" srcOrd="10" destOrd="0" presId="urn:microsoft.com/office/officeart/2005/8/layout/default"/>
    <dgm:cxn modelId="{C2DDB4C2-A835-4595-B22D-570F41298E7C}" type="presParOf" srcId="{71C6F688-979E-4BA2-88CC-73952F995CDA}" destId="{8D21000F-8319-4637-89E6-A1D1D2CA0155}" srcOrd="11" destOrd="0" presId="urn:microsoft.com/office/officeart/2005/8/layout/default"/>
    <dgm:cxn modelId="{FD5308B3-E3B7-4362-9BE6-F643E8BD36CF}" type="presParOf" srcId="{71C6F688-979E-4BA2-88CC-73952F995CDA}" destId="{5346BBAA-15D8-4D1E-BD10-2147A32CB0F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41D26-F750-4129-87EB-72E507FC2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GT"/>
        </a:p>
      </dgm:t>
    </dgm:pt>
    <dgm:pt modelId="{83950EFD-52A1-43BC-84A7-8FA099045676}">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Verificar que en los documentos que la aseguradora le entregue, se indique la resolución mediante la cual se aprobó o registró en la Superintendencia de Bancos el texto de contrato de seguro. </a:t>
          </a:r>
        </a:p>
        <a:p>
          <a:pPr algn="just">
            <a:buFont typeface="Arial" panose="020B0604020202020204" pitchFamily="34" charset="0"/>
            <a:buChar char="•"/>
          </a:pPr>
          <a:r>
            <a:rPr lang="es-ES" sz="1100" b="1" dirty="0">
              <a:solidFill>
                <a:schemeClr val="bg1"/>
              </a:solidFill>
              <a:latin typeface="Segoe UI" panose="020B0502040204020203" pitchFamily="34" charset="0"/>
            </a:rPr>
            <a:t>Reglamento para la Comercialización Masiva de Seguros, Art. 13</a:t>
          </a:r>
          <a:endParaRPr lang="es-GT" sz="1100" dirty="0">
            <a:solidFill>
              <a:schemeClr val="bg1"/>
            </a:solidFill>
          </a:endParaRPr>
        </a:p>
      </dgm:t>
    </dgm:pt>
    <dgm:pt modelId="{E44AB150-C924-4937-864D-03880BE9E9B6}" type="parTrans" cxnId="{3D3D2492-37F5-463F-98AD-A2FEF403E42D}">
      <dgm:prSet/>
      <dgm:spPr/>
      <dgm:t>
        <a:bodyPr/>
        <a:lstStyle/>
        <a:p>
          <a:endParaRPr lang="es-GT"/>
        </a:p>
      </dgm:t>
    </dgm:pt>
    <dgm:pt modelId="{399A4231-0622-4DD6-A0D8-F8DF32969415}" type="sibTrans" cxnId="{3D3D2492-37F5-463F-98AD-A2FEF403E42D}">
      <dgm:prSet/>
      <dgm:spPr/>
      <dgm:t>
        <a:bodyPr/>
        <a:lstStyle/>
        <a:p>
          <a:endParaRPr lang="es-GT"/>
        </a:p>
      </dgm:t>
    </dgm:pt>
    <dgm:pt modelId="{E09E7B03-5106-4B26-A8CE-A0F4DB99E652}">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100" i="0" dirty="0">
              <a:solidFill>
                <a:schemeClr val="bg1"/>
              </a:solidFill>
              <a:effectLst/>
              <a:latin typeface="Segoe UI" panose="020B0502040204020203" pitchFamily="34" charset="0"/>
            </a:rPr>
            <a:t>Brindar información verídica y entregar los documentos que la compañía de seguros le requiera para la contratación del seguro. Especi</a:t>
          </a:r>
          <a:r>
            <a:rPr lang="es-ES" sz="1100" dirty="0">
              <a:solidFill>
                <a:schemeClr val="bg1"/>
              </a:solidFill>
              <a:latin typeface="Segoe UI" panose="020B0502040204020203" pitchFamily="34" charset="0"/>
            </a:rPr>
            <a:t>almente, todos los hechos que tengan importancia para la apreciación del riesgo.</a:t>
          </a:r>
          <a:r>
            <a:rPr lang="es-ES" sz="1100" i="0" dirty="0">
              <a:solidFill>
                <a:schemeClr val="bg1"/>
              </a:solidFill>
              <a:effectLst/>
              <a:latin typeface="Segoe UI" panose="020B0502040204020203" pitchFamily="34" charset="0"/>
            </a:rPr>
            <a:t> </a:t>
          </a:r>
        </a:p>
        <a:p>
          <a:pPr algn="just">
            <a:buFont typeface="Arial" panose="020B0604020202020204" pitchFamily="34" charset="0"/>
            <a:buChar char="•"/>
          </a:pPr>
          <a:r>
            <a:rPr lang="es-ES" sz="1050" b="1" dirty="0">
              <a:solidFill>
                <a:schemeClr val="bg1"/>
              </a:solidFill>
              <a:latin typeface="Segoe UI" panose="020B0502040204020203" pitchFamily="34" charset="0"/>
            </a:rPr>
            <a:t>Código de Comercio de Guatemala, Art. </a:t>
          </a:r>
          <a:r>
            <a:rPr lang="es-GT" sz="1050" b="1" dirty="0">
              <a:solidFill>
                <a:schemeClr val="bg1"/>
              </a:solidFill>
              <a:latin typeface="Segoe UI" panose="020B0502040204020203" pitchFamily="34" charset="0"/>
            </a:rPr>
            <a:t>880 y 881</a:t>
          </a:r>
          <a:endParaRPr lang="es-GT" sz="1100" dirty="0">
            <a:solidFill>
              <a:schemeClr val="bg1"/>
            </a:solidFill>
          </a:endParaRPr>
        </a:p>
      </dgm:t>
    </dgm:pt>
    <dgm:pt modelId="{668EE12E-AC64-4320-AF26-126770B775A0}" type="parTrans" cxnId="{00D5ED74-AF61-47E8-A1E3-B0743D51B23B}">
      <dgm:prSet/>
      <dgm:spPr/>
      <dgm:t>
        <a:bodyPr/>
        <a:lstStyle/>
        <a:p>
          <a:endParaRPr lang="es-GT"/>
        </a:p>
      </dgm:t>
    </dgm:pt>
    <dgm:pt modelId="{171878E7-273D-4595-8A7D-8B406BEB072E}" type="sibTrans" cxnId="{00D5ED74-AF61-47E8-A1E3-B0743D51B23B}">
      <dgm:prSet/>
      <dgm:spPr/>
      <dgm:t>
        <a:bodyPr/>
        <a:lstStyle/>
        <a:p>
          <a:endParaRPr lang="es-GT"/>
        </a:p>
      </dgm:t>
    </dgm:pt>
    <dgm:pt modelId="{D3555DE7-9979-4C3F-A207-6B6E30C984DF}">
      <dgm:prSet phldrT="[Texto]" custT="1"/>
      <dgm:spPr>
        <a:solidFill>
          <a:srgbClr val="FF0000"/>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Efectuar el pago de la prima en la forma y con la periodicidad pactada. </a:t>
          </a:r>
        </a:p>
        <a:p>
          <a:pPr algn="just">
            <a:buFont typeface="Arial" panose="020B0604020202020204" pitchFamily="34" charset="0"/>
            <a:buChar char="•"/>
          </a:pPr>
          <a:r>
            <a:rPr lang="es-ES" sz="1200" b="1" dirty="0">
              <a:solidFill>
                <a:schemeClr val="bg1"/>
              </a:solidFill>
              <a:latin typeface="Segoe UI" panose="020B0502040204020203" pitchFamily="34" charset="0"/>
            </a:rPr>
            <a:t>Código de Comercio de Guatemala, Art. </a:t>
          </a:r>
          <a:r>
            <a:rPr lang="es-GT" sz="1200" b="1" dirty="0">
              <a:solidFill>
                <a:schemeClr val="bg1"/>
              </a:solidFill>
              <a:latin typeface="Segoe UI" panose="020B0502040204020203" pitchFamily="34" charset="0"/>
            </a:rPr>
            <a:t>892</a:t>
          </a:r>
          <a:endParaRPr lang="es-GT" sz="1200" dirty="0">
            <a:solidFill>
              <a:schemeClr val="bg1"/>
            </a:solidFill>
          </a:endParaRPr>
        </a:p>
      </dgm:t>
    </dgm:pt>
    <dgm:pt modelId="{E9847120-E7A6-45D3-A41D-0CCAEEE58304}" type="parTrans" cxnId="{A17CB29D-07CF-4054-9196-A83E6C0B0B03}">
      <dgm:prSet/>
      <dgm:spPr/>
      <dgm:t>
        <a:bodyPr/>
        <a:lstStyle/>
        <a:p>
          <a:endParaRPr lang="es-GT"/>
        </a:p>
      </dgm:t>
    </dgm:pt>
    <dgm:pt modelId="{0137D12C-8329-4D5C-8B8C-6DB6086206F9}" type="sibTrans" cxnId="{A17CB29D-07CF-4054-9196-A83E6C0B0B03}">
      <dgm:prSet/>
      <dgm:spPr/>
      <dgm:t>
        <a:bodyPr/>
        <a:lstStyle/>
        <a:p>
          <a:endParaRPr lang="es-GT"/>
        </a:p>
      </dgm:t>
    </dgm:pt>
    <dgm:pt modelId="{D2C2E691-49C1-433E-9334-36356CEAA9BC}">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rPr>
            <a:t>Comunicar a la aseguradora las agravaciones esenciales que tenga el o los riesgos asegurados, el día siguiente hábil a aquel que las conozca.</a:t>
          </a:r>
        </a:p>
        <a:p>
          <a:pPr algn="just">
            <a:buFont typeface="Arial" panose="020B0604020202020204" pitchFamily="34" charset="0"/>
            <a:buChar char="•"/>
          </a:pPr>
          <a:r>
            <a:rPr lang="es-ES" sz="1200" dirty="0">
              <a:solidFill>
                <a:schemeClr val="bg1"/>
              </a:solidFill>
              <a:latin typeface="Segoe UI" panose="020B0502040204020203" pitchFamily="34" charset="0"/>
            </a:rPr>
            <a:t> </a:t>
          </a:r>
          <a:r>
            <a:rPr lang="es-ES" sz="1100" b="1" dirty="0">
              <a:solidFill>
                <a:schemeClr val="bg1"/>
              </a:solidFill>
              <a:latin typeface="Segoe UI" panose="020B0502040204020203" pitchFamily="34" charset="0"/>
            </a:rPr>
            <a:t>Código de Comercio de Guatemala, Art. 912</a:t>
          </a:r>
          <a:endParaRPr lang="es-GT" sz="1200" dirty="0">
            <a:solidFill>
              <a:schemeClr val="bg1"/>
            </a:solidFill>
          </a:endParaRPr>
        </a:p>
      </dgm:t>
    </dgm:pt>
    <dgm:pt modelId="{28120DFD-617B-42F7-90D6-9419DDF297F9}" type="parTrans" cxnId="{0E80B630-C060-4181-9D07-FE99E2C077C5}">
      <dgm:prSet/>
      <dgm:spPr/>
      <dgm:t>
        <a:bodyPr/>
        <a:lstStyle/>
        <a:p>
          <a:endParaRPr lang="es-GT"/>
        </a:p>
      </dgm:t>
    </dgm:pt>
    <dgm:pt modelId="{1ADD26AC-B8C2-48DD-BE36-1F05366E395F}" type="sibTrans" cxnId="{0E80B630-C060-4181-9D07-FE99E2C077C5}">
      <dgm:prSet/>
      <dgm:spPr/>
      <dgm:t>
        <a:bodyPr/>
        <a:lstStyle/>
        <a:p>
          <a:endParaRPr lang="es-GT"/>
        </a:p>
      </dgm:t>
    </dgm:pt>
    <dgm:pt modelId="{E7F060B5-6D34-4A05-BE5D-FAC6CD629681}">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En caso de ocurrir un siniestro, deberá comunicárselo a la aseguradora.  Salvo se haya dispuesto lo contrario, el aviso deberá darse por escrito dentro de un plazo de 5 días. </a:t>
          </a:r>
        </a:p>
        <a:p>
          <a:pPr algn="just">
            <a:buFont typeface="Arial" panose="020B0604020202020204" pitchFamily="34" charset="0"/>
            <a:buChar char="•"/>
          </a:pPr>
          <a:r>
            <a:rPr lang="es-ES" sz="1100" b="1" dirty="0">
              <a:solidFill>
                <a:schemeClr val="bg1"/>
              </a:solidFill>
              <a:latin typeface="Segoe UI" panose="020B0502040204020203" pitchFamily="34" charset="0"/>
            </a:rPr>
            <a:t>Código de Comercio de Guatemala, Art. </a:t>
          </a:r>
          <a:r>
            <a:rPr lang="es-GT" sz="1100" b="1" dirty="0">
              <a:solidFill>
                <a:schemeClr val="bg1"/>
              </a:solidFill>
              <a:latin typeface="Segoe UI" panose="020B0502040204020203" pitchFamily="34" charset="0"/>
            </a:rPr>
            <a:t>896</a:t>
          </a:r>
          <a:endParaRPr lang="es-GT" sz="1200" dirty="0">
            <a:solidFill>
              <a:schemeClr val="bg1"/>
            </a:solidFill>
          </a:endParaRPr>
        </a:p>
      </dgm:t>
    </dgm:pt>
    <dgm:pt modelId="{39B7EC25-E4D9-4890-B8E7-6217C3CBF32D}" type="parTrans" cxnId="{14875631-11CF-4747-B04E-C0D2754C7462}">
      <dgm:prSet/>
      <dgm:spPr/>
      <dgm:t>
        <a:bodyPr/>
        <a:lstStyle/>
        <a:p>
          <a:endParaRPr lang="es-GT"/>
        </a:p>
      </dgm:t>
    </dgm:pt>
    <dgm:pt modelId="{7F8FA7A6-09F3-4FD0-8846-8C908EAFF4D8}" type="sibTrans" cxnId="{14875631-11CF-4747-B04E-C0D2754C7462}">
      <dgm:prSet/>
      <dgm:spPr/>
      <dgm:t>
        <a:bodyPr/>
        <a:lstStyle/>
        <a:p>
          <a:endParaRPr lang="es-GT"/>
        </a:p>
      </dgm:t>
    </dgm:pt>
    <dgm:pt modelId="{11D9C778-2242-4C08-91A5-61E64660F62D}">
      <dgm:prSet phldrT="[Texto]" custT="1"/>
      <dgm:spPr>
        <a:solidFill>
          <a:schemeClr val="tx1">
            <a:lumMod val="65000"/>
            <a:lumOff val="3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Brindar información a la aseguradora sobre los hechos relacionados con el siniestro. </a:t>
          </a:r>
        </a:p>
        <a:p>
          <a:pPr algn="just">
            <a:buFont typeface="Arial" panose="020B0604020202020204" pitchFamily="34" charset="0"/>
            <a:buChar char="•"/>
          </a:pPr>
          <a:r>
            <a:rPr lang="es-ES" sz="1200" b="1" dirty="0">
              <a:solidFill>
                <a:schemeClr val="bg1"/>
              </a:solidFill>
              <a:latin typeface="Segoe UI" panose="020B0502040204020203" pitchFamily="34" charset="0"/>
            </a:rPr>
            <a:t>Código de Comercio de Guatemala, Art. </a:t>
          </a:r>
          <a:r>
            <a:rPr lang="es-GT" sz="1200" b="1" dirty="0">
              <a:solidFill>
                <a:schemeClr val="bg1"/>
              </a:solidFill>
              <a:latin typeface="Segoe UI" panose="020B0502040204020203" pitchFamily="34" charset="0"/>
            </a:rPr>
            <a:t>897</a:t>
          </a:r>
          <a:endParaRPr lang="es-GT" sz="1200" dirty="0">
            <a:solidFill>
              <a:schemeClr val="bg1"/>
            </a:solidFill>
          </a:endParaRPr>
        </a:p>
      </dgm:t>
    </dgm:pt>
    <dgm:pt modelId="{7891B05E-8A44-4815-90A5-7FA81787E72C}" type="parTrans" cxnId="{BF09A9CE-34D2-4C9B-9861-130DBAFD1E2B}">
      <dgm:prSet/>
      <dgm:spPr/>
      <dgm:t>
        <a:bodyPr/>
        <a:lstStyle/>
        <a:p>
          <a:endParaRPr lang="es-GT"/>
        </a:p>
      </dgm:t>
    </dgm:pt>
    <dgm:pt modelId="{A9E9EFEE-CF6E-4C05-9D82-9FB0363AFE1E}" type="sibTrans" cxnId="{BF09A9CE-34D2-4C9B-9861-130DBAFD1E2B}">
      <dgm:prSet/>
      <dgm:spPr/>
      <dgm:t>
        <a:bodyPr/>
        <a:lstStyle/>
        <a:p>
          <a:endParaRPr lang="es-GT"/>
        </a:p>
      </dgm:t>
    </dgm:pt>
    <dgm:pt modelId="{7C30E128-FE2A-448E-ACE0-4FED2EA84036}">
      <dgm:prSet phldrT="[Texto]" custT="1"/>
      <dgm:spPr>
        <a:solidFill>
          <a:schemeClr val="accent5">
            <a:lumMod val="75000"/>
          </a:schemeClr>
        </a:solidFill>
      </dgm:spPr>
      <dgm:t>
        <a:bodyPr/>
        <a:lstStyle/>
        <a:p>
          <a:pPr algn="just">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Comunicar a la aseguradora sus cambios de dirección. </a:t>
          </a:r>
        </a:p>
        <a:p>
          <a:pPr algn="just">
            <a:buFont typeface="Arial" panose="020B0604020202020204" pitchFamily="34" charset="0"/>
            <a:buChar char="•"/>
          </a:pPr>
          <a:r>
            <a:rPr lang="es-ES" sz="1100" b="1" dirty="0">
              <a:solidFill>
                <a:schemeClr val="bg1"/>
              </a:solidFill>
              <a:latin typeface="Segoe UI" panose="020B0502040204020203" pitchFamily="34" charset="0"/>
            </a:rPr>
            <a:t>Código de Comercio de Guatemala, Art. 905</a:t>
          </a:r>
          <a:endParaRPr lang="es-ES" sz="1200" dirty="0">
            <a:solidFill>
              <a:schemeClr val="bg1"/>
            </a:solidFill>
            <a:latin typeface="Segoe UI" panose="020B0502040204020203" pitchFamily="34" charset="0"/>
            <a:cs typeface="Segoe UI" panose="020B0502040204020203" pitchFamily="34" charset="0"/>
          </a:endParaRPr>
        </a:p>
      </dgm:t>
    </dgm:pt>
    <dgm:pt modelId="{573CC49C-2574-443A-80DF-7C306DB08EF4}" type="parTrans" cxnId="{C9C786CA-6D77-432B-AE6E-2CA415791650}">
      <dgm:prSet/>
      <dgm:spPr/>
      <dgm:t>
        <a:bodyPr/>
        <a:lstStyle/>
        <a:p>
          <a:endParaRPr lang="es-GT"/>
        </a:p>
      </dgm:t>
    </dgm:pt>
    <dgm:pt modelId="{810A65BC-7197-40E6-9DE7-57F4455D3FD7}" type="sibTrans" cxnId="{C9C786CA-6D77-432B-AE6E-2CA415791650}">
      <dgm:prSet/>
      <dgm:spPr/>
      <dgm:t>
        <a:bodyPr/>
        <a:lstStyle/>
        <a:p>
          <a:endParaRPr lang="es-GT"/>
        </a:p>
      </dgm:t>
    </dgm:pt>
    <dgm:pt modelId="{4C91266E-2EC2-406B-A259-076B8206AAC6}">
      <dgm:prSet phldrT="[Texto]" custT="1"/>
      <dgm:spPr>
        <a:solidFill>
          <a:srgbClr val="FF0000"/>
        </a:solidFill>
      </dgm:spPr>
      <dgm:t>
        <a:bodyPr/>
        <a:lstStyle/>
        <a:p>
          <a:pPr>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Dar aviso a la aseguradora en caso de que tenga más de una póliza que lo ampare frente al mismo riesgo.</a:t>
          </a:r>
        </a:p>
        <a:p>
          <a:pPr>
            <a:buFont typeface="Arial" panose="020B0604020202020204" pitchFamily="34" charset="0"/>
            <a:buChar char="•"/>
          </a:pPr>
          <a:r>
            <a:rPr lang="es-ES" sz="1200" dirty="0">
              <a:solidFill>
                <a:schemeClr val="bg1"/>
              </a:solidFill>
              <a:latin typeface="Segoe UI" panose="020B0502040204020203" pitchFamily="34" charset="0"/>
              <a:cs typeface="Segoe UI" panose="020B0502040204020203" pitchFamily="34" charset="0"/>
            </a:rPr>
            <a:t> </a:t>
          </a:r>
          <a:r>
            <a:rPr lang="es-ES" sz="1200" b="1" dirty="0">
              <a:solidFill>
                <a:schemeClr val="bg1"/>
              </a:solidFill>
              <a:latin typeface="Segoe UI" panose="020B0502040204020203" pitchFamily="34" charset="0"/>
            </a:rPr>
            <a:t>Código de Comercio de Guatemala, Art. 923</a:t>
          </a:r>
          <a:endParaRPr lang="es-GT" sz="1200" dirty="0">
            <a:solidFill>
              <a:schemeClr val="bg1"/>
            </a:solidFill>
          </a:endParaRPr>
        </a:p>
      </dgm:t>
    </dgm:pt>
    <dgm:pt modelId="{D99F22D5-7729-41DA-9A0A-5A735D01DA2F}" type="parTrans" cxnId="{E988F3A7-C159-4402-8A8B-5F1DBC5BA4A2}">
      <dgm:prSet/>
      <dgm:spPr/>
      <dgm:t>
        <a:bodyPr/>
        <a:lstStyle/>
        <a:p>
          <a:endParaRPr lang="es-GT"/>
        </a:p>
      </dgm:t>
    </dgm:pt>
    <dgm:pt modelId="{AEA559BA-F832-468D-828F-40B9E931AC17}" type="sibTrans" cxnId="{E988F3A7-C159-4402-8A8B-5F1DBC5BA4A2}">
      <dgm:prSet/>
      <dgm:spPr/>
      <dgm:t>
        <a:bodyPr/>
        <a:lstStyle/>
        <a:p>
          <a:endParaRPr lang="es-GT"/>
        </a:p>
      </dgm:t>
    </dgm:pt>
    <dgm:pt modelId="{71C6F688-979E-4BA2-88CC-73952F995CDA}" type="pres">
      <dgm:prSet presAssocID="{F5341D26-F750-4129-87EB-72E507FC2D12}" presName="diagram" presStyleCnt="0">
        <dgm:presLayoutVars>
          <dgm:dir/>
          <dgm:resizeHandles val="exact"/>
        </dgm:presLayoutVars>
      </dgm:prSet>
      <dgm:spPr/>
    </dgm:pt>
    <dgm:pt modelId="{9226FF4C-490F-4E0C-80EA-DF38B51B0BEA}" type="pres">
      <dgm:prSet presAssocID="{83950EFD-52A1-43BC-84A7-8FA099045676}" presName="node" presStyleLbl="node1" presStyleIdx="0" presStyleCnt="8" custLinFactX="8592" custLinFactNeighborX="100000" custLinFactNeighborY="3280">
        <dgm:presLayoutVars>
          <dgm:bulletEnabled val="1"/>
        </dgm:presLayoutVars>
      </dgm:prSet>
      <dgm:spPr/>
    </dgm:pt>
    <dgm:pt modelId="{D3445AC0-7196-4A4F-8D88-CB2A2A1AD616}" type="pres">
      <dgm:prSet presAssocID="{399A4231-0622-4DD6-A0D8-F8DF32969415}" presName="sibTrans" presStyleCnt="0"/>
      <dgm:spPr/>
    </dgm:pt>
    <dgm:pt modelId="{F7036CAE-C684-47C3-8910-853A8F573B70}" type="pres">
      <dgm:prSet presAssocID="{E09E7B03-5106-4B26-A8CE-A0F4DB99E652}" presName="node" presStyleLbl="node1" presStyleIdx="1" presStyleCnt="8" custLinFactX="10543" custLinFactNeighborX="100000" custLinFactNeighborY="2540">
        <dgm:presLayoutVars>
          <dgm:bulletEnabled val="1"/>
        </dgm:presLayoutVars>
      </dgm:prSet>
      <dgm:spPr/>
    </dgm:pt>
    <dgm:pt modelId="{B12EAE35-6F62-4EE2-948D-914C89E7EAC2}" type="pres">
      <dgm:prSet presAssocID="{171878E7-273D-4595-8A7D-8B406BEB072E}" presName="sibTrans" presStyleCnt="0"/>
      <dgm:spPr/>
    </dgm:pt>
    <dgm:pt modelId="{7339F345-772F-4E0C-808F-1F37F7746652}" type="pres">
      <dgm:prSet presAssocID="{D3555DE7-9979-4C3F-A207-6B6E30C984DF}" presName="node" presStyleLbl="node1" presStyleIdx="2" presStyleCnt="8" custLinFactX="-100000" custLinFactY="9979" custLinFactNeighborX="-121857" custLinFactNeighborY="100000">
        <dgm:presLayoutVars>
          <dgm:bulletEnabled val="1"/>
        </dgm:presLayoutVars>
      </dgm:prSet>
      <dgm:spPr/>
    </dgm:pt>
    <dgm:pt modelId="{991421B6-662D-4649-B5E9-37767E81240B}" type="pres">
      <dgm:prSet presAssocID="{0137D12C-8329-4D5C-8B8C-6DB6086206F9}" presName="sibTrans" presStyleCnt="0"/>
      <dgm:spPr/>
    </dgm:pt>
    <dgm:pt modelId="{6F05DDE4-DF63-456D-9616-D4F699AEFD3D}" type="pres">
      <dgm:prSet presAssocID="{D2C2E691-49C1-433E-9334-36356CEAA9BC}" presName="node" presStyleLbl="node1" presStyleIdx="3" presStyleCnt="8" custLinFactX="8056" custLinFactNeighborX="100000" custLinFactNeighborY="-5513">
        <dgm:presLayoutVars>
          <dgm:bulletEnabled val="1"/>
        </dgm:presLayoutVars>
      </dgm:prSet>
      <dgm:spPr/>
    </dgm:pt>
    <dgm:pt modelId="{11F99147-F1A4-4D8A-9D46-7F3B2D9C2D7A}" type="pres">
      <dgm:prSet presAssocID="{1ADD26AC-B8C2-48DD-BE36-1F05366E395F}" presName="sibTrans" presStyleCnt="0"/>
      <dgm:spPr/>
    </dgm:pt>
    <dgm:pt modelId="{DA53897E-CA8B-441D-A82F-BB78D0E33D56}" type="pres">
      <dgm:prSet presAssocID="{E7F060B5-6D34-4A05-BE5D-FAC6CD629681}" presName="node" presStyleLbl="node1" presStyleIdx="4" presStyleCnt="8" custLinFactX="10191" custLinFactNeighborX="100000" custLinFactNeighborY="-4530">
        <dgm:presLayoutVars>
          <dgm:bulletEnabled val="1"/>
        </dgm:presLayoutVars>
      </dgm:prSet>
      <dgm:spPr/>
    </dgm:pt>
    <dgm:pt modelId="{FC64E27B-010C-4EF9-BF61-A739D205C0AA}" type="pres">
      <dgm:prSet presAssocID="{7F8FA7A6-09F3-4FD0-8846-8C908EAFF4D8}" presName="sibTrans" presStyleCnt="0"/>
      <dgm:spPr/>
    </dgm:pt>
    <dgm:pt modelId="{458DEA72-8A1F-4E97-A67F-A08DB6665D6F}" type="pres">
      <dgm:prSet presAssocID="{11D9C778-2242-4C08-91A5-61E64660F62D}" presName="node" presStyleLbl="node1" presStyleIdx="5" presStyleCnt="8" custLinFactX="-100000" custLinFactY="9788" custLinFactNeighborX="-121070" custLinFactNeighborY="100000">
        <dgm:presLayoutVars>
          <dgm:bulletEnabled val="1"/>
        </dgm:presLayoutVars>
      </dgm:prSet>
      <dgm:spPr/>
    </dgm:pt>
    <dgm:pt modelId="{8D21000F-8319-4637-89E6-A1D1D2CA0155}" type="pres">
      <dgm:prSet presAssocID="{A9E9EFEE-CF6E-4C05-9D82-9FB0363AFE1E}" presName="sibTrans" presStyleCnt="0"/>
      <dgm:spPr/>
    </dgm:pt>
    <dgm:pt modelId="{5346BBAA-15D8-4D1E-BD10-2147A32CB0FB}" type="pres">
      <dgm:prSet presAssocID="{7C30E128-FE2A-448E-ACE0-4FED2EA84036}" presName="node" presStyleLbl="node1" presStyleIdx="6" presStyleCnt="8" custLinFactNeighborX="55000" custLinFactNeighborY="-5705">
        <dgm:presLayoutVars>
          <dgm:bulletEnabled val="1"/>
        </dgm:presLayoutVars>
      </dgm:prSet>
      <dgm:spPr/>
    </dgm:pt>
    <dgm:pt modelId="{4C7271E5-841E-4C5C-B5F5-AC528E882EFB}" type="pres">
      <dgm:prSet presAssocID="{810A65BC-7197-40E6-9DE7-57F4455D3FD7}" presName="sibTrans" presStyleCnt="0"/>
      <dgm:spPr/>
    </dgm:pt>
    <dgm:pt modelId="{F7B1710B-DB35-4904-9E61-BDEC5D75269F}" type="pres">
      <dgm:prSet presAssocID="{4C91266E-2EC2-406B-A259-076B8206AAC6}" presName="node" presStyleLbl="node1" presStyleIdx="7" presStyleCnt="8" custLinFactNeighborX="54192" custLinFactNeighborY="-7956">
        <dgm:presLayoutVars>
          <dgm:bulletEnabled val="1"/>
        </dgm:presLayoutVars>
      </dgm:prSet>
      <dgm:spPr/>
    </dgm:pt>
  </dgm:ptLst>
  <dgm:cxnLst>
    <dgm:cxn modelId="{6ADBEF07-9B4E-46BA-8FFC-A6B73DB455E8}" type="presOf" srcId="{E09E7B03-5106-4B26-A8CE-A0F4DB99E652}" destId="{F7036CAE-C684-47C3-8910-853A8F573B70}" srcOrd="0" destOrd="0" presId="urn:microsoft.com/office/officeart/2005/8/layout/default"/>
    <dgm:cxn modelId="{087FD713-A3CA-4031-88C5-CC6BAD1B75EB}" type="presOf" srcId="{E7F060B5-6D34-4A05-BE5D-FAC6CD629681}" destId="{DA53897E-CA8B-441D-A82F-BB78D0E33D56}" srcOrd="0" destOrd="0" presId="urn:microsoft.com/office/officeart/2005/8/layout/default"/>
    <dgm:cxn modelId="{AC6B8F21-7F7D-4C94-BEB4-6472A6C8B20B}" type="presOf" srcId="{7C30E128-FE2A-448E-ACE0-4FED2EA84036}" destId="{5346BBAA-15D8-4D1E-BD10-2147A32CB0FB}" srcOrd="0" destOrd="0" presId="urn:microsoft.com/office/officeart/2005/8/layout/default"/>
    <dgm:cxn modelId="{65134129-D666-42B0-A915-1123B1F10220}" type="presOf" srcId="{D3555DE7-9979-4C3F-A207-6B6E30C984DF}" destId="{7339F345-772F-4E0C-808F-1F37F7746652}" srcOrd="0" destOrd="0" presId="urn:microsoft.com/office/officeart/2005/8/layout/default"/>
    <dgm:cxn modelId="{0E80B630-C060-4181-9D07-FE99E2C077C5}" srcId="{F5341D26-F750-4129-87EB-72E507FC2D12}" destId="{D2C2E691-49C1-433E-9334-36356CEAA9BC}" srcOrd="3" destOrd="0" parTransId="{28120DFD-617B-42F7-90D6-9419DDF297F9}" sibTransId="{1ADD26AC-B8C2-48DD-BE36-1F05366E395F}"/>
    <dgm:cxn modelId="{14875631-11CF-4747-B04E-C0D2754C7462}" srcId="{F5341D26-F750-4129-87EB-72E507FC2D12}" destId="{E7F060B5-6D34-4A05-BE5D-FAC6CD629681}" srcOrd="4" destOrd="0" parTransId="{39B7EC25-E4D9-4890-B8E7-6217C3CBF32D}" sibTransId="{7F8FA7A6-09F3-4FD0-8846-8C908EAFF4D8}"/>
    <dgm:cxn modelId="{5B7CFB3C-6586-4958-B5D0-5C2CE9B68D7F}" type="presOf" srcId="{11D9C778-2242-4C08-91A5-61E64660F62D}" destId="{458DEA72-8A1F-4E97-A67F-A08DB6665D6F}" srcOrd="0" destOrd="0" presId="urn:microsoft.com/office/officeart/2005/8/layout/default"/>
    <dgm:cxn modelId="{35846A6C-34B7-42E3-A7EA-6F55E4D50AB1}" type="presOf" srcId="{4C91266E-2EC2-406B-A259-076B8206AAC6}" destId="{F7B1710B-DB35-4904-9E61-BDEC5D75269F}" srcOrd="0" destOrd="0" presId="urn:microsoft.com/office/officeart/2005/8/layout/default"/>
    <dgm:cxn modelId="{00D5ED74-AF61-47E8-A1E3-B0743D51B23B}" srcId="{F5341D26-F750-4129-87EB-72E507FC2D12}" destId="{E09E7B03-5106-4B26-A8CE-A0F4DB99E652}" srcOrd="1" destOrd="0" parTransId="{668EE12E-AC64-4320-AF26-126770B775A0}" sibTransId="{171878E7-273D-4595-8A7D-8B406BEB072E}"/>
    <dgm:cxn modelId="{3D3D2492-37F5-463F-98AD-A2FEF403E42D}" srcId="{F5341D26-F750-4129-87EB-72E507FC2D12}" destId="{83950EFD-52A1-43BC-84A7-8FA099045676}" srcOrd="0" destOrd="0" parTransId="{E44AB150-C924-4937-864D-03880BE9E9B6}" sibTransId="{399A4231-0622-4DD6-A0D8-F8DF32969415}"/>
    <dgm:cxn modelId="{A17CB29D-07CF-4054-9196-A83E6C0B0B03}" srcId="{F5341D26-F750-4129-87EB-72E507FC2D12}" destId="{D3555DE7-9979-4C3F-A207-6B6E30C984DF}" srcOrd="2" destOrd="0" parTransId="{E9847120-E7A6-45D3-A41D-0CCAEEE58304}" sibTransId="{0137D12C-8329-4D5C-8B8C-6DB6086206F9}"/>
    <dgm:cxn modelId="{E988F3A7-C159-4402-8A8B-5F1DBC5BA4A2}" srcId="{F5341D26-F750-4129-87EB-72E507FC2D12}" destId="{4C91266E-2EC2-406B-A259-076B8206AAC6}" srcOrd="7" destOrd="0" parTransId="{D99F22D5-7729-41DA-9A0A-5A735D01DA2F}" sibTransId="{AEA559BA-F832-468D-828F-40B9E931AC17}"/>
    <dgm:cxn modelId="{724587B6-3F46-44B4-BF80-22598F07F7E6}" type="presOf" srcId="{F5341D26-F750-4129-87EB-72E507FC2D12}" destId="{71C6F688-979E-4BA2-88CC-73952F995CDA}" srcOrd="0" destOrd="0" presId="urn:microsoft.com/office/officeart/2005/8/layout/default"/>
    <dgm:cxn modelId="{C9C786CA-6D77-432B-AE6E-2CA415791650}" srcId="{F5341D26-F750-4129-87EB-72E507FC2D12}" destId="{7C30E128-FE2A-448E-ACE0-4FED2EA84036}" srcOrd="6" destOrd="0" parTransId="{573CC49C-2574-443A-80DF-7C306DB08EF4}" sibTransId="{810A65BC-7197-40E6-9DE7-57F4455D3FD7}"/>
    <dgm:cxn modelId="{BF09A9CE-34D2-4C9B-9861-130DBAFD1E2B}" srcId="{F5341D26-F750-4129-87EB-72E507FC2D12}" destId="{11D9C778-2242-4C08-91A5-61E64660F62D}" srcOrd="5" destOrd="0" parTransId="{7891B05E-8A44-4815-90A5-7FA81787E72C}" sibTransId="{A9E9EFEE-CF6E-4C05-9D82-9FB0363AFE1E}"/>
    <dgm:cxn modelId="{ADF3C4E6-DA9F-42C7-A61C-95C7C2CFB3EF}" type="presOf" srcId="{D2C2E691-49C1-433E-9334-36356CEAA9BC}" destId="{6F05DDE4-DF63-456D-9616-D4F699AEFD3D}" srcOrd="0" destOrd="0" presId="urn:microsoft.com/office/officeart/2005/8/layout/default"/>
    <dgm:cxn modelId="{BB6978F5-A27A-4307-980F-B17D5AD3E3DF}" type="presOf" srcId="{83950EFD-52A1-43BC-84A7-8FA099045676}" destId="{9226FF4C-490F-4E0C-80EA-DF38B51B0BEA}" srcOrd="0" destOrd="0" presId="urn:microsoft.com/office/officeart/2005/8/layout/default"/>
    <dgm:cxn modelId="{4EF84C27-CD40-47AE-8A6D-A5F8FCCB15C1}" type="presParOf" srcId="{71C6F688-979E-4BA2-88CC-73952F995CDA}" destId="{9226FF4C-490F-4E0C-80EA-DF38B51B0BEA}" srcOrd="0" destOrd="0" presId="urn:microsoft.com/office/officeart/2005/8/layout/default"/>
    <dgm:cxn modelId="{0C381B70-B049-4050-BB19-003A170179E6}" type="presParOf" srcId="{71C6F688-979E-4BA2-88CC-73952F995CDA}" destId="{D3445AC0-7196-4A4F-8D88-CB2A2A1AD616}" srcOrd="1" destOrd="0" presId="urn:microsoft.com/office/officeart/2005/8/layout/default"/>
    <dgm:cxn modelId="{3AABD9B0-A989-4440-8FCA-C780EFDFBA82}" type="presParOf" srcId="{71C6F688-979E-4BA2-88CC-73952F995CDA}" destId="{F7036CAE-C684-47C3-8910-853A8F573B70}" srcOrd="2" destOrd="0" presId="urn:microsoft.com/office/officeart/2005/8/layout/default"/>
    <dgm:cxn modelId="{F102E427-6AE9-4267-BF47-30D04FF0B418}" type="presParOf" srcId="{71C6F688-979E-4BA2-88CC-73952F995CDA}" destId="{B12EAE35-6F62-4EE2-948D-914C89E7EAC2}" srcOrd="3" destOrd="0" presId="urn:microsoft.com/office/officeart/2005/8/layout/default"/>
    <dgm:cxn modelId="{8D0A8836-115C-4DDB-A494-8265E82526E5}" type="presParOf" srcId="{71C6F688-979E-4BA2-88CC-73952F995CDA}" destId="{7339F345-772F-4E0C-808F-1F37F7746652}" srcOrd="4" destOrd="0" presId="urn:microsoft.com/office/officeart/2005/8/layout/default"/>
    <dgm:cxn modelId="{E5587B1C-C543-4D76-91A5-3CA73B4775D5}" type="presParOf" srcId="{71C6F688-979E-4BA2-88CC-73952F995CDA}" destId="{991421B6-662D-4649-B5E9-37767E81240B}" srcOrd="5" destOrd="0" presId="urn:microsoft.com/office/officeart/2005/8/layout/default"/>
    <dgm:cxn modelId="{661EEB7C-8512-40FF-BD3C-3958C17951C0}" type="presParOf" srcId="{71C6F688-979E-4BA2-88CC-73952F995CDA}" destId="{6F05DDE4-DF63-456D-9616-D4F699AEFD3D}" srcOrd="6" destOrd="0" presId="urn:microsoft.com/office/officeart/2005/8/layout/default"/>
    <dgm:cxn modelId="{6626AAD4-24BC-47B3-9A82-F4AFF022569C}" type="presParOf" srcId="{71C6F688-979E-4BA2-88CC-73952F995CDA}" destId="{11F99147-F1A4-4D8A-9D46-7F3B2D9C2D7A}" srcOrd="7" destOrd="0" presId="urn:microsoft.com/office/officeart/2005/8/layout/default"/>
    <dgm:cxn modelId="{66129DCC-DB2F-41D6-BD89-D12B3A1D23CC}" type="presParOf" srcId="{71C6F688-979E-4BA2-88CC-73952F995CDA}" destId="{DA53897E-CA8B-441D-A82F-BB78D0E33D56}" srcOrd="8" destOrd="0" presId="urn:microsoft.com/office/officeart/2005/8/layout/default"/>
    <dgm:cxn modelId="{8F898AAC-F595-4E79-8A28-B3D3F5B306C3}" type="presParOf" srcId="{71C6F688-979E-4BA2-88CC-73952F995CDA}" destId="{FC64E27B-010C-4EF9-BF61-A739D205C0AA}" srcOrd="9" destOrd="0" presId="urn:microsoft.com/office/officeart/2005/8/layout/default"/>
    <dgm:cxn modelId="{4D76EE27-14D8-4465-B200-E9AFEFE7F2DB}" type="presParOf" srcId="{71C6F688-979E-4BA2-88CC-73952F995CDA}" destId="{458DEA72-8A1F-4E97-A67F-A08DB6665D6F}" srcOrd="10" destOrd="0" presId="urn:microsoft.com/office/officeart/2005/8/layout/default"/>
    <dgm:cxn modelId="{C2DDB4C2-A835-4595-B22D-570F41298E7C}" type="presParOf" srcId="{71C6F688-979E-4BA2-88CC-73952F995CDA}" destId="{8D21000F-8319-4637-89E6-A1D1D2CA0155}" srcOrd="11" destOrd="0" presId="urn:microsoft.com/office/officeart/2005/8/layout/default"/>
    <dgm:cxn modelId="{FD5308B3-E3B7-4362-9BE6-F643E8BD36CF}" type="presParOf" srcId="{71C6F688-979E-4BA2-88CC-73952F995CDA}" destId="{5346BBAA-15D8-4D1E-BD10-2147A32CB0FB}" srcOrd="12" destOrd="0" presId="urn:microsoft.com/office/officeart/2005/8/layout/default"/>
    <dgm:cxn modelId="{1389E61E-B143-4249-B535-918E396B804E}" type="presParOf" srcId="{71C6F688-979E-4BA2-88CC-73952F995CDA}" destId="{4C7271E5-841E-4C5C-B5F5-AC528E882EFB}" srcOrd="13" destOrd="0" presId="urn:microsoft.com/office/officeart/2005/8/layout/default"/>
    <dgm:cxn modelId="{D3E8B9D0-A23A-4E98-9C71-3DF1B47318F1}" type="presParOf" srcId="{71C6F688-979E-4BA2-88CC-73952F995CDA}" destId="{F7B1710B-DB35-4904-9E61-BDEC5D75269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8D999-9490-4C2C-911A-E86ED7D7E0F7}"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s-GT"/>
        </a:p>
      </dgm:t>
    </dgm:pt>
    <dgm:pt modelId="{6D162910-875D-41EC-B3BB-04EE04A15FD3}">
      <dgm:prSet phldrT="[Texto]">
        <dgm:style>
          <a:lnRef idx="1">
            <a:schemeClr val="dk1"/>
          </a:lnRef>
          <a:fillRef idx="2">
            <a:schemeClr val="dk1"/>
          </a:fillRef>
          <a:effectRef idx="1">
            <a:schemeClr val="dk1"/>
          </a:effectRef>
          <a:fontRef idx="minor">
            <a:schemeClr val="dk1"/>
          </a:fontRef>
        </dgm:style>
      </dgm:prSet>
      <dgm:spPr/>
      <dgm:t>
        <a:bodyPr/>
        <a:lstStyle/>
        <a:p>
          <a:r>
            <a:rPr lang="es-ES" b="1" dirty="0">
              <a:solidFill>
                <a:schemeClr val="bg1"/>
              </a:solidFill>
            </a:rPr>
            <a:t>¿Qué hacer en caso de siniestro?</a:t>
          </a:r>
        </a:p>
        <a:p>
          <a:r>
            <a:rPr lang="es-ES" dirty="0">
              <a:solidFill>
                <a:schemeClr val="bg1"/>
              </a:solidFill>
            </a:rPr>
            <a:t>Se podrá presentar un reclamo ante la aseguradora ante la ocurrencia de un siniestro sobre el bien o hecho asegurado, para lo cual se deben tomar en cuenta las siguientes recomendaciones:</a:t>
          </a:r>
          <a:endParaRPr lang="es-GT" dirty="0">
            <a:solidFill>
              <a:schemeClr val="bg1"/>
            </a:solidFill>
          </a:endParaRPr>
        </a:p>
      </dgm:t>
    </dgm:pt>
    <dgm:pt modelId="{C9952296-19E8-4761-AA74-47D0DF1671DF}" type="parTrans" cxnId="{900C4AEC-B276-4F1C-AC73-615F775A8D6B}">
      <dgm:prSet/>
      <dgm:spPr/>
      <dgm:t>
        <a:bodyPr/>
        <a:lstStyle/>
        <a:p>
          <a:endParaRPr lang="es-GT"/>
        </a:p>
      </dgm:t>
    </dgm:pt>
    <dgm:pt modelId="{6AF55959-B135-45D7-93CE-C435D9BCC64E}" type="sibTrans" cxnId="{900C4AEC-B276-4F1C-AC73-615F775A8D6B}">
      <dgm:prSet/>
      <dgm:spPr/>
      <dgm:t>
        <a:bodyPr/>
        <a:lstStyle/>
        <a:p>
          <a:endParaRPr lang="es-GT"/>
        </a:p>
      </dgm:t>
    </dgm:pt>
    <dgm:pt modelId="{F0045755-C7BE-4E43-A4D6-E5F9313B9EF4}">
      <dgm:prSet phldrT="[Texto]" custT="1">
        <dgm:style>
          <a:lnRef idx="3">
            <a:schemeClr val="lt1"/>
          </a:lnRef>
          <a:fillRef idx="1">
            <a:schemeClr val="accent3"/>
          </a:fillRef>
          <a:effectRef idx="1">
            <a:schemeClr val="accent3"/>
          </a:effectRef>
          <a:fontRef idx="minor">
            <a:schemeClr val="lt1"/>
          </a:fontRef>
        </dgm:style>
      </dgm:prSet>
      <dgm:spPr/>
      <dgm:t>
        <a:bodyPr/>
        <a:lstStyle/>
        <a:p>
          <a:pPr>
            <a:buFont typeface="Arial" panose="020B0604020202020204" pitchFamily="34" charset="0"/>
            <a:buChar char="•"/>
          </a:pPr>
          <a:r>
            <a:rPr lang="es-ES" sz="1300" kern="1200" dirty="0">
              <a:solidFill>
                <a:schemeClr val="accent5">
                  <a:lumMod val="50000"/>
                </a:schemeClr>
              </a:solidFill>
              <a:latin typeface="Segoe UI" panose="020B0502040204020203" pitchFamily="34" charset="0"/>
            </a:rPr>
            <a:t>Tan pronto el asegurado, como el beneficiario, tuvieran conocimiento del siniestro, deberán comunicarlo al asegurador, quién deberá brindar asistencia y dar recomendaciones.</a:t>
          </a:r>
          <a:endParaRPr lang="es-ES" sz="1300" kern="1200" dirty="0">
            <a:solidFill>
              <a:srgbClr val="FF0000"/>
            </a:solidFill>
          </a:endParaRPr>
        </a:p>
        <a:p>
          <a:pPr>
            <a:buFont typeface="Arial" panose="020B0604020202020204" pitchFamily="34" charset="0"/>
            <a:buChar char="•"/>
          </a:pPr>
          <a:r>
            <a:rPr lang="es-ES" sz="1300" b="1" kern="1200" dirty="0">
              <a:solidFill>
                <a:srgbClr val="FF0000"/>
              </a:solidFill>
              <a:latin typeface="Segoe UI" panose="020B0502040204020203" pitchFamily="34" charset="0"/>
              <a:ea typeface="+mn-ea"/>
              <a:cs typeface="+mn-cs"/>
            </a:rPr>
            <a:t>Código de Comercio de Guatemala, Art. 916 </a:t>
          </a:r>
          <a:endParaRPr lang="es-GT" sz="1300" b="1" kern="1200" dirty="0">
            <a:solidFill>
              <a:srgbClr val="FF0000"/>
            </a:solidFill>
            <a:latin typeface="Segoe UI" panose="020B0502040204020203" pitchFamily="34" charset="0"/>
            <a:ea typeface="+mn-ea"/>
            <a:cs typeface="+mn-cs"/>
          </a:endParaRPr>
        </a:p>
      </dgm:t>
    </dgm:pt>
    <dgm:pt modelId="{8D8F4421-200B-43DE-A74C-AAAF64F76509}" type="parTrans" cxnId="{B283C962-B1D0-45F7-99E8-8D59667C236A}">
      <dgm:prSet/>
      <dgm:spPr/>
      <dgm:t>
        <a:bodyPr/>
        <a:lstStyle/>
        <a:p>
          <a:endParaRPr lang="es-GT"/>
        </a:p>
      </dgm:t>
    </dgm:pt>
    <dgm:pt modelId="{FA9EAEEE-F94D-42B8-A065-1A413D1A747A}" type="sibTrans" cxnId="{B283C962-B1D0-45F7-99E8-8D59667C236A}">
      <dgm:prSet/>
      <dgm:spPr/>
      <dgm:t>
        <a:bodyPr/>
        <a:lstStyle/>
        <a:p>
          <a:endParaRPr lang="es-GT"/>
        </a:p>
      </dgm:t>
    </dgm:pt>
    <dgm:pt modelId="{943DE756-62AC-40A8-BCB7-2F77F0EDB323}">
      <dgm:prSet custT="1">
        <dgm:style>
          <a:lnRef idx="3">
            <a:schemeClr val="lt1"/>
          </a:lnRef>
          <a:fillRef idx="1">
            <a:schemeClr val="accent3"/>
          </a:fillRef>
          <a:effectRef idx="1">
            <a:schemeClr val="accent3"/>
          </a:effectRef>
          <a:fontRef idx="minor">
            <a:schemeClr val="lt1"/>
          </a:fontRef>
        </dgm:style>
      </dgm:prSet>
      <dgm:spPr/>
      <dgm:t>
        <a:bodyPr/>
        <a:lstStyle/>
        <a:p>
          <a:r>
            <a:rPr lang="es-ES" sz="1300" kern="1200" dirty="0">
              <a:solidFill>
                <a:schemeClr val="accent5">
                  <a:lumMod val="50000"/>
                </a:schemeClr>
              </a:solidFill>
              <a:latin typeface="Segoe UI" panose="020B0502040204020203" pitchFamily="34" charset="0"/>
            </a:rPr>
            <a:t>Suministrar la información requerida por la aseguradora.</a:t>
          </a:r>
          <a:endParaRPr lang="es-ES" sz="1300" kern="1200" dirty="0">
            <a:solidFill>
              <a:srgbClr val="FF0000"/>
            </a:solidFill>
            <a:latin typeface="Segoe UI" panose="020B0502040204020203" pitchFamily="34" charset="0"/>
          </a:endParaRPr>
        </a:p>
        <a:p>
          <a:r>
            <a:rPr lang="es-ES" sz="1300" b="1" kern="1200" dirty="0">
              <a:solidFill>
                <a:srgbClr val="FF0000"/>
              </a:solidFill>
              <a:latin typeface="Segoe UI" panose="020B0502040204020203" pitchFamily="34" charset="0"/>
              <a:ea typeface="+mn-ea"/>
              <a:cs typeface="+mn-cs"/>
            </a:rPr>
            <a:t>Ley de la Actividad Aseguradora, Art. 34</a:t>
          </a:r>
        </a:p>
      </dgm:t>
    </dgm:pt>
    <dgm:pt modelId="{134C213D-8D00-4109-B052-9C781EB150CA}" type="parTrans" cxnId="{875D3D1A-06BE-44BA-83D8-AE2E70BF2019}">
      <dgm:prSet/>
      <dgm:spPr/>
      <dgm:t>
        <a:bodyPr/>
        <a:lstStyle/>
        <a:p>
          <a:endParaRPr lang="es-GT"/>
        </a:p>
      </dgm:t>
    </dgm:pt>
    <dgm:pt modelId="{0C1D2D55-17CE-4626-960C-0386DF0E012F}" type="sibTrans" cxnId="{875D3D1A-06BE-44BA-83D8-AE2E70BF2019}">
      <dgm:prSet/>
      <dgm:spPr/>
      <dgm:t>
        <a:bodyPr/>
        <a:lstStyle/>
        <a:p>
          <a:endParaRPr lang="es-GT"/>
        </a:p>
      </dgm:t>
    </dgm:pt>
    <dgm:pt modelId="{FAE48C5C-D628-4C9B-A969-81DE4D26A44F}">
      <dgm:prSet custT="1">
        <dgm:style>
          <a:lnRef idx="3">
            <a:schemeClr val="lt1"/>
          </a:lnRef>
          <a:fillRef idx="1">
            <a:schemeClr val="accent3"/>
          </a:fillRef>
          <a:effectRef idx="1">
            <a:schemeClr val="accent3"/>
          </a:effectRef>
          <a:fontRef idx="minor">
            <a:schemeClr val="lt1"/>
          </a:fontRef>
        </dgm:style>
      </dgm:prSet>
      <dgm:spPr/>
      <dgm:t>
        <a:bodyPr/>
        <a:lstStyle/>
        <a:p>
          <a:pPr>
            <a:buFont typeface="Arial" panose="020B0604020202020204" pitchFamily="34" charset="0"/>
            <a:buChar char="•"/>
          </a:pPr>
          <a:r>
            <a:rPr lang="es-ES" sz="1300" dirty="0">
              <a:solidFill>
                <a:schemeClr val="accent5">
                  <a:lumMod val="50000"/>
                </a:schemeClr>
              </a:solidFill>
              <a:latin typeface="Segoe UI" panose="020B0502040204020203" pitchFamily="34" charset="0"/>
            </a:rPr>
            <a:t>Entregar la documentación que sea requerida por la aseguradora.</a:t>
          </a:r>
        </a:p>
        <a:p>
          <a:pPr>
            <a:buFont typeface="Arial" panose="020B0604020202020204" pitchFamily="34" charset="0"/>
            <a:buChar char="•"/>
          </a:pPr>
          <a:r>
            <a:rPr lang="es-ES" sz="1200" b="1" dirty="0">
              <a:solidFill>
                <a:srgbClr val="FF0000"/>
              </a:solidFill>
              <a:latin typeface="Segoe UI" panose="020B0502040204020203" pitchFamily="34" charset="0"/>
            </a:rPr>
            <a:t>Código de Comercio de Guatemala Art. 915</a:t>
          </a:r>
        </a:p>
      </dgm:t>
    </dgm:pt>
    <dgm:pt modelId="{985F0E12-38E4-4B1C-8B56-173963C83DED}" type="parTrans" cxnId="{064E90D1-AEE2-4021-B03A-83CCF4B62A0F}">
      <dgm:prSet/>
      <dgm:spPr/>
      <dgm:t>
        <a:bodyPr/>
        <a:lstStyle/>
        <a:p>
          <a:endParaRPr lang="es-GT"/>
        </a:p>
      </dgm:t>
    </dgm:pt>
    <dgm:pt modelId="{26FF1916-5811-4EDE-8834-99CD7545633C}" type="sibTrans" cxnId="{064E90D1-AEE2-4021-B03A-83CCF4B62A0F}">
      <dgm:prSet/>
      <dgm:spPr/>
      <dgm:t>
        <a:bodyPr/>
        <a:lstStyle/>
        <a:p>
          <a:endParaRPr lang="es-GT"/>
        </a:p>
      </dgm:t>
    </dgm:pt>
    <dgm:pt modelId="{3F1BB94C-3995-46C9-81CF-A4A6CCCBF458}" type="pres">
      <dgm:prSet presAssocID="{3BC8D999-9490-4C2C-911A-E86ED7D7E0F7}" presName="layout" presStyleCnt="0">
        <dgm:presLayoutVars>
          <dgm:chMax/>
          <dgm:chPref/>
          <dgm:dir/>
          <dgm:animOne val="branch"/>
          <dgm:animLvl val="lvl"/>
          <dgm:resizeHandles/>
        </dgm:presLayoutVars>
      </dgm:prSet>
      <dgm:spPr/>
    </dgm:pt>
    <dgm:pt modelId="{2E39E3DB-9B15-4A9D-85AF-EF0B4545A679}" type="pres">
      <dgm:prSet presAssocID="{6D162910-875D-41EC-B3BB-04EE04A15FD3}" presName="root" presStyleCnt="0">
        <dgm:presLayoutVars>
          <dgm:chMax/>
          <dgm:chPref val="4"/>
        </dgm:presLayoutVars>
      </dgm:prSet>
      <dgm:spPr/>
    </dgm:pt>
    <dgm:pt modelId="{2C4609AF-03E2-403F-8E0B-62886B7468ED}" type="pres">
      <dgm:prSet presAssocID="{6D162910-875D-41EC-B3BB-04EE04A15FD3}" presName="rootComposite" presStyleCnt="0">
        <dgm:presLayoutVars/>
      </dgm:prSet>
      <dgm:spPr/>
    </dgm:pt>
    <dgm:pt modelId="{916F85B6-5734-4FFD-B294-A31ED3446119}" type="pres">
      <dgm:prSet presAssocID="{6D162910-875D-41EC-B3BB-04EE04A15FD3}" presName="rootText" presStyleLbl="node0" presStyleIdx="0" presStyleCnt="1">
        <dgm:presLayoutVars>
          <dgm:chMax/>
          <dgm:chPref val="4"/>
        </dgm:presLayoutVars>
      </dgm:prSet>
      <dgm:spPr/>
    </dgm:pt>
    <dgm:pt modelId="{ACC1D010-494E-41FC-A7E6-06BF8B52B26E}" type="pres">
      <dgm:prSet presAssocID="{6D162910-875D-41EC-B3BB-04EE04A15FD3}" presName="childShape" presStyleCnt="0">
        <dgm:presLayoutVars>
          <dgm:chMax val="0"/>
          <dgm:chPref val="0"/>
        </dgm:presLayoutVars>
      </dgm:prSet>
      <dgm:spPr/>
    </dgm:pt>
    <dgm:pt modelId="{25E27F51-C991-4BE4-AE12-30BEF050EB93}" type="pres">
      <dgm:prSet presAssocID="{F0045755-C7BE-4E43-A4D6-E5F9313B9EF4}" presName="childComposite" presStyleCnt="0">
        <dgm:presLayoutVars>
          <dgm:chMax val="0"/>
          <dgm:chPref val="0"/>
        </dgm:presLayoutVars>
      </dgm:prSet>
      <dgm:spPr/>
    </dgm:pt>
    <dgm:pt modelId="{3CBB05B4-AC5C-43EC-87AC-74083E636690}" type="pres">
      <dgm:prSet presAssocID="{F0045755-C7BE-4E43-A4D6-E5F9313B9EF4}" presName="Image" presStyleLbl="node1" presStyleIdx="0" presStyleCnt="3">
        <dgm:style>
          <a:lnRef idx="3">
            <a:schemeClr val="lt1"/>
          </a:lnRef>
          <a:fillRef idx="1">
            <a:schemeClr val="accent3"/>
          </a:fillRef>
          <a:effectRef idx="1">
            <a:schemeClr val="accent3"/>
          </a:effectRef>
          <a:fontRef idx="minor">
            <a:schemeClr val="lt1"/>
          </a:fontRef>
        </dgm:style>
      </dgm:prSet>
      <dgm:spPr/>
    </dgm:pt>
    <dgm:pt modelId="{1761AB8A-6510-4949-9AFA-621BC33E926A}" type="pres">
      <dgm:prSet presAssocID="{F0045755-C7BE-4E43-A4D6-E5F9313B9EF4}" presName="childText" presStyleLbl="lnNode1" presStyleIdx="0" presStyleCnt="3">
        <dgm:presLayoutVars>
          <dgm:chMax val="0"/>
          <dgm:chPref val="0"/>
          <dgm:bulletEnabled val="1"/>
        </dgm:presLayoutVars>
      </dgm:prSet>
      <dgm:spPr/>
    </dgm:pt>
    <dgm:pt modelId="{DE926B4E-7F03-4F1B-8978-B8411A8799CB}" type="pres">
      <dgm:prSet presAssocID="{943DE756-62AC-40A8-BCB7-2F77F0EDB323}" presName="childComposite" presStyleCnt="0">
        <dgm:presLayoutVars>
          <dgm:chMax val="0"/>
          <dgm:chPref val="0"/>
        </dgm:presLayoutVars>
      </dgm:prSet>
      <dgm:spPr/>
    </dgm:pt>
    <dgm:pt modelId="{BA98ABC9-F05F-4F7A-B8AF-168221AACDD5}" type="pres">
      <dgm:prSet presAssocID="{943DE756-62AC-40A8-BCB7-2F77F0EDB323}" presName="Image" presStyleLbl="node1" presStyleIdx="1" presStyleCnt="3">
        <dgm:style>
          <a:lnRef idx="3">
            <a:schemeClr val="lt1"/>
          </a:lnRef>
          <a:fillRef idx="1">
            <a:schemeClr val="accent3"/>
          </a:fillRef>
          <a:effectRef idx="1">
            <a:schemeClr val="accent3"/>
          </a:effectRef>
          <a:fontRef idx="minor">
            <a:schemeClr val="lt1"/>
          </a:fontRef>
        </dgm:style>
      </dgm:prSet>
      <dgm:spPr/>
    </dgm:pt>
    <dgm:pt modelId="{6CE573B8-5F82-4813-8A1D-7CA31CF6C155}" type="pres">
      <dgm:prSet presAssocID="{943DE756-62AC-40A8-BCB7-2F77F0EDB323}" presName="childText" presStyleLbl="lnNode1" presStyleIdx="1" presStyleCnt="3">
        <dgm:presLayoutVars>
          <dgm:chMax val="0"/>
          <dgm:chPref val="0"/>
          <dgm:bulletEnabled val="1"/>
        </dgm:presLayoutVars>
      </dgm:prSet>
      <dgm:spPr/>
    </dgm:pt>
    <dgm:pt modelId="{1AD4B0A1-0ECB-4D50-998B-27E6AF4A58B7}" type="pres">
      <dgm:prSet presAssocID="{FAE48C5C-D628-4C9B-A969-81DE4D26A44F}" presName="childComposite" presStyleCnt="0">
        <dgm:presLayoutVars>
          <dgm:chMax val="0"/>
          <dgm:chPref val="0"/>
        </dgm:presLayoutVars>
      </dgm:prSet>
      <dgm:spPr/>
    </dgm:pt>
    <dgm:pt modelId="{DC8B1B05-4AEC-4B4D-8F3C-377E17BDEC29}" type="pres">
      <dgm:prSet presAssocID="{FAE48C5C-D628-4C9B-A969-81DE4D26A44F}" presName="Image" presStyleLbl="node1" presStyleIdx="2" presStyleCnt="3">
        <dgm:style>
          <a:lnRef idx="3">
            <a:schemeClr val="lt1"/>
          </a:lnRef>
          <a:fillRef idx="1">
            <a:schemeClr val="accent3"/>
          </a:fillRef>
          <a:effectRef idx="1">
            <a:schemeClr val="accent3"/>
          </a:effectRef>
          <a:fontRef idx="minor">
            <a:schemeClr val="lt1"/>
          </a:fontRef>
        </dgm:style>
      </dgm:prSet>
      <dgm:spPr/>
    </dgm:pt>
    <dgm:pt modelId="{27A3BEB7-2909-4E8D-935C-0E58A8035BF5}" type="pres">
      <dgm:prSet presAssocID="{FAE48C5C-D628-4C9B-A969-81DE4D26A44F}" presName="childText" presStyleLbl="lnNode1" presStyleIdx="2" presStyleCnt="3">
        <dgm:presLayoutVars>
          <dgm:chMax val="0"/>
          <dgm:chPref val="0"/>
          <dgm:bulletEnabled val="1"/>
        </dgm:presLayoutVars>
      </dgm:prSet>
      <dgm:spPr/>
    </dgm:pt>
  </dgm:ptLst>
  <dgm:cxnLst>
    <dgm:cxn modelId="{875D3D1A-06BE-44BA-83D8-AE2E70BF2019}" srcId="{6D162910-875D-41EC-B3BB-04EE04A15FD3}" destId="{943DE756-62AC-40A8-BCB7-2F77F0EDB323}" srcOrd="1" destOrd="0" parTransId="{134C213D-8D00-4109-B052-9C781EB150CA}" sibTransId="{0C1D2D55-17CE-4626-960C-0386DF0E012F}"/>
    <dgm:cxn modelId="{C200015D-1B64-4091-BE95-3A6488BE0FE6}" type="presOf" srcId="{FAE48C5C-D628-4C9B-A969-81DE4D26A44F}" destId="{27A3BEB7-2909-4E8D-935C-0E58A8035BF5}" srcOrd="0" destOrd="0" presId="urn:microsoft.com/office/officeart/2008/layout/PictureAccentList"/>
    <dgm:cxn modelId="{B283C962-B1D0-45F7-99E8-8D59667C236A}" srcId="{6D162910-875D-41EC-B3BB-04EE04A15FD3}" destId="{F0045755-C7BE-4E43-A4D6-E5F9313B9EF4}" srcOrd="0" destOrd="0" parTransId="{8D8F4421-200B-43DE-A74C-AAAF64F76509}" sibTransId="{FA9EAEEE-F94D-42B8-A065-1A413D1A747A}"/>
    <dgm:cxn modelId="{0DCFBE83-FFAA-4C95-91A5-38E1EEB41ED0}" type="presOf" srcId="{3BC8D999-9490-4C2C-911A-E86ED7D7E0F7}" destId="{3F1BB94C-3995-46C9-81CF-A4A6CCCBF458}" srcOrd="0" destOrd="0" presId="urn:microsoft.com/office/officeart/2008/layout/PictureAccentList"/>
    <dgm:cxn modelId="{3D36ECAF-F390-4BF0-BAD9-8787D8ECDDD5}" type="presOf" srcId="{6D162910-875D-41EC-B3BB-04EE04A15FD3}" destId="{916F85B6-5734-4FFD-B294-A31ED3446119}" srcOrd="0" destOrd="0" presId="urn:microsoft.com/office/officeart/2008/layout/PictureAccentList"/>
    <dgm:cxn modelId="{6396D5BC-532F-4CB7-8048-563E2C59FEC0}" type="presOf" srcId="{943DE756-62AC-40A8-BCB7-2F77F0EDB323}" destId="{6CE573B8-5F82-4813-8A1D-7CA31CF6C155}" srcOrd="0" destOrd="0" presId="urn:microsoft.com/office/officeart/2008/layout/PictureAccentList"/>
    <dgm:cxn modelId="{064E90D1-AEE2-4021-B03A-83CCF4B62A0F}" srcId="{6D162910-875D-41EC-B3BB-04EE04A15FD3}" destId="{FAE48C5C-D628-4C9B-A969-81DE4D26A44F}" srcOrd="2" destOrd="0" parTransId="{985F0E12-38E4-4B1C-8B56-173963C83DED}" sibTransId="{26FF1916-5811-4EDE-8834-99CD7545633C}"/>
    <dgm:cxn modelId="{900C4AEC-B276-4F1C-AC73-615F775A8D6B}" srcId="{3BC8D999-9490-4C2C-911A-E86ED7D7E0F7}" destId="{6D162910-875D-41EC-B3BB-04EE04A15FD3}" srcOrd="0" destOrd="0" parTransId="{C9952296-19E8-4761-AA74-47D0DF1671DF}" sibTransId="{6AF55959-B135-45D7-93CE-C435D9BCC64E}"/>
    <dgm:cxn modelId="{0A21B2F4-054E-4427-A6ED-3C0DD8C0923C}" type="presOf" srcId="{F0045755-C7BE-4E43-A4D6-E5F9313B9EF4}" destId="{1761AB8A-6510-4949-9AFA-621BC33E926A}" srcOrd="0" destOrd="0" presId="urn:microsoft.com/office/officeart/2008/layout/PictureAccentList"/>
    <dgm:cxn modelId="{503FA71F-7681-4066-A2D1-EC7A12C9B088}" type="presParOf" srcId="{3F1BB94C-3995-46C9-81CF-A4A6CCCBF458}" destId="{2E39E3DB-9B15-4A9D-85AF-EF0B4545A679}" srcOrd="0" destOrd="0" presId="urn:microsoft.com/office/officeart/2008/layout/PictureAccentList"/>
    <dgm:cxn modelId="{FC139CE8-D967-45E9-982C-7F51B77E3823}" type="presParOf" srcId="{2E39E3DB-9B15-4A9D-85AF-EF0B4545A679}" destId="{2C4609AF-03E2-403F-8E0B-62886B7468ED}" srcOrd="0" destOrd="0" presId="urn:microsoft.com/office/officeart/2008/layout/PictureAccentList"/>
    <dgm:cxn modelId="{2C99A9E1-8090-4291-8AAC-8623D8E188EC}" type="presParOf" srcId="{2C4609AF-03E2-403F-8E0B-62886B7468ED}" destId="{916F85B6-5734-4FFD-B294-A31ED3446119}" srcOrd="0" destOrd="0" presId="urn:microsoft.com/office/officeart/2008/layout/PictureAccentList"/>
    <dgm:cxn modelId="{3982BC9B-1024-4E43-B5C4-CFD1CE6C4CDA}" type="presParOf" srcId="{2E39E3DB-9B15-4A9D-85AF-EF0B4545A679}" destId="{ACC1D010-494E-41FC-A7E6-06BF8B52B26E}" srcOrd="1" destOrd="0" presId="urn:microsoft.com/office/officeart/2008/layout/PictureAccentList"/>
    <dgm:cxn modelId="{5D97AE3F-F6E5-4EFF-8875-1DAF8BE6D5ED}" type="presParOf" srcId="{ACC1D010-494E-41FC-A7E6-06BF8B52B26E}" destId="{25E27F51-C991-4BE4-AE12-30BEF050EB93}" srcOrd="0" destOrd="0" presId="urn:microsoft.com/office/officeart/2008/layout/PictureAccentList"/>
    <dgm:cxn modelId="{7671187E-F7A8-408B-AC59-3C1EF36DBC98}" type="presParOf" srcId="{25E27F51-C991-4BE4-AE12-30BEF050EB93}" destId="{3CBB05B4-AC5C-43EC-87AC-74083E636690}" srcOrd="0" destOrd="0" presId="urn:microsoft.com/office/officeart/2008/layout/PictureAccentList"/>
    <dgm:cxn modelId="{F17BA337-CA16-4F53-B13D-6BFE072E4B0A}" type="presParOf" srcId="{25E27F51-C991-4BE4-AE12-30BEF050EB93}" destId="{1761AB8A-6510-4949-9AFA-621BC33E926A}" srcOrd="1" destOrd="0" presId="urn:microsoft.com/office/officeart/2008/layout/PictureAccentList"/>
    <dgm:cxn modelId="{6F2E5869-9A56-464C-98D7-0ADE1CE6F5FA}" type="presParOf" srcId="{ACC1D010-494E-41FC-A7E6-06BF8B52B26E}" destId="{DE926B4E-7F03-4F1B-8978-B8411A8799CB}" srcOrd="1" destOrd="0" presId="urn:microsoft.com/office/officeart/2008/layout/PictureAccentList"/>
    <dgm:cxn modelId="{6097A2D9-4214-46F0-951F-DB43CCEF8ED6}" type="presParOf" srcId="{DE926B4E-7F03-4F1B-8978-B8411A8799CB}" destId="{BA98ABC9-F05F-4F7A-B8AF-168221AACDD5}" srcOrd="0" destOrd="0" presId="urn:microsoft.com/office/officeart/2008/layout/PictureAccentList"/>
    <dgm:cxn modelId="{CE19D364-9912-4F1E-942A-D1002E442D11}" type="presParOf" srcId="{DE926B4E-7F03-4F1B-8978-B8411A8799CB}" destId="{6CE573B8-5F82-4813-8A1D-7CA31CF6C155}" srcOrd="1" destOrd="0" presId="urn:microsoft.com/office/officeart/2008/layout/PictureAccentList"/>
    <dgm:cxn modelId="{201DFEA9-D7D3-4461-A70C-AE554D3BCEF1}" type="presParOf" srcId="{ACC1D010-494E-41FC-A7E6-06BF8B52B26E}" destId="{1AD4B0A1-0ECB-4D50-998B-27E6AF4A58B7}" srcOrd="2" destOrd="0" presId="urn:microsoft.com/office/officeart/2008/layout/PictureAccentList"/>
    <dgm:cxn modelId="{082678B3-D54A-4E9E-B2C5-89D229AD5815}" type="presParOf" srcId="{1AD4B0A1-0ECB-4D50-998B-27E6AF4A58B7}" destId="{DC8B1B05-4AEC-4B4D-8F3C-377E17BDEC29}" srcOrd="0" destOrd="0" presId="urn:microsoft.com/office/officeart/2008/layout/PictureAccentList"/>
    <dgm:cxn modelId="{CE659BF9-1A30-438D-98BE-B93A29E6A21A}" type="presParOf" srcId="{1AD4B0A1-0ECB-4D50-998B-27E6AF4A58B7}" destId="{27A3BEB7-2909-4E8D-935C-0E58A8035BF5}"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FF4C-490F-4E0C-80EA-DF38B51B0BEA}">
      <dsp:nvSpPr>
        <dsp:cNvPr id="0" name=""/>
        <dsp:cNvSpPr/>
      </dsp:nvSpPr>
      <dsp:spPr>
        <a:xfrm>
          <a:off x="386445" y="1317"/>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b="0" i="0" kern="1200" dirty="0">
              <a:solidFill>
                <a:schemeClr val="accent5">
                  <a:lumMod val="50000"/>
                </a:schemeClr>
              </a:solidFill>
              <a:effectLst/>
              <a:latin typeface="Segoe UI" panose="020B0502040204020203" pitchFamily="34" charset="0"/>
            </a:rPr>
            <a:t>Recibir información clara y precisa por parte de quien le vende el seguro sobre: las coberturas, prima, exclusiones, deducibles y otros elementos importantes del contrato, así como, la forma en que recibirá atención oportuna sobre sus consultas, dudas o reclamos</a:t>
          </a:r>
          <a:r>
            <a:rPr lang="es-ES" sz="1100" b="1" i="0"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386445" y="1317"/>
        <a:ext cx="2568981" cy="1541389"/>
      </dsp:txXfrm>
    </dsp:sp>
    <dsp:sp modelId="{F7036CAE-C684-47C3-8910-853A8F573B70}">
      <dsp:nvSpPr>
        <dsp:cNvPr id="0" name=""/>
        <dsp:cNvSpPr/>
      </dsp:nvSpPr>
      <dsp:spPr>
        <a:xfrm>
          <a:off x="371493" y="1764142"/>
          <a:ext cx="2568981" cy="154138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Pedir la rectificación de la póliza, si encuentra que no concuerda con su solicitud de seguro (dentro de los 15 días siguientes al recibo de la póliza).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673</a:t>
          </a:r>
          <a:r>
            <a:rPr lang="es-ES" sz="1200" b="1" i="0" kern="1200" dirty="0">
              <a:solidFill>
                <a:schemeClr val="accent5">
                  <a:lumMod val="50000"/>
                </a:schemeClr>
              </a:solidFill>
              <a:effectLst/>
              <a:latin typeface="Segoe UI" panose="020B0502040204020203" pitchFamily="34" charset="0"/>
            </a:rPr>
            <a:t>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71493" y="1764142"/>
        <a:ext cx="2568981" cy="1541389"/>
      </dsp:txXfrm>
    </dsp:sp>
    <dsp:sp modelId="{7339F345-772F-4E0C-808F-1F37F7746652}">
      <dsp:nvSpPr>
        <dsp:cNvPr id="0" name=""/>
        <dsp:cNvSpPr/>
      </dsp:nvSpPr>
      <dsp:spPr>
        <a:xfrm>
          <a:off x="3233339" y="1756866"/>
          <a:ext cx="2568981" cy="154138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Recibir </a:t>
          </a:r>
          <a:r>
            <a:rPr lang="es-ES" sz="1200" kern="1200" dirty="0">
              <a:solidFill>
                <a:schemeClr val="accent5">
                  <a:lumMod val="50000"/>
                </a:schemeClr>
              </a:solidFill>
              <a:latin typeface="Segoe UI" panose="020B0502040204020203" pitchFamily="34" charset="0"/>
            </a:rPr>
            <a:t>la póliza del seguro físicamente o por medios de comunicación electrónicos.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887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233339" y="1756866"/>
        <a:ext cx="2568981" cy="1541389"/>
      </dsp:txXfrm>
    </dsp:sp>
    <dsp:sp modelId="{6F05DDE4-DF63-456D-9616-D4F699AEFD3D}">
      <dsp:nvSpPr>
        <dsp:cNvPr id="0" name=""/>
        <dsp:cNvSpPr/>
      </dsp:nvSpPr>
      <dsp:spPr>
        <a:xfrm>
          <a:off x="6056984" y="1799604"/>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kern="1200" dirty="0">
              <a:solidFill>
                <a:schemeClr val="accent5">
                  <a:lumMod val="50000"/>
                </a:schemeClr>
              </a:solidFill>
              <a:latin typeface="Segoe UI" panose="020B0502040204020203" pitchFamily="34" charset="0"/>
            </a:rPr>
            <a:t>Dar su consentimiento, en caso desee recibir su póliza por medios de comunicaciones electrónicas.</a:t>
          </a:r>
          <a:r>
            <a:rPr lang="es-ES" sz="11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6056984" y="1799604"/>
        <a:ext cx="2568981" cy="1541389"/>
      </dsp:txXfrm>
    </dsp:sp>
    <dsp:sp modelId="{DA53897E-CA8B-441D-A82F-BB78D0E33D56}">
      <dsp:nvSpPr>
        <dsp:cNvPr id="0" name=""/>
        <dsp:cNvSpPr/>
      </dsp:nvSpPr>
      <dsp:spPr>
        <a:xfrm>
          <a:off x="371493" y="3475587"/>
          <a:ext cx="2568981" cy="154138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b="0" i="0" kern="1200" dirty="0">
              <a:solidFill>
                <a:schemeClr val="accent5">
                  <a:lumMod val="50000"/>
                </a:schemeClr>
              </a:solidFill>
              <a:effectLst/>
              <a:latin typeface="Segoe UI" panose="020B0502040204020203" pitchFamily="34" charset="0"/>
            </a:rPr>
            <a:t>Recibir atención oportuna sobre cualquier consulta, duda o </a:t>
          </a:r>
          <a:r>
            <a:rPr lang="es-ES" sz="1100" kern="1200" dirty="0">
              <a:solidFill>
                <a:schemeClr val="accent5">
                  <a:lumMod val="50000"/>
                </a:schemeClr>
              </a:solidFill>
              <a:latin typeface="Segoe UI" panose="020B0502040204020203" pitchFamily="34" charset="0"/>
            </a:rPr>
            <a:t>reclamos.</a:t>
          </a:r>
          <a:r>
            <a:rPr lang="es-ES" sz="11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t>
          </a:r>
          <a:endParaRPr lang="es-GT" sz="1100" b="1" kern="1200" dirty="0">
            <a:effectLst>
              <a:outerShdw blurRad="38100" dist="38100" dir="2700000" algn="tl">
                <a:srgbClr val="000000">
                  <a:alpha val="43137"/>
                </a:srgbClr>
              </a:outerShdw>
            </a:effectLst>
          </a:endParaRPr>
        </a:p>
      </dsp:txBody>
      <dsp:txXfrm>
        <a:off x="371493" y="3475587"/>
        <a:ext cx="2568981" cy="1541389"/>
      </dsp:txXfrm>
    </dsp:sp>
    <dsp:sp modelId="{458DEA72-8A1F-4E97-A67F-A08DB6665D6F}">
      <dsp:nvSpPr>
        <dsp:cNvPr id="0" name=""/>
        <dsp:cNvSpPr/>
      </dsp:nvSpPr>
      <dsp:spPr>
        <a:xfrm>
          <a:off x="3181214" y="3519008"/>
          <a:ext cx="2568981" cy="154138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accent5">
                  <a:lumMod val="50000"/>
                </a:schemeClr>
              </a:solidFill>
              <a:latin typeface="Segoe UI" panose="020B0502040204020203" pitchFamily="34" charset="0"/>
            </a:rPr>
            <a:t>D</a:t>
          </a:r>
          <a:r>
            <a:rPr lang="es-ES" sz="1200" b="0" i="0" kern="1200" dirty="0">
              <a:solidFill>
                <a:schemeClr val="accent5">
                  <a:lumMod val="50000"/>
                </a:schemeClr>
              </a:solidFill>
              <a:effectLst/>
              <a:latin typeface="Segoe UI" panose="020B0502040204020203" pitchFamily="34" charset="0"/>
            </a:rPr>
            <a:t>ar </a:t>
          </a:r>
          <a:r>
            <a:rPr lang="es-ES" sz="1200" kern="1200" dirty="0">
              <a:solidFill>
                <a:schemeClr val="accent5">
                  <a:lumMod val="50000"/>
                </a:schemeClr>
              </a:solidFill>
              <a:latin typeface="Segoe UI" panose="020B0502040204020203" pitchFamily="34" charset="0"/>
            </a:rPr>
            <a:t>por terminado anticipadamente el contrato de seguro. No aplica para contratos de seguro de personas y  de transporte por viaje.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accent5">
                  <a:lumMod val="50000"/>
                </a:schemeClr>
              </a:solidFill>
              <a:latin typeface="Segoe UI" panose="020B0502040204020203" pitchFamily="34" charset="0"/>
            </a:rPr>
            <a:t>Art. 907 </a:t>
          </a:r>
          <a:r>
            <a:rPr lang="es-ES" sz="1100" b="1" kern="1200" dirty="0">
              <a:solidFill>
                <a:schemeClr val="accent5">
                  <a:lumMod val="50000"/>
                </a:schemeClr>
              </a:solidFill>
              <a:latin typeface="Segoe UI" panose="020B0502040204020203" pitchFamily="34" charset="0"/>
            </a:rPr>
            <a:t>Código de Comercio de Guatemala</a:t>
          </a:r>
          <a:endParaRPr lang="es-GT" sz="1200" b="1" kern="1200" dirty="0"/>
        </a:p>
      </dsp:txBody>
      <dsp:txXfrm>
        <a:off x="3181214" y="3519008"/>
        <a:ext cx="2568981" cy="1541389"/>
      </dsp:txXfrm>
    </dsp:sp>
    <dsp:sp modelId="{5346BBAA-15D8-4D1E-BD10-2147A32CB0FB}">
      <dsp:nvSpPr>
        <dsp:cNvPr id="0" name=""/>
        <dsp:cNvSpPr/>
      </dsp:nvSpPr>
      <dsp:spPr>
        <a:xfrm>
          <a:off x="6043265" y="3537099"/>
          <a:ext cx="2568981" cy="154138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b="0" i="0" kern="1200" dirty="0">
              <a:solidFill>
                <a:schemeClr val="accent5">
                  <a:lumMod val="50000"/>
                </a:schemeClr>
              </a:solidFill>
              <a:effectLst/>
              <a:latin typeface="Segoe UI" panose="020B0502040204020203" pitchFamily="34" charset="0"/>
            </a:rPr>
            <a:t>Ser n</a:t>
          </a:r>
          <a:r>
            <a:rPr lang="es-ES" sz="1200" kern="1200" dirty="0">
              <a:solidFill>
                <a:schemeClr val="accent5">
                  <a:lumMod val="50000"/>
                </a:schemeClr>
              </a:solidFill>
              <a:latin typeface="Segoe UI" panose="020B0502040204020203" pitchFamily="34" charset="0"/>
            </a:rPr>
            <a:t>otificado sobre modificaciones a la cobertura de su póliza, si exigieren contraprestaciones mayores a las originalmente pactadas.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rgbClr val="002060"/>
              </a:solidFill>
              <a:latin typeface="Segoe UI" panose="020B0502040204020203" pitchFamily="34" charset="0"/>
            </a:rPr>
            <a:t>Art. </a:t>
          </a:r>
          <a:r>
            <a:rPr lang="es-GT" sz="1200" b="1" kern="1200" dirty="0">
              <a:solidFill>
                <a:srgbClr val="002060"/>
              </a:solidFill>
              <a:latin typeface="Segoe UI" panose="020B0502040204020203" pitchFamily="34" charset="0"/>
            </a:rPr>
            <a:t>899 </a:t>
          </a:r>
          <a:r>
            <a:rPr lang="es-ES" sz="1100" b="1" kern="1200" dirty="0">
              <a:solidFill>
                <a:srgbClr val="002060"/>
              </a:solidFill>
              <a:latin typeface="Segoe UI" panose="020B0502040204020203" pitchFamily="34" charset="0"/>
            </a:rPr>
            <a:t>Código de Comercio de Guatemala</a:t>
          </a:r>
          <a:endParaRPr lang="es-GT" sz="1200" kern="1200" dirty="0">
            <a:solidFill>
              <a:srgbClr val="002060"/>
            </a:solidFill>
          </a:endParaRPr>
        </a:p>
      </dsp:txBody>
      <dsp:txXfrm>
        <a:off x="6043265" y="3537099"/>
        <a:ext cx="2568981" cy="1541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FF4C-490F-4E0C-80EA-DF38B51B0BEA}">
      <dsp:nvSpPr>
        <dsp:cNvPr id="0" name=""/>
        <dsp:cNvSpPr/>
      </dsp:nvSpPr>
      <dsp:spPr>
        <a:xfrm>
          <a:off x="3106170" y="57454"/>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Verificar que en los documentos que la aseguradora le entregue, se indique la resolución mediante la cual se aprobó o registró en la Superintendencia de Bancos el texto de contrato de seguro.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Reglamento para la Comercialización Masiva de Seguros, Art. 13</a:t>
          </a:r>
          <a:endParaRPr lang="es-GT" sz="1100" kern="1200" dirty="0">
            <a:solidFill>
              <a:schemeClr val="bg1"/>
            </a:solidFill>
          </a:endParaRPr>
        </a:p>
      </dsp:txBody>
      <dsp:txXfrm>
        <a:off x="3106170" y="57454"/>
        <a:ext cx="2705115" cy="1623069"/>
      </dsp:txXfrm>
    </dsp:sp>
    <dsp:sp modelId="{F7036CAE-C684-47C3-8910-853A8F573B70}">
      <dsp:nvSpPr>
        <dsp:cNvPr id="0" name=""/>
        <dsp:cNvSpPr/>
      </dsp:nvSpPr>
      <dsp:spPr>
        <a:xfrm>
          <a:off x="6134574" y="45443"/>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Font typeface="Arial" panose="020B0604020202020204" pitchFamily="34" charset="0"/>
            <a:buNone/>
          </a:pPr>
          <a:r>
            <a:rPr lang="es-ES" sz="1100" i="0" kern="1200" dirty="0">
              <a:solidFill>
                <a:schemeClr val="bg1"/>
              </a:solidFill>
              <a:effectLst/>
              <a:latin typeface="Segoe UI" panose="020B0502040204020203" pitchFamily="34" charset="0"/>
            </a:rPr>
            <a:t>Brindar información verídica y entregar los documentos que la compañía de seguros le requiera para la contratación del seguro. Especi</a:t>
          </a:r>
          <a:r>
            <a:rPr lang="es-ES" sz="1100" kern="1200" dirty="0">
              <a:solidFill>
                <a:schemeClr val="bg1"/>
              </a:solidFill>
              <a:latin typeface="Segoe UI" panose="020B0502040204020203" pitchFamily="34" charset="0"/>
            </a:rPr>
            <a:t>almente, todos los hechos que tengan importancia para la apreciación del riesgo.</a:t>
          </a:r>
          <a:r>
            <a:rPr lang="es-ES" sz="1100" i="0" kern="1200" dirty="0">
              <a:solidFill>
                <a:schemeClr val="bg1"/>
              </a:solidFill>
              <a:effectLst/>
              <a:latin typeface="Segoe UI" panose="020B0502040204020203" pitchFamily="34" charset="0"/>
            </a:rPr>
            <a:t> </a:t>
          </a:r>
        </a:p>
        <a:p>
          <a:pPr marL="0" lvl="0" indent="0" algn="just" defTabSz="488950">
            <a:lnSpc>
              <a:spcPct val="90000"/>
            </a:lnSpc>
            <a:spcBef>
              <a:spcPct val="0"/>
            </a:spcBef>
            <a:spcAft>
              <a:spcPct val="35000"/>
            </a:spcAft>
            <a:buFont typeface="Arial" panose="020B0604020202020204" pitchFamily="34" charset="0"/>
            <a:buNone/>
          </a:pPr>
          <a:r>
            <a:rPr lang="es-ES" sz="1050" b="1" kern="1200" dirty="0">
              <a:solidFill>
                <a:schemeClr val="bg1"/>
              </a:solidFill>
              <a:latin typeface="Segoe UI" panose="020B0502040204020203" pitchFamily="34" charset="0"/>
            </a:rPr>
            <a:t>Código de Comercio de Guatemala, Art. </a:t>
          </a:r>
          <a:r>
            <a:rPr lang="es-GT" sz="1050" b="1" kern="1200" dirty="0">
              <a:solidFill>
                <a:schemeClr val="bg1"/>
              </a:solidFill>
              <a:latin typeface="Segoe UI" panose="020B0502040204020203" pitchFamily="34" charset="0"/>
            </a:rPr>
            <a:t>880 y 881</a:t>
          </a:r>
          <a:endParaRPr lang="es-GT" sz="1100" kern="1200" dirty="0">
            <a:solidFill>
              <a:schemeClr val="bg1"/>
            </a:solidFill>
          </a:endParaRPr>
        </a:p>
      </dsp:txBody>
      <dsp:txXfrm>
        <a:off x="6134574" y="45443"/>
        <a:ext cx="2705115" cy="1623069"/>
      </dsp:txXfrm>
    </dsp:sp>
    <dsp:sp modelId="{7339F345-772F-4E0C-808F-1F37F7746652}">
      <dsp:nvSpPr>
        <dsp:cNvPr id="0" name=""/>
        <dsp:cNvSpPr/>
      </dsp:nvSpPr>
      <dsp:spPr>
        <a:xfrm>
          <a:off x="118396" y="1789253"/>
          <a:ext cx="2705115" cy="162306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Efectuar el pago de la prima en la forma y con la periodicidad pactada.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bg1"/>
              </a:solidFill>
              <a:latin typeface="Segoe UI" panose="020B0502040204020203" pitchFamily="34" charset="0"/>
            </a:rPr>
            <a:t>Código de Comercio de Guatemala, Art. </a:t>
          </a:r>
          <a:r>
            <a:rPr lang="es-GT" sz="1200" b="1" kern="1200" dirty="0">
              <a:solidFill>
                <a:schemeClr val="bg1"/>
              </a:solidFill>
              <a:latin typeface="Segoe UI" panose="020B0502040204020203" pitchFamily="34" charset="0"/>
            </a:rPr>
            <a:t>892</a:t>
          </a:r>
          <a:endParaRPr lang="es-GT" sz="1200" kern="1200" dirty="0">
            <a:solidFill>
              <a:schemeClr val="bg1"/>
            </a:solidFill>
          </a:endParaRPr>
        </a:p>
      </dsp:txBody>
      <dsp:txXfrm>
        <a:off x="118396" y="1789253"/>
        <a:ext cx="2705115" cy="1623069"/>
      </dsp:txXfrm>
    </dsp:sp>
    <dsp:sp modelId="{6F05DDE4-DF63-456D-9616-D4F699AEFD3D}">
      <dsp:nvSpPr>
        <dsp:cNvPr id="0" name=""/>
        <dsp:cNvSpPr/>
      </dsp:nvSpPr>
      <dsp:spPr>
        <a:xfrm>
          <a:off x="3091670" y="1808318"/>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Comunicar a la aseguradora las agravaciones esenciales que tenga el o los riesgos asegurados, el día siguiente hábil a aquel que las conozca.</a:t>
          </a:r>
        </a:p>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rPr>
            <a:t> </a:t>
          </a:r>
          <a:r>
            <a:rPr lang="es-ES" sz="1100" b="1" kern="1200" dirty="0">
              <a:solidFill>
                <a:schemeClr val="bg1"/>
              </a:solidFill>
              <a:latin typeface="Segoe UI" panose="020B0502040204020203" pitchFamily="34" charset="0"/>
            </a:rPr>
            <a:t>Código de Comercio de Guatemala, Art. 912</a:t>
          </a:r>
          <a:endParaRPr lang="es-GT" sz="1200" kern="1200" dirty="0">
            <a:solidFill>
              <a:schemeClr val="bg1"/>
            </a:solidFill>
          </a:endParaRPr>
        </a:p>
      </dsp:txBody>
      <dsp:txXfrm>
        <a:off x="3091670" y="1808318"/>
        <a:ext cx="2705115" cy="1623069"/>
      </dsp:txXfrm>
    </dsp:sp>
    <dsp:sp modelId="{DA53897E-CA8B-441D-A82F-BB78D0E33D56}">
      <dsp:nvSpPr>
        <dsp:cNvPr id="0" name=""/>
        <dsp:cNvSpPr/>
      </dsp:nvSpPr>
      <dsp:spPr>
        <a:xfrm>
          <a:off x="6125052" y="1824273"/>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En caso de ocurrir un siniestro, deberá comunicárselo a la aseguradora.  Salvo se haya dispuesto lo contrario, el aviso deberá darse por escrito dentro de un plazo de 5 días.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Código de Comercio de Guatemala, Art. </a:t>
          </a:r>
          <a:r>
            <a:rPr lang="es-GT" sz="1100" b="1" kern="1200" dirty="0">
              <a:solidFill>
                <a:schemeClr val="bg1"/>
              </a:solidFill>
              <a:latin typeface="Segoe UI" panose="020B0502040204020203" pitchFamily="34" charset="0"/>
            </a:rPr>
            <a:t>896</a:t>
          </a:r>
          <a:endParaRPr lang="es-GT" sz="1200" kern="1200" dirty="0">
            <a:solidFill>
              <a:schemeClr val="bg1"/>
            </a:solidFill>
          </a:endParaRPr>
        </a:p>
      </dsp:txBody>
      <dsp:txXfrm>
        <a:off x="6125052" y="1824273"/>
        <a:ext cx="2705115" cy="1623069"/>
      </dsp:txXfrm>
    </dsp:sp>
    <dsp:sp modelId="{458DEA72-8A1F-4E97-A67F-A08DB6665D6F}">
      <dsp:nvSpPr>
        <dsp:cNvPr id="0" name=""/>
        <dsp:cNvSpPr/>
      </dsp:nvSpPr>
      <dsp:spPr>
        <a:xfrm>
          <a:off x="139685" y="3679734"/>
          <a:ext cx="2705115" cy="1623069"/>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Brindar información a la aseguradora sobre los hechos relacionados con el siniestro. </a:t>
          </a:r>
        </a:p>
        <a:p>
          <a:pPr marL="0" lvl="0" indent="0" algn="just" defTabSz="533400">
            <a:lnSpc>
              <a:spcPct val="90000"/>
            </a:lnSpc>
            <a:spcBef>
              <a:spcPct val="0"/>
            </a:spcBef>
            <a:spcAft>
              <a:spcPct val="35000"/>
            </a:spcAft>
            <a:buFont typeface="Arial" panose="020B0604020202020204" pitchFamily="34" charset="0"/>
            <a:buNone/>
          </a:pPr>
          <a:r>
            <a:rPr lang="es-ES" sz="1200" b="1" kern="1200" dirty="0">
              <a:solidFill>
                <a:schemeClr val="bg1"/>
              </a:solidFill>
              <a:latin typeface="Segoe UI" panose="020B0502040204020203" pitchFamily="34" charset="0"/>
            </a:rPr>
            <a:t>Código de Comercio de Guatemala, Art. </a:t>
          </a:r>
          <a:r>
            <a:rPr lang="es-GT" sz="1200" b="1" kern="1200" dirty="0">
              <a:solidFill>
                <a:schemeClr val="bg1"/>
              </a:solidFill>
              <a:latin typeface="Segoe UI" panose="020B0502040204020203" pitchFamily="34" charset="0"/>
            </a:rPr>
            <a:t>897</a:t>
          </a:r>
          <a:endParaRPr lang="es-GT" sz="1200" kern="1200" dirty="0">
            <a:solidFill>
              <a:schemeClr val="bg1"/>
            </a:solidFill>
          </a:endParaRPr>
        </a:p>
      </dsp:txBody>
      <dsp:txXfrm>
        <a:off x="139685" y="3679734"/>
        <a:ext cx="2705115" cy="1623069"/>
      </dsp:txXfrm>
    </dsp:sp>
    <dsp:sp modelId="{5346BBAA-15D8-4D1E-BD10-2147A32CB0FB}">
      <dsp:nvSpPr>
        <dsp:cNvPr id="0" name=""/>
        <dsp:cNvSpPr/>
      </dsp:nvSpPr>
      <dsp:spPr>
        <a:xfrm>
          <a:off x="3144258" y="3698783"/>
          <a:ext cx="2705115" cy="1623069"/>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Comunicar a la aseguradora sus cambios de dirección. </a:t>
          </a:r>
        </a:p>
        <a:p>
          <a:pPr marL="0" lvl="0" indent="0" algn="just" defTabSz="533400">
            <a:lnSpc>
              <a:spcPct val="90000"/>
            </a:lnSpc>
            <a:spcBef>
              <a:spcPct val="0"/>
            </a:spcBef>
            <a:spcAft>
              <a:spcPct val="35000"/>
            </a:spcAft>
            <a:buFont typeface="Arial" panose="020B0604020202020204" pitchFamily="34" charset="0"/>
            <a:buNone/>
          </a:pPr>
          <a:r>
            <a:rPr lang="es-ES" sz="1100" b="1" kern="1200" dirty="0">
              <a:solidFill>
                <a:schemeClr val="bg1"/>
              </a:solidFill>
              <a:latin typeface="Segoe UI" panose="020B0502040204020203" pitchFamily="34" charset="0"/>
            </a:rPr>
            <a:t>Código de Comercio de Guatemala, Art. 905</a:t>
          </a:r>
          <a:endParaRPr lang="es-ES" sz="1200" kern="1200" dirty="0">
            <a:solidFill>
              <a:schemeClr val="bg1"/>
            </a:solidFill>
            <a:latin typeface="Segoe UI" panose="020B0502040204020203" pitchFamily="34" charset="0"/>
            <a:cs typeface="Segoe UI" panose="020B0502040204020203" pitchFamily="34" charset="0"/>
          </a:endParaRPr>
        </a:p>
      </dsp:txBody>
      <dsp:txXfrm>
        <a:off x="3144258" y="3698783"/>
        <a:ext cx="2705115" cy="1623069"/>
      </dsp:txXfrm>
    </dsp:sp>
    <dsp:sp modelId="{F7B1710B-DB35-4904-9E61-BDEC5D75269F}">
      <dsp:nvSpPr>
        <dsp:cNvPr id="0" name=""/>
        <dsp:cNvSpPr/>
      </dsp:nvSpPr>
      <dsp:spPr>
        <a:xfrm>
          <a:off x="6098028" y="3662248"/>
          <a:ext cx="2705115" cy="162306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Dar aviso a la aseguradora en caso de que tenga más de una póliza que lo ampare frente al mismo riesgo.</a:t>
          </a:r>
        </a:p>
        <a:p>
          <a:pPr marL="0" lvl="0" indent="0" algn="ctr" defTabSz="533400">
            <a:lnSpc>
              <a:spcPct val="90000"/>
            </a:lnSpc>
            <a:spcBef>
              <a:spcPct val="0"/>
            </a:spcBef>
            <a:spcAft>
              <a:spcPct val="35000"/>
            </a:spcAft>
            <a:buFont typeface="Arial" panose="020B0604020202020204" pitchFamily="34" charset="0"/>
            <a:buNone/>
          </a:pPr>
          <a:r>
            <a:rPr lang="es-ES" sz="1200" kern="1200" dirty="0">
              <a:solidFill>
                <a:schemeClr val="bg1"/>
              </a:solidFill>
              <a:latin typeface="Segoe UI" panose="020B0502040204020203" pitchFamily="34" charset="0"/>
              <a:cs typeface="Segoe UI" panose="020B0502040204020203" pitchFamily="34" charset="0"/>
            </a:rPr>
            <a:t> </a:t>
          </a:r>
          <a:r>
            <a:rPr lang="es-ES" sz="1200" b="1" kern="1200" dirty="0">
              <a:solidFill>
                <a:schemeClr val="bg1"/>
              </a:solidFill>
              <a:latin typeface="Segoe UI" panose="020B0502040204020203" pitchFamily="34" charset="0"/>
            </a:rPr>
            <a:t>Código de Comercio de Guatemala, Art. 923</a:t>
          </a:r>
          <a:endParaRPr lang="es-GT" sz="1200" kern="1200" dirty="0">
            <a:solidFill>
              <a:schemeClr val="bg1"/>
            </a:solidFill>
          </a:endParaRPr>
        </a:p>
      </dsp:txBody>
      <dsp:txXfrm>
        <a:off x="6098028" y="3662248"/>
        <a:ext cx="2705115" cy="1623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F85B6-5734-4FFD-B294-A31ED3446119}">
      <dsp:nvSpPr>
        <dsp:cNvPr id="0" name=""/>
        <dsp:cNvSpPr/>
      </dsp:nvSpPr>
      <dsp:spPr>
        <a:xfrm>
          <a:off x="388937" y="1967"/>
          <a:ext cx="7350124" cy="1183174"/>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b="1" kern="1200" dirty="0">
              <a:solidFill>
                <a:schemeClr val="bg1"/>
              </a:solidFill>
            </a:rPr>
            <a:t>¿Qué hacer en caso de siniestro?</a:t>
          </a:r>
        </a:p>
        <a:p>
          <a:pPr marL="0" lvl="0" indent="0" algn="ctr" defTabSz="755650">
            <a:lnSpc>
              <a:spcPct val="90000"/>
            </a:lnSpc>
            <a:spcBef>
              <a:spcPct val="0"/>
            </a:spcBef>
            <a:spcAft>
              <a:spcPct val="35000"/>
            </a:spcAft>
            <a:buNone/>
          </a:pPr>
          <a:r>
            <a:rPr lang="es-ES" sz="1700" kern="1200" dirty="0">
              <a:solidFill>
                <a:schemeClr val="bg1"/>
              </a:solidFill>
            </a:rPr>
            <a:t>Se podrá presentar un reclamo ante la aseguradora ante la ocurrencia de un siniestro sobre el bien o hecho asegurado, para lo cual se deben tomar en cuenta las siguientes recomendaciones:</a:t>
          </a:r>
          <a:endParaRPr lang="es-GT" sz="1700" kern="1200" dirty="0">
            <a:solidFill>
              <a:schemeClr val="bg1"/>
            </a:solidFill>
          </a:endParaRPr>
        </a:p>
      </dsp:txBody>
      <dsp:txXfrm>
        <a:off x="423591" y="36621"/>
        <a:ext cx="7280816" cy="1113866"/>
      </dsp:txXfrm>
    </dsp:sp>
    <dsp:sp modelId="{3CBB05B4-AC5C-43EC-87AC-74083E636690}">
      <dsp:nvSpPr>
        <dsp:cNvPr id="0" name=""/>
        <dsp:cNvSpPr/>
      </dsp:nvSpPr>
      <dsp:spPr>
        <a:xfrm>
          <a:off x="388937" y="1398113"/>
          <a:ext cx="1183174"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sp>
    <dsp:sp modelId="{1761AB8A-6510-4949-9AFA-621BC33E926A}">
      <dsp:nvSpPr>
        <dsp:cNvPr id="0" name=""/>
        <dsp:cNvSpPr/>
      </dsp:nvSpPr>
      <dsp:spPr>
        <a:xfrm>
          <a:off x="1643102" y="1398113"/>
          <a:ext cx="6095959"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accent5">
                  <a:lumMod val="50000"/>
                </a:schemeClr>
              </a:solidFill>
              <a:latin typeface="Segoe UI" panose="020B0502040204020203" pitchFamily="34" charset="0"/>
            </a:rPr>
            <a:t>Tan pronto el asegurado, como el beneficiario, tuvieran conocimiento del siniestro, deberán comunicarlo al asegurador, quién deberá brindar asistencia y dar recomendaciones.</a:t>
          </a:r>
          <a:endParaRPr lang="es-ES" sz="1300" kern="1200" dirty="0">
            <a:solidFill>
              <a:srgbClr val="FF0000"/>
            </a:solidFill>
          </a:endParaRPr>
        </a:p>
        <a:p>
          <a:pPr marL="0" lvl="0" indent="0" algn="ctr" defTabSz="577850">
            <a:lnSpc>
              <a:spcPct val="90000"/>
            </a:lnSpc>
            <a:spcBef>
              <a:spcPct val="0"/>
            </a:spcBef>
            <a:spcAft>
              <a:spcPct val="35000"/>
            </a:spcAft>
            <a:buFont typeface="Arial" panose="020B0604020202020204" pitchFamily="34" charset="0"/>
            <a:buNone/>
          </a:pPr>
          <a:r>
            <a:rPr lang="es-ES" sz="1300" b="1" kern="1200" dirty="0">
              <a:solidFill>
                <a:srgbClr val="FF0000"/>
              </a:solidFill>
              <a:latin typeface="Segoe UI" panose="020B0502040204020203" pitchFamily="34" charset="0"/>
              <a:ea typeface="+mn-ea"/>
              <a:cs typeface="+mn-cs"/>
            </a:rPr>
            <a:t>Código de Comercio de Guatemala, Art. 916 </a:t>
          </a:r>
          <a:endParaRPr lang="es-GT" sz="1300" b="1" kern="1200" dirty="0">
            <a:solidFill>
              <a:srgbClr val="FF0000"/>
            </a:solidFill>
            <a:latin typeface="Segoe UI" panose="020B0502040204020203" pitchFamily="34" charset="0"/>
            <a:ea typeface="+mn-ea"/>
            <a:cs typeface="+mn-cs"/>
          </a:endParaRPr>
        </a:p>
      </dsp:txBody>
      <dsp:txXfrm>
        <a:off x="1700870" y="1455881"/>
        <a:ext cx="5980423" cy="1067638"/>
      </dsp:txXfrm>
    </dsp:sp>
    <dsp:sp modelId="{BA98ABC9-F05F-4F7A-B8AF-168221AACDD5}">
      <dsp:nvSpPr>
        <dsp:cNvPr id="0" name=""/>
        <dsp:cNvSpPr/>
      </dsp:nvSpPr>
      <dsp:spPr>
        <a:xfrm>
          <a:off x="388937" y="2723269"/>
          <a:ext cx="1183174"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sp>
    <dsp:sp modelId="{6CE573B8-5F82-4813-8A1D-7CA31CF6C155}">
      <dsp:nvSpPr>
        <dsp:cNvPr id="0" name=""/>
        <dsp:cNvSpPr/>
      </dsp:nvSpPr>
      <dsp:spPr>
        <a:xfrm>
          <a:off x="1643102" y="2723269"/>
          <a:ext cx="6095959"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accent5">
                  <a:lumMod val="50000"/>
                </a:schemeClr>
              </a:solidFill>
              <a:latin typeface="Segoe UI" panose="020B0502040204020203" pitchFamily="34" charset="0"/>
            </a:rPr>
            <a:t>Suministrar la información requerida por la aseguradora.</a:t>
          </a:r>
          <a:endParaRPr lang="es-ES" sz="1300" kern="1200" dirty="0">
            <a:solidFill>
              <a:srgbClr val="FF0000"/>
            </a:solidFill>
            <a:latin typeface="Segoe UI" panose="020B0502040204020203" pitchFamily="34" charset="0"/>
          </a:endParaRPr>
        </a:p>
        <a:p>
          <a:pPr marL="0" lvl="0" indent="0" algn="ctr" defTabSz="577850">
            <a:lnSpc>
              <a:spcPct val="90000"/>
            </a:lnSpc>
            <a:spcBef>
              <a:spcPct val="0"/>
            </a:spcBef>
            <a:spcAft>
              <a:spcPct val="35000"/>
            </a:spcAft>
            <a:buNone/>
          </a:pPr>
          <a:r>
            <a:rPr lang="es-ES" sz="1300" b="1" kern="1200" dirty="0">
              <a:solidFill>
                <a:srgbClr val="FF0000"/>
              </a:solidFill>
              <a:latin typeface="Segoe UI" panose="020B0502040204020203" pitchFamily="34" charset="0"/>
              <a:ea typeface="+mn-ea"/>
              <a:cs typeface="+mn-cs"/>
            </a:rPr>
            <a:t>Ley de la Actividad Aseguradora, Art. 34</a:t>
          </a:r>
        </a:p>
      </dsp:txBody>
      <dsp:txXfrm>
        <a:off x="1700870" y="2781037"/>
        <a:ext cx="5980423" cy="1067638"/>
      </dsp:txXfrm>
    </dsp:sp>
    <dsp:sp modelId="{DC8B1B05-4AEC-4B4D-8F3C-377E17BDEC29}">
      <dsp:nvSpPr>
        <dsp:cNvPr id="0" name=""/>
        <dsp:cNvSpPr/>
      </dsp:nvSpPr>
      <dsp:spPr>
        <a:xfrm>
          <a:off x="388937" y="4048425"/>
          <a:ext cx="1183174"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sp>
    <dsp:sp modelId="{27A3BEB7-2909-4E8D-935C-0E58A8035BF5}">
      <dsp:nvSpPr>
        <dsp:cNvPr id="0" name=""/>
        <dsp:cNvSpPr/>
      </dsp:nvSpPr>
      <dsp:spPr>
        <a:xfrm>
          <a:off x="1643102" y="4048425"/>
          <a:ext cx="6095959" cy="1183174"/>
        </a:xfrm>
        <a:prstGeom prst="roundRect">
          <a:avLst>
            <a:gd name="adj" fmla="val 1667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accent5">
                  <a:lumMod val="50000"/>
                </a:schemeClr>
              </a:solidFill>
              <a:latin typeface="Segoe UI" panose="020B0502040204020203" pitchFamily="34" charset="0"/>
            </a:rPr>
            <a:t>Entregar la documentación que sea requerida por la aseguradora.</a:t>
          </a:r>
        </a:p>
        <a:p>
          <a:pPr marL="0" lvl="0" indent="0" algn="ctr" defTabSz="577850">
            <a:lnSpc>
              <a:spcPct val="90000"/>
            </a:lnSpc>
            <a:spcBef>
              <a:spcPct val="0"/>
            </a:spcBef>
            <a:spcAft>
              <a:spcPct val="35000"/>
            </a:spcAft>
            <a:buFont typeface="Arial" panose="020B0604020202020204" pitchFamily="34" charset="0"/>
            <a:buNone/>
          </a:pPr>
          <a:r>
            <a:rPr lang="es-ES" sz="1200" b="1" kern="1200" dirty="0">
              <a:solidFill>
                <a:srgbClr val="FF0000"/>
              </a:solidFill>
              <a:latin typeface="Segoe UI" panose="020B0502040204020203" pitchFamily="34" charset="0"/>
            </a:rPr>
            <a:t>Código de Comercio de Guatemala Art. 915</a:t>
          </a:r>
        </a:p>
      </dsp:txBody>
      <dsp:txXfrm>
        <a:off x="1700870" y="4106193"/>
        <a:ext cx="5980423" cy="10676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1281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27392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9197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41125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18/03/2025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36490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9640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18/03/2025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40383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18/03/2025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20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18/03/2025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5588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61789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18/03/2025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777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18/03/2025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‹Nº›</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sib.gob.gt/web/sib/educacion-financiera/Importancia-del-Seguro"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jpeg"/><Relationship Id="rId3" Type="http://schemas.openxmlformats.org/officeDocument/2006/relationships/diagramLayout" Target="../diagrams/layout3.xml"/><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2.png"/><Relationship Id="rId5" Type="http://schemas.openxmlformats.org/officeDocument/2006/relationships/diagramColors" Target="../diagrams/colors3.xml"/><Relationship Id="rId10" Type="http://schemas.microsoft.com/office/2007/relationships/hdphoto" Target="../media/hdphoto1.wdp"/><Relationship Id="rId4" Type="http://schemas.openxmlformats.org/officeDocument/2006/relationships/diagramQuickStyle" Target="../diagrams/quickStyle3.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sib.gob.gt/web/sib/atencion-al-usuario/orientacion-para-quejas" TargetMode="External"/><Relationship Id="rId7" Type="http://schemas.openxmlformats.org/officeDocument/2006/relationships/image" Target="../media/image24.png"/><Relationship Id="rId12" Type="http://schemas.openxmlformats.org/officeDocument/2006/relationships/image" Target="../media/image5.jpeg"/><Relationship Id="rId2" Type="http://schemas.openxmlformats.org/officeDocument/2006/relationships/hyperlink" Target="https://www.sib.gob.gt/web/sib/educacion-financiera/Importancia-del-Seguro" TargetMode="Externa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ib.gob.gt/web/sib/educacion-financiera/Importancia-del-Segur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ib.gob.gt/web/sib/educacion-financiera/Importancia-del-Seguro"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sib.gob.gt/web/sib/educacion-financiera/Importancia-del-Seguro"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jpeg"/><Relationship Id="rId4" Type="http://schemas.openxmlformats.org/officeDocument/2006/relationships/diagramLayout" Target="../diagrams/layout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793171" y="-30298"/>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Aspectos principales sobre </a:t>
                </a:r>
              </a:p>
              <a:p>
                <a:pPr algn="ctr">
                  <a:lnSpc>
                    <a:spcPct val="80000"/>
                  </a:lnSpc>
                </a:pPr>
                <a:endParaRPr lang="es-ES" sz="3600" b="1" dirty="0"/>
              </a:p>
              <a:p>
                <a:pPr algn="ctr">
                  <a:lnSpc>
                    <a:spcPct val="80000"/>
                  </a:lnSpc>
                </a:pPr>
                <a:r>
                  <a:rPr lang="es-ES" sz="3600" b="1" dirty="0"/>
                  <a:t>Información general sobre la contratación de seguros</a:t>
                </a:r>
              </a:p>
            </p:txBody>
          </p:sp>
          <p:sp>
            <p:nvSpPr>
              <p:cNvPr id="7" name="CuadroTexto 6">
                <a:extLst>
                  <a:ext uri="{FF2B5EF4-FFF2-40B4-BE49-F238E27FC236}">
                    <a16:creationId xmlns:a16="http://schemas.microsoft.com/office/drawing/2014/main" id="{3EF28F39-0833-B3AB-1A1E-32F9BCCBE7D9}"/>
                  </a:ext>
                </a:extLst>
              </p:cNvPr>
              <p:cNvSpPr txBox="1"/>
              <p:nvPr/>
            </p:nvSpPr>
            <p:spPr>
              <a:xfrm>
                <a:off x="911878" y="535016"/>
                <a:ext cx="2254848" cy="646331"/>
              </a:xfrm>
              <a:prstGeom prst="rect">
                <a:avLst/>
              </a:prstGeom>
              <a:noFill/>
            </p:spPr>
            <p:txBody>
              <a:bodyPr wrap="none" rtlCol="0">
                <a:spAutoFit/>
              </a:bodyPr>
              <a:lstStyle/>
              <a:p>
                <a:r>
                  <a:rPr lang="es-ES" sz="3600" b="1" u="sng" dirty="0">
                    <a:solidFill>
                      <a:srgbClr val="FF0000"/>
                    </a:solidFill>
                    <a:effectLst>
                      <a:outerShdw blurRad="38100" dist="38100" dir="2700000" algn="tl">
                        <a:srgbClr val="000000">
                          <a:alpha val="43137"/>
                        </a:srgbClr>
                      </a:outerShdw>
                    </a:effectLst>
                  </a:rPr>
                  <a:t>Propuesta:</a:t>
                </a:r>
                <a:endParaRPr lang="es-GT" sz="3600" b="1" u="sng" dirty="0">
                  <a:solidFill>
                    <a:srgbClr val="FF0000"/>
                  </a:solidFill>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738571A8-E313-F06A-DEC0-1B27BEDF4665}"/>
                  </a:ext>
                </a:extLst>
              </p:cNvPr>
              <p:cNvSpPr/>
              <p:nvPr/>
            </p:nvSpPr>
            <p:spPr>
              <a:xfrm>
                <a:off x="625762" y="2166890"/>
                <a:ext cx="10841023" cy="2303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4"/>
            <a:stretch>
              <a:fillRect/>
            </a:stretch>
          </p:blipFill>
          <p:spPr>
            <a:xfrm>
              <a:off x="4160228" y="4688962"/>
              <a:ext cx="4208555" cy="1374045"/>
            </a:xfrm>
            <a:prstGeom prst="rect">
              <a:avLst/>
            </a:prstGeom>
          </p:spPr>
        </p:pic>
      </p:grpSp>
      <p:pic>
        <p:nvPicPr>
          <p:cNvPr id="2" name="Imagen 1">
            <a:extLst>
              <a:ext uri="{FF2B5EF4-FFF2-40B4-BE49-F238E27FC236}">
                <a16:creationId xmlns:a16="http://schemas.microsoft.com/office/drawing/2014/main" id="{F4C07F57-2FE1-8644-6EF5-E2128C4783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3610" y="26343"/>
            <a:ext cx="1744345" cy="541286"/>
          </a:xfrm>
          <a:prstGeom prst="rect">
            <a:avLst/>
          </a:prstGeom>
          <a:noFill/>
          <a:ln>
            <a:noFill/>
          </a:ln>
        </p:spPr>
      </p:pic>
    </p:spTree>
    <p:extLst>
      <p:ext uri="{BB962C8B-B14F-4D97-AF65-F5344CB8AC3E}">
        <p14:creationId xmlns:p14="http://schemas.microsoft.com/office/powerpoint/2010/main" val="3088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77737" y="648711"/>
            <a:ext cx="6809392" cy="646331"/>
          </a:xfrm>
          <a:prstGeom prst="rect">
            <a:avLst/>
          </a:prstGeom>
        </p:spPr>
        <p:txBody>
          <a:bodyPr wrap="square">
            <a:spAutoFit/>
          </a:bodyPr>
          <a:lstStyle/>
          <a:p>
            <a:pPr algn="ctr"/>
            <a:r>
              <a:rPr lang="es-ES" b="1" dirty="0">
                <a:solidFill>
                  <a:schemeClr val="accent5">
                    <a:lumMod val="50000"/>
                  </a:schemeClr>
                </a:solidFill>
                <a:latin typeface="Segoe UI" panose="020B0502040204020203" pitchFamily="34" charset="0"/>
              </a:rPr>
              <a:t>Entidades que tienen facultad legal para actuar </a:t>
            </a:r>
          </a:p>
          <a:p>
            <a:pPr algn="ctr"/>
            <a:r>
              <a:rPr lang="es-ES" b="1" dirty="0">
                <a:solidFill>
                  <a:schemeClr val="accent5">
                    <a:lumMod val="50000"/>
                  </a:schemeClr>
                </a:solidFill>
                <a:latin typeface="Segoe UI" panose="020B0502040204020203" pitchFamily="34" charset="0"/>
              </a:rPr>
              <a:t>como su aseguradora:</a:t>
            </a:r>
            <a:endParaRPr lang="es-ES" b="1" i="0" dirty="0">
              <a:solidFill>
                <a:schemeClr val="accent5">
                  <a:lumMod val="50000"/>
                </a:schemeClr>
              </a:solidFill>
              <a:effectLst/>
              <a:latin typeface="Segoe UI" panose="020B0502040204020203" pitchFamily="34" charset="0"/>
            </a:endParaRPr>
          </a:p>
        </p:txBody>
      </p:sp>
      <p:cxnSp>
        <p:nvCxnSpPr>
          <p:cNvPr id="10" name="Conector recto 9"/>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2882031D-BA6A-4C01-AF78-DBE062C8AD49}"/>
              </a:ext>
            </a:extLst>
          </p:cNvPr>
          <p:cNvPicPr>
            <a:picLocks noChangeAspect="1"/>
          </p:cNvPicPr>
          <p:nvPr/>
        </p:nvPicPr>
        <p:blipFill>
          <a:blip r:embed="rId2"/>
          <a:stretch>
            <a:fillRect/>
          </a:stretch>
        </p:blipFill>
        <p:spPr>
          <a:xfrm rot="5400000">
            <a:off x="-459134" y="1402462"/>
            <a:ext cx="6007253" cy="4499751"/>
          </a:xfrm>
          <a:prstGeom prst="rect">
            <a:avLst/>
          </a:prstGeom>
        </p:spPr>
      </p:pic>
      <p:pic>
        <p:nvPicPr>
          <p:cNvPr id="14" name="Imagen 13">
            <a:extLst>
              <a:ext uri="{FF2B5EF4-FFF2-40B4-BE49-F238E27FC236}">
                <a16:creationId xmlns:a16="http://schemas.microsoft.com/office/drawing/2014/main" id="{57DFA309-80BA-46EA-BEAB-296039E76373}"/>
              </a:ext>
            </a:extLst>
          </p:cNvPr>
          <p:cNvPicPr>
            <a:picLocks noChangeAspect="1"/>
          </p:cNvPicPr>
          <p:nvPr/>
        </p:nvPicPr>
        <p:blipFill>
          <a:blip r:embed="rId3"/>
          <a:stretch>
            <a:fillRect/>
          </a:stretch>
        </p:blipFill>
        <p:spPr>
          <a:xfrm>
            <a:off x="7304408" y="1320283"/>
            <a:ext cx="2844657" cy="4889006"/>
          </a:xfrm>
          <a:prstGeom prst="rect">
            <a:avLst/>
          </a:prstGeom>
        </p:spPr>
      </p:pic>
      <p:sp>
        <p:nvSpPr>
          <p:cNvPr id="15" name="Rectángulo 14">
            <a:extLst>
              <a:ext uri="{FF2B5EF4-FFF2-40B4-BE49-F238E27FC236}">
                <a16:creationId xmlns:a16="http://schemas.microsoft.com/office/drawing/2014/main" id="{A8923ED3-270E-4857-A17B-0D3791E12541}"/>
              </a:ext>
            </a:extLst>
          </p:cNvPr>
          <p:cNvSpPr/>
          <p:nvPr/>
        </p:nvSpPr>
        <p:spPr>
          <a:xfrm>
            <a:off x="1677923" y="2167890"/>
            <a:ext cx="1353312" cy="23408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cxnSp>
        <p:nvCxnSpPr>
          <p:cNvPr id="17" name="Conector recto de flecha 16">
            <a:extLst>
              <a:ext uri="{FF2B5EF4-FFF2-40B4-BE49-F238E27FC236}">
                <a16:creationId xmlns:a16="http://schemas.microsoft.com/office/drawing/2014/main" id="{8049BEFB-284A-4A63-99E5-2C6AC83CF4D7}"/>
              </a:ext>
            </a:extLst>
          </p:cNvPr>
          <p:cNvCxnSpPr>
            <a:cxnSpLocks/>
          </p:cNvCxnSpPr>
          <p:nvPr/>
        </p:nvCxnSpPr>
        <p:spPr>
          <a:xfrm>
            <a:off x="3031235" y="3621786"/>
            <a:ext cx="40382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E38491C5-D414-4783-B7F8-A8EC317142D5}"/>
              </a:ext>
            </a:extLst>
          </p:cNvPr>
          <p:cNvSpPr/>
          <p:nvPr/>
        </p:nvSpPr>
        <p:spPr>
          <a:xfrm>
            <a:off x="5471024" y="5988308"/>
            <a:ext cx="6720976" cy="492443"/>
          </a:xfrm>
          <a:prstGeom prst="rect">
            <a:avLst/>
          </a:prstGeom>
        </p:spPr>
        <p:txBody>
          <a:bodyPr wrap="square">
            <a:spAutoFit/>
          </a:bodyPr>
          <a:lstStyle/>
          <a:p>
            <a:pPr algn="just"/>
            <a:r>
              <a:rPr lang="es-GT" sz="1300" b="1" dirty="0">
                <a:solidFill>
                  <a:schemeClr val="accent5">
                    <a:lumMod val="50000"/>
                  </a:schemeClr>
                </a:solidFill>
                <a:latin typeface="Segoe UI" panose="020B0502040204020203" pitchFamily="34" charset="0"/>
              </a:rPr>
              <a:t>Nota: </a:t>
            </a:r>
          </a:p>
          <a:p>
            <a:pPr algn="just"/>
            <a:r>
              <a:rPr lang="es-GT" sz="1300" dirty="0">
                <a:solidFill>
                  <a:schemeClr val="accent5">
                    <a:lumMod val="50000"/>
                  </a:schemeClr>
                </a:solidFill>
                <a:latin typeface="Segoe UI" panose="020B0502040204020203" pitchFamily="34" charset="0"/>
              </a:rPr>
              <a:t>Recuerde que únicamente estas aseguradoras pueden contratar un seguro con usted. </a:t>
            </a:r>
          </a:p>
        </p:txBody>
      </p:sp>
      <p:sp>
        <p:nvSpPr>
          <p:cNvPr id="13" name="Rectángulo 12">
            <a:extLst>
              <a:ext uri="{FF2B5EF4-FFF2-40B4-BE49-F238E27FC236}">
                <a16:creationId xmlns:a16="http://schemas.microsoft.com/office/drawing/2014/main" id="{F1BB98C6-DBD2-4AA2-8603-B07C94555982}"/>
              </a:ext>
            </a:extLst>
          </p:cNvPr>
          <p:cNvSpPr/>
          <p:nvPr/>
        </p:nvSpPr>
        <p:spPr>
          <a:xfrm>
            <a:off x="3815878" y="6329606"/>
            <a:ext cx="634202" cy="228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25" name="Grupo 24">
            <a:extLst>
              <a:ext uri="{FF2B5EF4-FFF2-40B4-BE49-F238E27FC236}">
                <a16:creationId xmlns:a16="http://schemas.microsoft.com/office/drawing/2014/main" id="{D202A597-7383-FE6A-017C-C8D831692EC5}"/>
              </a:ext>
            </a:extLst>
          </p:cNvPr>
          <p:cNvGrpSpPr/>
          <p:nvPr/>
        </p:nvGrpSpPr>
        <p:grpSpPr>
          <a:xfrm>
            <a:off x="3117059" y="-46408"/>
            <a:ext cx="7284529" cy="710639"/>
            <a:chOff x="2154746" y="7802"/>
            <a:chExt cx="7882508" cy="1057233"/>
          </a:xfrm>
        </p:grpSpPr>
        <p:pic>
          <p:nvPicPr>
            <p:cNvPr id="26" name="Imagen 16" descr="image001">
              <a:extLst>
                <a:ext uri="{FF2B5EF4-FFF2-40B4-BE49-F238E27FC236}">
                  <a16:creationId xmlns:a16="http://schemas.microsoft.com/office/drawing/2014/main" id="{7CFB9A8A-94C4-70F6-7A90-D263DE2A6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descr="Texto, Logotipo&#10;&#10;Descripción generada automáticamente">
              <a:extLst>
                <a:ext uri="{FF2B5EF4-FFF2-40B4-BE49-F238E27FC236}">
                  <a16:creationId xmlns:a16="http://schemas.microsoft.com/office/drawing/2014/main" id="{2C8D22B9-08E4-1552-0DEE-8CABCB60D0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7B7ED91F-1735-6B5E-1481-FFA4ACA630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5566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Tabla 4">
            <a:extLst>
              <a:ext uri="{FF2B5EF4-FFF2-40B4-BE49-F238E27FC236}">
                <a16:creationId xmlns:a16="http://schemas.microsoft.com/office/drawing/2014/main" id="{E0CAB43D-9CAF-4421-A57B-F520647D217F}"/>
              </a:ext>
            </a:extLst>
          </p:cNvPr>
          <p:cNvGraphicFramePr>
            <a:graphicFrameLocks noGrp="1"/>
          </p:cNvGraphicFramePr>
          <p:nvPr>
            <p:extLst>
              <p:ext uri="{D42A27DB-BD31-4B8C-83A1-F6EECF244321}">
                <p14:modId xmlns:p14="http://schemas.microsoft.com/office/powerpoint/2010/main" val="683276278"/>
              </p:ext>
            </p:extLst>
          </p:nvPr>
        </p:nvGraphicFramePr>
        <p:xfrm>
          <a:off x="360900" y="689876"/>
          <a:ext cx="7350270" cy="5486400"/>
        </p:xfrm>
        <a:graphic>
          <a:graphicData uri="http://schemas.openxmlformats.org/drawingml/2006/table">
            <a:tbl>
              <a:tblPr firstRow="1" bandRow="1">
                <a:tableStyleId>{21E4AEA4-8DFA-4A89-87EB-49C32662AFE0}</a:tableStyleId>
              </a:tblPr>
              <a:tblGrid>
                <a:gridCol w="7350270">
                  <a:extLst>
                    <a:ext uri="{9D8B030D-6E8A-4147-A177-3AD203B41FA5}">
                      <a16:colId xmlns:a16="http://schemas.microsoft.com/office/drawing/2014/main" val="1045481410"/>
                    </a:ext>
                  </a:extLst>
                </a:gridCol>
              </a:tblGrid>
              <a:tr h="857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b="1" dirty="0">
                        <a:solidFill>
                          <a:schemeClr val="accent5">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accent5">
                              <a:lumMod val="50000"/>
                            </a:schemeClr>
                          </a:solidFill>
                        </a:rPr>
                        <a:t>¿Cuáles son las principales obligaciones de las aseguradoras?</a:t>
                      </a:r>
                    </a:p>
                    <a:p>
                      <a:endParaRPr lang="es-GT" dirty="0"/>
                    </a:p>
                  </a:txBody>
                  <a:tcPr/>
                </a:tc>
                <a:extLst>
                  <a:ext uri="{0D108BD9-81ED-4DB2-BD59-A6C34878D82A}">
                    <a16:rowId xmlns:a16="http://schemas.microsoft.com/office/drawing/2014/main" val="1810279710"/>
                  </a:ext>
                </a:extLst>
              </a:tr>
              <a:tr h="4288006">
                <a:tc>
                  <a:txBody>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Entregar las pólizas de seguros, pudiendo enviarlas a través de medios de comunicación electrónicos, previo consentimiento del asegurado o contratante. </a:t>
                      </a:r>
                      <a:r>
                        <a:rPr lang="es-ES" sz="1100" b="1" dirty="0">
                          <a:solidFill>
                            <a:schemeClr val="accent5">
                              <a:lumMod val="50000"/>
                            </a:schemeClr>
                          </a:solidFill>
                          <a:latin typeface="Segoe UI" panose="020B0502040204020203" pitchFamily="34" charset="0"/>
                        </a:rPr>
                        <a:t>Código de Comercio de Guatemala, Art. 887  </a:t>
                      </a:r>
                      <a:endParaRPr lang="es-GT" sz="1100" dirty="0"/>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Proporcionar información clara y precisa sobre: las coberturas, prima, exclusiones, deducibles y otros elementos importantes del contrato.</a:t>
                      </a:r>
                      <a:r>
                        <a:rPr lang="es-GT" sz="16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Brindar información oportuna sobre las consultas, dudas o reclamos de los asegurados</a:t>
                      </a:r>
                      <a:r>
                        <a:rPr lang="es-GT" sz="1600" b="1" kern="1200"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Responder del siniestro y el pago de reclamos a los asegurados o beneficiarios de acuerdo con lo establecido en el contrato de seguro. </a:t>
                      </a:r>
                      <a:r>
                        <a:rPr lang="es-ES" sz="1100" b="1" kern="1200" dirty="0">
                          <a:solidFill>
                            <a:schemeClr val="accent5">
                              <a:lumMod val="50000"/>
                            </a:schemeClr>
                          </a:solidFill>
                          <a:latin typeface="Segoe UI" panose="020B0502040204020203" pitchFamily="34" charset="0"/>
                          <a:ea typeface="+mn-ea"/>
                          <a:cs typeface="+mn-cs"/>
                        </a:rPr>
                        <a:t>Ley de la Actividad Aseguradora, Art. 34</a:t>
                      </a:r>
                      <a:endParaRPr lang="es-ES" sz="1100" kern="1200" dirty="0">
                        <a:solidFill>
                          <a:schemeClr val="accent5">
                            <a:lumMod val="50000"/>
                          </a:schemeClr>
                        </a:solidFill>
                        <a:latin typeface="Segoe UI" panose="020B0502040204020203"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El asegurador responderá del siniestro aunque haya sido causado por culpa del asegurado o de las personas respecto de las cuales responde civilmente, y sólo será valida la clausula que lo libere en caso de culpa grave del asegurado.</a:t>
                      </a:r>
                      <a:r>
                        <a:rPr lang="es-ES" sz="1100" kern="1200" dirty="0">
                          <a:solidFill>
                            <a:srgbClr val="002060"/>
                          </a:solidFill>
                          <a:latin typeface="Segoe UI" panose="020B0502040204020203" pitchFamily="34" charset="0"/>
                          <a:ea typeface="+mn-ea"/>
                          <a:cs typeface="+mn-cs"/>
                        </a:rPr>
                        <a:t> </a:t>
                      </a:r>
                      <a:r>
                        <a:rPr lang="es-ES" sz="1100" b="1" dirty="0">
                          <a:solidFill>
                            <a:srgbClr val="002060"/>
                          </a:solidFill>
                          <a:latin typeface="Segoe UI" panose="020B0502040204020203" pitchFamily="34" charset="0"/>
                        </a:rPr>
                        <a:t>Código de Comercio de Guatemala, Art. 903</a:t>
                      </a:r>
                      <a:endParaRPr lang="es-GT" sz="1100" dirty="0">
                        <a:solidFill>
                          <a:srgbClr val="002060"/>
                        </a:solidFill>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1600" kern="1200" dirty="0">
                          <a:solidFill>
                            <a:schemeClr val="accent5">
                              <a:lumMod val="50000"/>
                            </a:schemeClr>
                          </a:solidFill>
                          <a:latin typeface="Segoe UI" panose="020B0502040204020203" pitchFamily="34" charset="0"/>
                          <a:ea typeface="+mn-ea"/>
                          <a:cs typeface="+mn-cs"/>
                        </a:rPr>
                        <a:t>Comunicar a los asegurados sus cambios de dirección. </a:t>
                      </a:r>
                      <a:r>
                        <a:rPr lang="es-ES" sz="1100" b="1" dirty="0">
                          <a:solidFill>
                            <a:srgbClr val="002060"/>
                          </a:solidFill>
                          <a:latin typeface="Segoe UI" panose="020B0502040204020203" pitchFamily="34" charset="0"/>
                        </a:rPr>
                        <a:t>Código de Comercio de Guatemala, Art. 905</a:t>
                      </a:r>
                      <a:endParaRPr lang="es-ES" sz="1600" kern="1200" dirty="0">
                        <a:solidFill>
                          <a:schemeClr val="accent5">
                            <a:lumMod val="50000"/>
                          </a:schemeClr>
                        </a:solidFill>
                        <a:latin typeface="Segoe UI" panose="020B0502040204020203" pitchFamily="34" charset="0"/>
                        <a:ea typeface="+mn-ea"/>
                        <a:cs typeface="+mn-cs"/>
                      </a:endParaRPr>
                    </a:p>
                    <a:p>
                      <a:endParaRPr lang="es-GT" dirty="0"/>
                    </a:p>
                  </a:txBody>
                  <a:tcPr/>
                </a:tc>
                <a:extLst>
                  <a:ext uri="{0D108BD9-81ED-4DB2-BD59-A6C34878D82A}">
                    <a16:rowId xmlns:a16="http://schemas.microsoft.com/office/drawing/2014/main" val="1685974956"/>
                  </a:ext>
                </a:extLst>
              </a:tr>
            </a:tbl>
          </a:graphicData>
        </a:graphic>
      </p:graphicFrame>
      <p:pic>
        <p:nvPicPr>
          <p:cNvPr id="9" name="Imagen 8">
            <a:extLst>
              <a:ext uri="{FF2B5EF4-FFF2-40B4-BE49-F238E27FC236}">
                <a16:creationId xmlns:a16="http://schemas.microsoft.com/office/drawing/2014/main" id="{6D58D1F1-A233-45E2-BF6D-3630A31BAD19}"/>
              </a:ext>
            </a:extLst>
          </p:cNvPr>
          <p:cNvPicPr>
            <a:picLocks noChangeAspect="1"/>
          </p:cNvPicPr>
          <p:nvPr/>
        </p:nvPicPr>
        <p:blipFill>
          <a:blip r:embed="rId2"/>
          <a:stretch>
            <a:fillRect/>
          </a:stretch>
        </p:blipFill>
        <p:spPr>
          <a:xfrm>
            <a:off x="8014571" y="1332974"/>
            <a:ext cx="3816529" cy="3675664"/>
          </a:xfrm>
          <a:prstGeom prst="rect">
            <a:avLst/>
          </a:prstGeom>
        </p:spPr>
      </p:pic>
      <p:sp>
        <p:nvSpPr>
          <p:cNvPr id="7" name="CuadroTexto 6">
            <a:extLst>
              <a:ext uri="{FF2B5EF4-FFF2-40B4-BE49-F238E27FC236}">
                <a16:creationId xmlns:a16="http://schemas.microsoft.com/office/drawing/2014/main" id="{42731F2E-094F-CC2D-6FB1-59915847037D}"/>
              </a:ext>
            </a:extLst>
          </p:cNvPr>
          <p:cNvSpPr txBox="1"/>
          <p:nvPr/>
        </p:nvSpPr>
        <p:spPr>
          <a:xfrm>
            <a:off x="7711170" y="5864423"/>
            <a:ext cx="3405717" cy="307777"/>
          </a:xfrm>
          <a:prstGeom prst="rect">
            <a:avLst/>
          </a:prstGeom>
          <a:noFill/>
        </p:spPr>
        <p:txBody>
          <a:bodyPr wrap="square">
            <a:spAutoFit/>
          </a:bodyPr>
          <a:lstStyle/>
          <a:p>
            <a:r>
              <a:rPr lang="es-GT" sz="14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 sib.gob.gt - Importancia del Seguro</a:t>
            </a:r>
            <a:endParaRPr lang="es-GT" sz="1400" b="1" dirty="0">
              <a:effectLst>
                <a:outerShdw blurRad="38100" dist="38100" dir="2700000" algn="tl">
                  <a:srgbClr val="000000">
                    <a:alpha val="43137"/>
                  </a:srgbClr>
                </a:outerShdw>
              </a:effectLst>
            </a:endParaRPr>
          </a:p>
        </p:txBody>
      </p:sp>
      <p:grpSp>
        <p:nvGrpSpPr>
          <p:cNvPr id="19" name="Grupo 18">
            <a:extLst>
              <a:ext uri="{FF2B5EF4-FFF2-40B4-BE49-F238E27FC236}">
                <a16:creationId xmlns:a16="http://schemas.microsoft.com/office/drawing/2014/main" id="{1D179CAF-2FAC-CD0E-8431-7E4535AF4E48}"/>
              </a:ext>
            </a:extLst>
          </p:cNvPr>
          <p:cNvGrpSpPr/>
          <p:nvPr/>
        </p:nvGrpSpPr>
        <p:grpSpPr>
          <a:xfrm>
            <a:off x="3117059" y="-46408"/>
            <a:ext cx="7284529" cy="710639"/>
            <a:chOff x="2154746" y="7802"/>
            <a:chExt cx="7882508" cy="1057233"/>
          </a:xfrm>
        </p:grpSpPr>
        <p:pic>
          <p:nvPicPr>
            <p:cNvPr id="20" name="Imagen 16" descr="image001">
              <a:extLst>
                <a:ext uri="{FF2B5EF4-FFF2-40B4-BE49-F238E27FC236}">
                  <a16:creationId xmlns:a16="http://schemas.microsoft.com/office/drawing/2014/main" id="{990D89DA-7B1D-804C-A5C3-F59F0EDBF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descr="Texto, Logotipo&#10;&#10;Descripción generada automáticamente">
              <a:extLst>
                <a:ext uri="{FF2B5EF4-FFF2-40B4-BE49-F238E27FC236}">
                  <a16:creationId xmlns:a16="http://schemas.microsoft.com/office/drawing/2014/main" id="{A9AA6507-EDDF-0BCF-64E5-7242A38B9B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EC486D60-5E83-F77B-7897-0380AEEB072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735006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599C3B7-5019-4301-A418-19A0A502D99B}"/>
              </a:ext>
            </a:extLst>
          </p:cNvPr>
          <p:cNvPicPr>
            <a:picLocks noChangeAspect="1"/>
          </p:cNvPicPr>
          <p:nvPr/>
        </p:nvPicPr>
        <p:blipFill>
          <a:blip r:embed="rId2"/>
          <a:stretch>
            <a:fillRect/>
          </a:stretch>
        </p:blipFill>
        <p:spPr>
          <a:xfrm>
            <a:off x="99174" y="3666249"/>
            <a:ext cx="3663172" cy="19724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7605DFF7-3FB9-44D5-B5E9-AC1C4329E23F}"/>
              </a:ext>
            </a:extLst>
          </p:cNvPr>
          <p:cNvSpPr txBox="1"/>
          <p:nvPr/>
        </p:nvSpPr>
        <p:spPr>
          <a:xfrm>
            <a:off x="8202670" y="3888624"/>
            <a:ext cx="3589573" cy="461665"/>
          </a:xfrm>
          <a:prstGeom prst="rect">
            <a:avLst/>
          </a:prstGeom>
          <a:noFill/>
        </p:spPr>
        <p:txBody>
          <a:bodyPr wrap="square" rtlCol="0">
            <a:spAutoFit/>
          </a:bodyPr>
          <a:lstStyle/>
          <a:p>
            <a:endParaRPr lang="es-GT" sz="2400" dirty="0"/>
          </a:p>
        </p:txBody>
      </p:sp>
      <p:cxnSp>
        <p:nvCxnSpPr>
          <p:cNvPr id="12" name="Conector recto 11"/>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2" name="Tabla 3">
            <a:extLst>
              <a:ext uri="{FF2B5EF4-FFF2-40B4-BE49-F238E27FC236}">
                <a16:creationId xmlns:a16="http://schemas.microsoft.com/office/drawing/2014/main" id="{81715AEB-F511-439A-BD80-2B923AE2B574}"/>
              </a:ext>
            </a:extLst>
          </p:cNvPr>
          <p:cNvGraphicFramePr>
            <a:graphicFrameLocks noGrp="1"/>
          </p:cNvGraphicFramePr>
          <p:nvPr/>
        </p:nvGraphicFramePr>
        <p:xfrm>
          <a:off x="3870425" y="813034"/>
          <a:ext cx="8128000" cy="5013960"/>
        </p:xfrm>
        <a:graphic>
          <a:graphicData uri="http://schemas.openxmlformats.org/drawingml/2006/table">
            <a:tbl>
              <a:tblPr firstRow="1" bandRow="1">
                <a:tableStyleId>{93296810-A885-4BE3-A3E7-6D5BEEA58F35}</a:tableStyleId>
              </a:tblPr>
              <a:tblGrid>
                <a:gridCol w="8128000">
                  <a:extLst>
                    <a:ext uri="{9D8B030D-6E8A-4147-A177-3AD203B41FA5}">
                      <a16:colId xmlns:a16="http://schemas.microsoft.com/office/drawing/2014/main" val="4164196752"/>
                    </a:ext>
                  </a:extLst>
                </a:gridCol>
              </a:tblGrid>
              <a:tr h="233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b="1" dirty="0">
                        <a:solidFill>
                          <a:schemeClr val="accent5">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chemeClr val="accent5">
                              <a:lumMod val="50000"/>
                            </a:schemeClr>
                          </a:solidFill>
                        </a:rPr>
                        <a:t>¿Cuáles son las principales obligaciones de los intermediarios de seguros?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u="sng" dirty="0">
                          <a:solidFill>
                            <a:schemeClr val="accent5">
                              <a:lumMod val="50000"/>
                            </a:schemeClr>
                          </a:solidFill>
                          <a:effectLst>
                            <a:outerShdw blurRad="38100" dist="38100" dir="2700000" algn="tl">
                              <a:srgbClr val="000000">
                                <a:alpha val="43137"/>
                              </a:srgbClr>
                            </a:outerShdw>
                          </a:effectLst>
                        </a:rPr>
                        <a:t>Ley de la Actividad Aseguradora, Art. 83</a:t>
                      </a:r>
                    </a:p>
                    <a:p>
                      <a:endParaRPr lang="es-GT" dirty="0"/>
                    </a:p>
                  </a:txBody>
                  <a:tcPr/>
                </a:tc>
                <a:extLst>
                  <a:ext uri="{0D108BD9-81ED-4DB2-BD59-A6C34878D82A}">
                    <a16:rowId xmlns:a16="http://schemas.microsoft.com/office/drawing/2014/main" val="1928470998"/>
                  </a:ext>
                </a:extLst>
              </a:tr>
              <a:tr h="370840">
                <a:tc>
                  <a:txBody>
                    <a:bodyPr/>
                    <a:lstStyle/>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Informar al interesado en comprar un seguro, la calidad con la que actúa para intermediar seguros.</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Asesorar e informar al asegurado o contratante del seguro, en forma detallada, sobre las condiciones del contrato.</a:t>
                      </a:r>
                    </a:p>
                    <a:p>
                      <a:pPr marL="285750" indent="-285750" algn="just">
                        <a:spcAft>
                          <a:spcPts val="600"/>
                        </a:spcAft>
                        <a:buFont typeface="Arial" panose="020B0604020202020204" pitchFamily="34" charset="0"/>
                        <a:buChar char="•"/>
                      </a:pPr>
                      <a:r>
                        <a:rPr lang="es-ES" sz="1600" kern="1200" dirty="0">
                          <a:solidFill>
                            <a:schemeClr val="accent5">
                              <a:lumMod val="50000"/>
                            </a:schemeClr>
                          </a:solidFill>
                          <a:latin typeface="Segoe UI" panose="020B0502040204020203" pitchFamily="34" charset="0"/>
                          <a:ea typeface="+mn-ea"/>
                          <a:cs typeface="+mn-cs"/>
                        </a:rPr>
                        <a:t>Asesorar a los asegurados o sus beneficiarios en la presentación, seguimiento y cobranza de los reclamos. </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Revisar las pólizas de los negocios de seguros a su cargo, para comprobar si están o no de acuerdo con las estipulaciones y condiciones requeridas por escrito por el asegurado o contratante.</a:t>
                      </a:r>
                    </a:p>
                    <a:p>
                      <a:pPr marL="285750" indent="-285750" algn="just">
                        <a:spcAft>
                          <a:spcPts val="600"/>
                        </a:spcAft>
                        <a:buFont typeface="Arial" panose="020B0604020202020204" pitchFamily="34" charset="0"/>
                        <a:buChar char="•"/>
                      </a:pPr>
                      <a:r>
                        <a:rPr lang="es-GT" sz="1600" kern="1200" dirty="0">
                          <a:solidFill>
                            <a:schemeClr val="accent5">
                              <a:lumMod val="50000"/>
                            </a:schemeClr>
                          </a:solidFill>
                          <a:latin typeface="Segoe UI" panose="020B0502040204020203" pitchFamily="34" charset="0"/>
                          <a:ea typeface="+mn-ea"/>
                          <a:cs typeface="+mn-cs"/>
                        </a:rPr>
                        <a:t>Comunicar inmediatamente a la aseguradora y, en su caso, al asegurado, sobre cualquier modificación del riesgo que tenga conocimiento; asimismo, comunicar al asegurado cualquier variación que se produzca en las condiciones del contrato como consecuencia de la modificación del riesgo.</a:t>
                      </a:r>
                      <a:endParaRPr lang="es-ES" sz="1600" kern="1200" dirty="0">
                        <a:solidFill>
                          <a:schemeClr val="accent5">
                            <a:lumMod val="50000"/>
                          </a:schemeClr>
                        </a:solidFill>
                        <a:latin typeface="Segoe UI" panose="020B0502040204020203" pitchFamily="34" charset="0"/>
                        <a:ea typeface="+mn-ea"/>
                        <a:cs typeface="+mn-cs"/>
                      </a:endParaRPr>
                    </a:p>
                    <a:p>
                      <a:endParaRPr lang="es-GT" dirty="0"/>
                    </a:p>
                  </a:txBody>
                  <a:tcPr/>
                </a:tc>
                <a:extLst>
                  <a:ext uri="{0D108BD9-81ED-4DB2-BD59-A6C34878D82A}">
                    <a16:rowId xmlns:a16="http://schemas.microsoft.com/office/drawing/2014/main" val="824034435"/>
                  </a:ext>
                </a:extLst>
              </a:tr>
            </a:tbl>
          </a:graphicData>
        </a:graphic>
      </p:graphicFrame>
      <p:grpSp>
        <p:nvGrpSpPr>
          <p:cNvPr id="19" name="Grupo 18">
            <a:extLst>
              <a:ext uri="{FF2B5EF4-FFF2-40B4-BE49-F238E27FC236}">
                <a16:creationId xmlns:a16="http://schemas.microsoft.com/office/drawing/2014/main" id="{8C6410BB-D90B-3D72-658D-D5FF6AA6F854}"/>
              </a:ext>
            </a:extLst>
          </p:cNvPr>
          <p:cNvGrpSpPr/>
          <p:nvPr/>
        </p:nvGrpSpPr>
        <p:grpSpPr>
          <a:xfrm>
            <a:off x="3117059" y="-46408"/>
            <a:ext cx="7284529" cy="710639"/>
            <a:chOff x="2154746" y="7802"/>
            <a:chExt cx="7882508" cy="1057233"/>
          </a:xfrm>
        </p:grpSpPr>
        <p:pic>
          <p:nvPicPr>
            <p:cNvPr id="20" name="Imagen 16" descr="image001">
              <a:extLst>
                <a:ext uri="{FF2B5EF4-FFF2-40B4-BE49-F238E27FC236}">
                  <a16:creationId xmlns:a16="http://schemas.microsoft.com/office/drawing/2014/main" id="{456C3520-5401-111D-3B10-6A823E337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descr="Texto, Logotipo&#10;&#10;Descripción generada automáticamente">
              <a:extLst>
                <a:ext uri="{FF2B5EF4-FFF2-40B4-BE49-F238E27FC236}">
                  <a16:creationId xmlns:a16="http://schemas.microsoft.com/office/drawing/2014/main" id="{A67DCCF0-8EC4-4776-2ED5-47CEC105F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4" name="Imagen 3">
            <a:extLst>
              <a:ext uri="{FF2B5EF4-FFF2-40B4-BE49-F238E27FC236}">
                <a16:creationId xmlns:a16="http://schemas.microsoft.com/office/drawing/2014/main" id="{40A4BD23-6885-1351-4870-3FF82F62343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13687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ADF897B9-7AB9-4284-BC56-05519023DEB9}"/>
              </a:ext>
            </a:extLst>
          </p:cNvPr>
          <p:cNvSpPr txBox="1"/>
          <p:nvPr/>
        </p:nvSpPr>
        <p:spPr>
          <a:xfrm>
            <a:off x="299720" y="5947956"/>
            <a:ext cx="11372850" cy="461665"/>
          </a:xfrm>
          <a:prstGeom prst="rect">
            <a:avLst/>
          </a:prstGeom>
          <a:noFill/>
        </p:spPr>
        <p:txBody>
          <a:bodyPr wrap="square">
            <a:spAutoFit/>
          </a:bodyPr>
          <a:lstStyle/>
          <a:p>
            <a:pPr algn="just"/>
            <a:r>
              <a:rPr lang="es-ES" sz="1200" b="1" dirty="0">
                <a:solidFill>
                  <a:schemeClr val="accent5">
                    <a:lumMod val="50000"/>
                  </a:schemeClr>
                </a:solidFill>
                <a:latin typeface="Segoe UI" panose="020B0502040204020203" pitchFamily="34" charset="0"/>
              </a:rPr>
              <a:t>Nota: </a:t>
            </a:r>
          </a:p>
          <a:p>
            <a:pPr algn="just"/>
            <a:r>
              <a:rPr lang="es-ES" sz="1200" dirty="0">
                <a:solidFill>
                  <a:schemeClr val="accent5">
                    <a:lumMod val="50000"/>
                  </a:schemeClr>
                </a:solidFill>
                <a:latin typeface="Segoe UI" panose="020B0502040204020203" pitchFamily="34" charset="0"/>
              </a:rPr>
              <a:t>Es importante que tenga al alcance su número de póliza, así como la aseguradora que le da la cobertura y el número de contacto para dar el aviso del siniestro.  </a:t>
            </a:r>
          </a:p>
        </p:txBody>
      </p:sp>
      <p:graphicFrame>
        <p:nvGraphicFramePr>
          <p:cNvPr id="2" name="Diagrama 1">
            <a:extLst>
              <a:ext uri="{FF2B5EF4-FFF2-40B4-BE49-F238E27FC236}">
                <a16:creationId xmlns:a16="http://schemas.microsoft.com/office/drawing/2014/main" id="{2FF1DF64-5E00-4A6C-A9C3-6F9D49210499}"/>
              </a:ext>
            </a:extLst>
          </p:cNvPr>
          <p:cNvGraphicFramePr/>
          <p:nvPr/>
        </p:nvGraphicFramePr>
        <p:xfrm>
          <a:off x="2032000" y="719667"/>
          <a:ext cx="8128000" cy="523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72929769-4208-4A25-80B7-A02B7D16DFEA}"/>
              </a:ext>
            </a:extLst>
          </p:cNvPr>
          <p:cNvPicPr>
            <a:picLocks noChangeAspect="1"/>
          </p:cNvPicPr>
          <p:nvPr/>
        </p:nvPicPr>
        <p:blipFill>
          <a:blip r:embed="rId7"/>
          <a:stretch>
            <a:fillRect/>
          </a:stretch>
        </p:blipFill>
        <p:spPr>
          <a:xfrm>
            <a:off x="2486025" y="2268529"/>
            <a:ext cx="1046171" cy="1046171"/>
          </a:xfrm>
          <a:prstGeom prst="rect">
            <a:avLst/>
          </a:prstGeom>
        </p:spPr>
      </p:pic>
      <p:pic>
        <p:nvPicPr>
          <p:cNvPr id="9" name="Imagen 8">
            <a:extLst>
              <a:ext uri="{FF2B5EF4-FFF2-40B4-BE49-F238E27FC236}">
                <a16:creationId xmlns:a16="http://schemas.microsoft.com/office/drawing/2014/main" id="{6EF0BE7B-943F-4629-9E4F-FA326D7117F3}"/>
              </a:ext>
            </a:extLst>
          </p:cNvPr>
          <p:cNvPicPr>
            <a:picLocks noChangeAspect="1"/>
          </p:cNvPicPr>
          <p:nvPr/>
        </p:nvPicPr>
        <p:blipFill>
          <a:blip r:embed="rId8"/>
          <a:stretch>
            <a:fillRect/>
          </a:stretch>
        </p:blipFill>
        <p:spPr>
          <a:xfrm>
            <a:off x="2619375" y="3752851"/>
            <a:ext cx="790574" cy="790574"/>
          </a:xfrm>
          <a:prstGeom prst="rect">
            <a:avLst/>
          </a:prstGeom>
        </p:spPr>
      </p:pic>
      <p:pic>
        <p:nvPicPr>
          <p:cNvPr id="12" name="Imagen 11">
            <a:extLst>
              <a:ext uri="{FF2B5EF4-FFF2-40B4-BE49-F238E27FC236}">
                <a16:creationId xmlns:a16="http://schemas.microsoft.com/office/drawing/2014/main" id="{A06C9423-F59F-4A12-9DDE-60B0A694451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56444" y1="41333" x2="56444" y2="41333"/>
                        <a14:foregroundMark x1="45333" y1="32000" x2="55556" y2="55111"/>
                        <a14:foregroundMark x1="55556" y1="55111" x2="53778" y2="67556"/>
                        <a14:foregroundMark x1="57333" y1="37778" x2="38667" y2="42222"/>
                        <a14:foregroundMark x1="42667" y1="64444" x2="55556" y2="65333"/>
                        <a14:foregroundMark x1="42222" y1="57778" x2="44000" y2="63556"/>
                        <a14:foregroundMark x1="42667" y1="64000" x2="41333" y2="63111"/>
                        <a14:foregroundMark x1="42222" y1="61333" x2="43111" y2="64889"/>
                      </a14:backgroundRemoval>
                    </a14:imgEffect>
                  </a14:imgLayer>
                </a14:imgProps>
              </a:ext>
            </a:extLst>
          </a:blip>
          <a:stretch>
            <a:fillRect/>
          </a:stretch>
        </p:blipFill>
        <p:spPr>
          <a:xfrm>
            <a:off x="2486025" y="4981576"/>
            <a:ext cx="1138238" cy="1138238"/>
          </a:xfrm>
          <a:prstGeom prst="rect">
            <a:avLst/>
          </a:prstGeom>
        </p:spPr>
      </p:pic>
      <p:grpSp>
        <p:nvGrpSpPr>
          <p:cNvPr id="21" name="Grupo 20">
            <a:extLst>
              <a:ext uri="{FF2B5EF4-FFF2-40B4-BE49-F238E27FC236}">
                <a16:creationId xmlns:a16="http://schemas.microsoft.com/office/drawing/2014/main" id="{04FFA8CF-21E5-E34F-1AFE-75EA05FD371C}"/>
              </a:ext>
            </a:extLst>
          </p:cNvPr>
          <p:cNvGrpSpPr/>
          <p:nvPr/>
        </p:nvGrpSpPr>
        <p:grpSpPr>
          <a:xfrm>
            <a:off x="3117059" y="-46408"/>
            <a:ext cx="7284529" cy="710639"/>
            <a:chOff x="2154746" y="7802"/>
            <a:chExt cx="7882508" cy="1057233"/>
          </a:xfrm>
        </p:grpSpPr>
        <p:pic>
          <p:nvPicPr>
            <p:cNvPr id="22" name="Imagen 16" descr="image001">
              <a:extLst>
                <a:ext uri="{FF2B5EF4-FFF2-40B4-BE49-F238E27FC236}">
                  <a16:creationId xmlns:a16="http://schemas.microsoft.com/office/drawing/2014/main" id="{F79DA08A-7C48-1F2A-8A93-550353636E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descr="Texto, Logotipo&#10;&#10;Descripción generada automáticamente">
              <a:extLst>
                <a:ext uri="{FF2B5EF4-FFF2-40B4-BE49-F238E27FC236}">
                  <a16:creationId xmlns:a16="http://schemas.microsoft.com/office/drawing/2014/main" id="{0862F80D-46D3-94F6-6B13-15721FDE99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3" name="Imagen 2">
            <a:extLst>
              <a:ext uri="{FF2B5EF4-FFF2-40B4-BE49-F238E27FC236}">
                <a16:creationId xmlns:a16="http://schemas.microsoft.com/office/drawing/2014/main" id="{6F39E57B-4047-8C9B-4F77-92E1C63826C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03365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1637" y="1634213"/>
            <a:ext cx="5731359" cy="369332"/>
          </a:xfrm>
          <a:prstGeom prst="rect">
            <a:avLst/>
          </a:prstGeom>
        </p:spPr>
        <p:txBody>
          <a:bodyPr wrap="square">
            <a:spAutoFit/>
          </a:bodyPr>
          <a:lstStyle/>
          <a:p>
            <a:r>
              <a:rPr lang="es-ES" b="1" dirty="0"/>
              <a:t>Para mayor información puede consultar en:</a:t>
            </a:r>
          </a:p>
        </p:txBody>
      </p:sp>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52E4012-70C4-4E11-82F7-F9233C8B8137}"/>
              </a:ext>
            </a:extLst>
          </p:cNvPr>
          <p:cNvSpPr txBox="1"/>
          <p:nvPr/>
        </p:nvSpPr>
        <p:spPr>
          <a:xfrm>
            <a:off x="1537505" y="2063437"/>
            <a:ext cx="3585326" cy="369332"/>
          </a:xfrm>
          <a:prstGeom prst="rect">
            <a:avLst/>
          </a:prstGeom>
          <a:noFill/>
        </p:spPr>
        <p:txBody>
          <a:bodyPr wrap="square">
            <a:spAutoFit/>
          </a:bodyPr>
          <a:lstStyle/>
          <a:p>
            <a:r>
              <a:rPr lang="es-GT" dirty="0">
                <a:hlinkClick r:id="rId2"/>
              </a:rPr>
              <a:t>sib.gob.gt - Importancia del Seguro</a:t>
            </a:r>
            <a:endParaRPr lang="es-GT" dirty="0"/>
          </a:p>
        </p:txBody>
      </p:sp>
      <p:sp>
        <p:nvSpPr>
          <p:cNvPr id="13" name="Rectángulo 12">
            <a:extLst>
              <a:ext uri="{FF2B5EF4-FFF2-40B4-BE49-F238E27FC236}">
                <a16:creationId xmlns:a16="http://schemas.microsoft.com/office/drawing/2014/main" id="{EE77073F-15AD-45A2-88DA-410005F25DB7}"/>
              </a:ext>
            </a:extLst>
          </p:cNvPr>
          <p:cNvSpPr/>
          <p:nvPr/>
        </p:nvSpPr>
        <p:spPr>
          <a:xfrm>
            <a:off x="3979620" y="3797837"/>
            <a:ext cx="7140611" cy="1477328"/>
          </a:xfrm>
          <a:prstGeom prst="rect">
            <a:avLst/>
          </a:prstGeom>
        </p:spPr>
        <p:txBody>
          <a:bodyPr wrap="square">
            <a:spAutoFit/>
          </a:bodyPr>
          <a:lstStyle/>
          <a:p>
            <a:pPr algn="just"/>
            <a:r>
              <a:rPr lang="es-ES" b="1" dirty="0"/>
              <a:t>En caso de tener una inconformidad sobre </a:t>
            </a:r>
            <a:r>
              <a:rPr lang="es-GT" b="1" dirty="0"/>
              <a:t>gestiones respecto los contratos de seguros y servicios prestados por las aseguradoras supervisadas por la Superintendencia de Bancos, se recomienda</a:t>
            </a:r>
            <a:r>
              <a:rPr lang="es-ES" b="1" dirty="0"/>
              <a:t> consultar el siguiente link:</a:t>
            </a:r>
          </a:p>
          <a:p>
            <a:pPr algn="just"/>
            <a:endParaRPr lang="es-ES" b="1" dirty="0"/>
          </a:p>
        </p:txBody>
      </p:sp>
      <p:sp>
        <p:nvSpPr>
          <p:cNvPr id="14" name="CuadroTexto 13">
            <a:extLst>
              <a:ext uri="{FF2B5EF4-FFF2-40B4-BE49-F238E27FC236}">
                <a16:creationId xmlns:a16="http://schemas.microsoft.com/office/drawing/2014/main" id="{7B458DBD-65A0-4700-893F-43EB63D2352F}"/>
              </a:ext>
            </a:extLst>
          </p:cNvPr>
          <p:cNvSpPr txBox="1"/>
          <p:nvPr/>
        </p:nvSpPr>
        <p:spPr>
          <a:xfrm>
            <a:off x="6112719" y="5408439"/>
            <a:ext cx="6105524" cy="369332"/>
          </a:xfrm>
          <a:prstGeom prst="rect">
            <a:avLst/>
          </a:prstGeom>
          <a:noFill/>
        </p:spPr>
        <p:txBody>
          <a:bodyPr wrap="square">
            <a:spAutoFit/>
          </a:bodyPr>
          <a:lstStyle/>
          <a:p>
            <a:r>
              <a:rPr lang="es-GT" dirty="0">
                <a:hlinkClick r:id="rId3"/>
              </a:rPr>
              <a:t>sib.gob.gt - Orientación para Solicitudes y Gestiones</a:t>
            </a:r>
            <a:endParaRPr lang="es-GT" dirty="0"/>
          </a:p>
        </p:txBody>
      </p:sp>
      <p:grpSp>
        <p:nvGrpSpPr>
          <p:cNvPr id="21" name="Grupo 20">
            <a:extLst>
              <a:ext uri="{FF2B5EF4-FFF2-40B4-BE49-F238E27FC236}">
                <a16:creationId xmlns:a16="http://schemas.microsoft.com/office/drawing/2014/main" id="{218EEA2F-E5CD-4FD6-B35D-5B187C96EC43}"/>
              </a:ext>
            </a:extLst>
          </p:cNvPr>
          <p:cNvGrpSpPr/>
          <p:nvPr/>
        </p:nvGrpSpPr>
        <p:grpSpPr>
          <a:xfrm>
            <a:off x="6096000" y="1749679"/>
            <a:ext cx="4556001" cy="1788769"/>
            <a:chOff x="5685279" y="1039431"/>
            <a:chExt cx="4986464" cy="1621051"/>
          </a:xfrm>
        </p:grpSpPr>
        <p:pic>
          <p:nvPicPr>
            <p:cNvPr id="16" name="Imagen 15">
              <a:extLst>
                <a:ext uri="{FF2B5EF4-FFF2-40B4-BE49-F238E27FC236}">
                  <a16:creationId xmlns:a16="http://schemas.microsoft.com/office/drawing/2014/main" id="{7EF93459-36B8-4435-8E71-637AB1BA0432}"/>
                </a:ext>
              </a:extLst>
            </p:cNvPr>
            <p:cNvPicPr>
              <a:picLocks noChangeAspect="1"/>
            </p:cNvPicPr>
            <p:nvPr/>
          </p:nvPicPr>
          <p:blipFill>
            <a:blip r:embed="rId4"/>
            <a:stretch>
              <a:fillRect/>
            </a:stretch>
          </p:blipFill>
          <p:spPr>
            <a:xfrm rot="590795">
              <a:off x="9444187" y="1265569"/>
              <a:ext cx="1227556" cy="1372847"/>
            </a:xfrm>
            <a:prstGeom prst="rect">
              <a:avLst/>
            </a:prstGeom>
          </p:spPr>
        </p:pic>
        <p:pic>
          <p:nvPicPr>
            <p:cNvPr id="7" name="Imagen 6">
              <a:extLst>
                <a:ext uri="{FF2B5EF4-FFF2-40B4-BE49-F238E27FC236}">
                  <a16:creationId xmlns:a16="http://schemas.microsoft.com/office/drawing/2014/main" id="{DFC74C06-0E16-40A1-A3A4-DDB3CBC7D425}"/>
                </a:ext>
              </a:extLst>
            </p:cNvPr>
            <p:cNvPicPr>
              <a:picLocks noChangeAspect="1"/>
            </p:cNvPicPr>
            <p:nvPr/>
          </p:nvPicPr>
          <p:blipFill>
            <a:blip r:embed="rId5"/>
            <a:stretch>
              <a:fillRect/>
            </a:stretch>
          </p:blipFill>
          <p:spPr>
            <a:xfrm rot="283860">
              <a:off x="8449263" y="1100798"/>
              <a:ext cx="1246875" cy="1393742"/>
            </a:xfrm>
            <a:prstGeom prst="rect">
              <a:avLst/>
            </a:prstGeom>
          </p:spPr>
        </p:pic>
        <p:pic>
          <p:nvPicPr>
            <p:cNvPr id="10" name="Imagen 9">
              <a:extLst>
                <a:ext uri="{FF2B5EF4-FFF2-40B4-BE49-F238E27FC236}">
                  <a16:creationId xmlns:a16="http://schemas.microsoft.com/office/drawing/2014/main" id="{073BCE02-18C9-45D8-978B-0184C3A15861}"/>
                </a:ext>
              </a:extLst>
            </p:cNvPr>
            <p:cNvPicPr>
              <a:picLocks noChangeAspect="1"/>
            </p:cNvPicPr>
            <p:nvPr/>
          </p:nvPicPr>
          <p:blipFill>
            <a:blip r:embed="rId6"/>
            <a:stretch>
              <a:fillRect/>
            </a:stretch>
          </p:blipFill>
          <p:spPr>
            <a:xfrm>
              <a:off x="7478637" y="1039431"/>
              <a:ext cx="1250205" cy="1397464"/>
            </a:xfrm>
            <a:prstGeom prst="rect">
              <a:avLst/>
            </a:prstGeom>
          </p:spPr>
        </p:pic>
        <p:pic>
          <p:nvPicPr>
            <p:cNvPr id="18" name="Imagen 17">
              <a:extLst>
                <a:ext uri="{FF2B5EF4-FFF2-40B4-BE49-F238E27FC236}">
                  <a16:creationId xmlns:a16="http://schemas.microsoft.com/office/drawing/2014/main" id="{8EF3E10C-F7B2-42D0-AA79-11475DFCCCA4}"/>
                </a:ext>
              </a:extLst>
            </p:cNvPr>
            <p:cNvPicPr>
              <a:picLocks noChangeAspect="1"/>
            </p:cNvPicPr>
            <p:nvPr/>
          </p:nvPicPr>
          <p:blipFill>
            <a:blip r:embed="rId7"/>
            <a:stretch>
              <a:fillRect/>
            </a:stretch>
          </p:blipFill>
          <p:spPr>
            <a:xfrm rot="21361491">
              <a:off x="6502928" y="1127813"/>
              <a:ext cx="1246875" cy="1397464"/>
            </a:xfrm>
            <a:prstGeom prst="rect">
              <a:avLst/>
            </a:prstGeom>
          </p:spPr>
        </p:pic>
        <p:pic>
          <p:nvPicPr>
            <p:cNvPr id="20" name="Imagen 19">
              <a:extLst>
                <a:ext uri="{FF2B5EF4-FFF2-40B4-BE49-F238E27FC236}">
                  <a16:creationId xmlns:a16="http://schemas.microsoft.com/office/drawing/2014/main" id="{D9579B95-ACED-483E-BC63-ECD1B36C7361}"/>
                </a:ext>
              </a:extLst>
            </p:cNvPr>
            <p:cNvPicPr>
              <a:picLocks noChangeAspect="1"/>
            </p:cNvPicPr>
            <p:nvPr/>
          </p:nvPicPr>
          <p:blipFill>
            <a:blip r:embed="rId8"/>
            <a:stretch>
              <a:fillRect/>
            </a:stretch>
          </p:blipFill>
          <p:spPr>
            <a:xfrm rot="20934263">
              <a:off x="5685279" y="1263017"/>
              <a:ext cx="1224644" cy="1397465"/>
            </a:xfrm>
            <a:prstGeom prst="rect">
              <a:avLst/>
            </a:prstGeom>
          </p:spPr>
        </p:pic>
      </p:grpSp>
      <p:pic>
        <p:nvPicPr>
          <p:cNvPr id="23" name="Imagen 22">
            <a:extLst>
              <a:ext uri="{FF2B5EF4-FFF2-40B4-BE49-F238E27FC236}">
                <a16:creationId xmlns:a16="http://schemas.microsoft.com/office/drawing/2014/main" id="{946DA23A-2901-4655-ADF3-5156FA0DBDB1}"/>
              </a:ext>
            </a:extLst>
          </p:cNvPr>
          <p:cNvPicPr>
            <a:picLocks noChangeAspect="1"/>
          </p:cNvPicPr>
          <p:nvPr/>
        </p:nvPicPr>
        <p:blipFill>
          <a:blip r:embed="rId9"/>
          <a:stretch>
            <a:fillRect/>
          </a:stretch>
        </p:blipFill>
        <p:spPr>
          <a:xfrm>
            <a:off x="801805" y="5084762"/>
            <a:ext cx="3908230" cy="1244844"/>
          </a:xfrm>
          <a:prstGeom prst="rect">
            <a:avLst/>
          </a:prstGeom>
        </p:spPr>
      </p:pic>
      <p:grpSp>
        <p:nvGrpSpPr>
          <p:cNvPr id="29" name="Grupo 28">
            <a:extLst>
              <a:ext uri="{FF2B5EF4-FFF2-40B4-BE49-F238E27FC236}">
                <a16:creationId xmlns:a16="http://schemas.microsoft.com/office/drawing/2014/main" id="{020696F6-9249-F7E1-781B-CFE9C9BC37C0}"/>
              </a:ext>
            </a:extLst>
          </p:cNvPr>
          <p:cNvGrpSpPr/>
          <p:nvPr/>
        </p:nvGrpSpPr>
        <p:grpSpPr>
          <a:xfrm>
            <a:off x="3117059" y="-46408"/>
            <a:ext cx="7284529" cy="710639"/>
            <a:chOff x="2154746" y="7802"/>
            <a:chExt cx="7882508" cy="1057233"/>
          </a:xfrm>
        </p:grpSpPr>
        <p:pic>
          <p:nvPicPr>
            <p:cNvPr id="30" name="Imagen 16" descr="image001">
              <a:extLst>
                <a:ext uri="{FF2B5EF4-FFF2-40B4-BE49-F238E27FC236}">
                  <a16:creationId xmlns:a16="http://schemas.microsoft.com/office/drawing/2014/main" id="{EC2FBE25-9EF9-4C34-0E97-218DE6BAF3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31" descr="Texto, Logotipo&#10;&#10;Descripción generada automáticamente">
              <a:extLst>
                <a:ext uri="{FF2B5EF4-FFF2-40B4-BE49-F238E27FC236}">
                  <a16:creationId xmlns:a16="http://schemas.microsoft.com/office/drawing/2014/main" id="{40BB88A7-D864-AE7B-0370-4122CA4A82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91C02496-59CD-3BF2-1CA9-2E19C4CB1A1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6279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5444202"/>
            <a:ext cx="10515600" cy="1325563"/>
          </a:xfrm>
        </p:spPr>
        <p:txBody>
          <a:bodyPr/>
          <a:lstStyle/>
          <a:p>
            <a:pPr algn="ctr"/>
            <a:r>
              <a:rPr lang="es-ES" b="1" dirty="0">
                <a:solidFill>
                  <a:schemeClr val="bg1">
                    <a:lumMod val="50000"/>
                  </a:schemeClr>
                </a:solidFill>
              </a:rPr>
              <a:t>Muchas gracias</a:t>
            </a:r>
            <a:endParaRPr lang="es-GT" b="1" dirty="0">
              <a:solidFill>
                <a:schemeClr val="bg1">
                  <a:lumMod val="50000"/>
                </a:schemeClr>
              </a:solidFill>
            </a:endParaRPr>
          </a:p>
        </p:txBody>
      </p:sp>
      <p:pic>
        <p:nvPicPr>
          <p:cNvPr id="2" name="Imagen 1">
            <a:extLst>
              <a:ext uri="{FF2B5EF4-FFF2-40B4-BE49-F238E27FC236}">
                <a16:creationId xmlns:a16="http://schemas.microsoft.com/office/drawing/2014/main" id="{201DFAFD-6287-433F-6435-A3A12A155F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560" y="3691890"/>
            <a:ext cx="2297430" cy="1600200"/>
          </a:xfrm>
          <a:prstGeom prst="rect">
            <a:avLst/>
          </a:prstGeom>
          <a:noFill/>
          <a:ln>
            <a:noFill/>
          </a:ln>
        </p:spPr>
      </p:pic>
    </p:spTree>
    <p:extLst>
      <p:ext uri="{BB962C8B-B14F-4D97-AF65-F5344CB8AC3E}">
        <p14:creationId xmlns:p14="http://schemas.microsoft.com/office/powerpoint/2010/main" val="282506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D661144-C718-4649-917F-21A218802DA5}"/>
              </a:ext>
            </a:extLst>
          </p:cNvPr>
          <p:cNvPicPr>
            <a:picLocks noChangeAspect="1"/>
          </p:cNvPicPr>
          <p:nvPr/>
        </p:nvPicPr>
        <p:blipFill>
          <a:blip r:embed="rId2"/>
          <a:stretch>
            <a:fillRect/>
          </a:stretch>
        </p:blipFill>
        <p:spPr>
          <a:xfrm>
            <a:off x="68070" y="2674441"/>
            <a:ext cx="2502262" cy="2502262"/>
          </a:xfrm>
          <a:prstGeom prst="ellipse">
            <a:avLst/>
          </a:prstGeom>
          <a:ln>
            <a:noFill/>
          </a:ln>
          <a:effectLst>
            <a:softEdge rad="112500"/>
          </a:effectLst>
        </p:spPr>
      </p:pic>
      <p:pic>
        <p:nvPicPr>
          <p:cNvPr id="5" name="Imagen 4">
            <a:extLst>
              <a:ext uri="{FF2B5EF4-FFF2-40B4-BE49-F238E27FC236}">
                <a16:creationId xmlns:a16="http://schemas.microsoft.com/office/drawing/2014/main" id="{ACDEE062-731E-4CA4-8FCA-B637646B479E}"/>
              </a:ext>
            </a:extLst>
          </p:cNvPr>
          <p:cNvPicPr>
            <a:picLocks noChangeAspect="1"/>
          </p:cNvPicPr>
          <p:nvPr/>
        </p:nvPicPr>
        <p:blipFill>
          <a:blip r:embed="rId3"/>
          <a:stretch>
            <a:fillRect/>
          </a:stretch>
        </p:blipFill>
        <p:spPr>
          <a:xfrm>
            <a:off x="8816162" y="2660273"/>
            <a:ext cx="2222342" cy="2222342"/>
          </a:xfrm>
          <a:prstGeom prst="rect">
            <a:avLst/>
          </a:prstGeom>
        </p:spPr>
      </p:pic>
      <p:sp>
        <p:nvSpPr>
          <p:cNvPr id="4" name="Rectángulo 3"/>
          <p:cNvSpPr/>
          <p:nvPr/>
        </p:nvSpPr>
        <p:spPr>
          <a:xfrm>
            <a:off x="1635701" y="1583343"/>
            <a:ext cx="5271725" cy="369332"/>
          </a:xfrm>
          <a:prstGeom prst="rect">
            <a:avLst/>
          </a:prstGeom>
        </p:spPr>
        <p:txBody>
          <a:bodyPr wrap="square">
            <a:spAutoFit/>
          </a:bodyPr>
          <a:lstStyle/>
          <a:p>
            <a:r>
              <a:rPr lang="es-ES" b="1" i="0" dirty="0">
                <a:solidFill>
                  <a:schemeClr val="accent5">
                    <a:lumMod val="50000"/>
                  </a:schemeClr>
                </a:solidFill>
                <a:effectLst/>
                <a:latin typeface="Segoe UI" panose="020B0502040204020203" pitchFamily="34" charset="0"/>
              </a:rPr>
              <a:t>*Contrato de seguro</a:t>
            </a:r>
          </a:p>
        </p:txBody>
      </p:sp>
      <p:sp>
        <p:nvSpPr>
          <p:cNvPr id="16" name="Rectángulo 15">
            <a:extLst>
              <a:ext uri="{FF2B5EF4-FFF2-40B4-BE49-F238E27FC236}">
                <a16:creationId xmlns:a16="http://schemas.microsoft.com/office/drawing/2014/main" id="{471D9A69-E5BD-4EFB-8222-852536E34A3E}"/>
              </a:ext>
            </a:extLst>
          </p:cNvPr>
          <p:cNvSpPr/>
          <p:nvPr/>
        </p:nvSpPr>
        <p:spPr>
          <a:xfrm>
            <a:off x="3746861" y="982290"/>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1681004" y="4791730"/>
            <a:ext cx="2985169"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*Aseguradora:</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1678984" y="1901281"/>
            <a:ext cx="3988391" cy="2693045"/>
          </a:xfrm>
          <a:prstGeom prst="rect">
            <a:avLst/>
          </a:prstGeom>
          <a:noFill/>
          <a:ln>
            <a:noFill/>
          </a:ln>
        </p:spPr>
        <p:txBody>
          <a:bodyPr wrap="square">
            <a:spAutoFit/>
          </a:bodyPr>
          <a:lstStyle/>
          <a:p>
            <a:pPr algn="just"/>
            <a:r>
              <a:rPr lang="es-ES" sz="1300" dirty="0">
                <a:solidFill>
                  <a:schemeClr val="accent5">
                    <a:lumMod val="50000"/>
                  </a:schemeClr>
                </a:solidFill>
                <a:latin typeface="Segoe UI" panose="020B0502040204020203" pitchFamily="34" charset="0"/>
              </a:rPr>
              <a:t>Es el acuerdo por el cual una persona traslada a la aseguradora un riesgo (posibilidad de que ocurra o no un acontecimiento), que no depende de su voluntad y que puede causarle daños personales o materiales y la aseguradora se obliga de conformidad con las condiciones pactadas en el contrato de seguro (póliza de seguro) a indemnizar, reparar o compensar al asegurado o beneficiario. </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El asegurado o contratante siempre está obligado al pago de la prima correspondiente.</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*También se denomina </a:t>
            </a:r>
            <a:r>
              <a:rPr lang="es-ES" sz="1300" b="1" dirty="0">
                <a:solidFill>
                  <a:schemeClr val="accent5">
                    <a:lumMod val="50000"/>
                  </a:schemeClr>
                </a:solidFill>
                <a:latin typeface="Segoe UI" panose="020B0502040204020203" pitchFamily="34" charset="0"/>
              </a:rPr>
              <a:t>“póliza de seguro”</a:t>
            </a:r>
            <a:r>
              <a:rPr lang="es-ES" sz="1300" dirty="0">
                <a:solidFill>
                  <a:schemeClr val="accent5">
                    <a:lumMod val="50000"/>
                  </a:schemeClr>
                </a:solidFill>
                <a:latin typeface="Segoe UI" panose="020B0502040204020203" pitchFamily="34" charset="0"/>
              </a:rPr>
              <a:t>.</a:t>
            </a:r>
          </a:p>
        </p:txBody>
      </p:sp>
      <p:sp>
        <p:nvSpPr>
          <p:cNvPr id="22" name="Rectángulo 21">
            <a:extLst>
              <a:ext uri="{FF2B5EF4-FFF2-40B4-BE49-F238E27FC236}">
                <a16:creationId xmlns:a16="http://schemas.microsoft.com/office/drawing/2014/main" id="{9E15BE61-D4AB-4052-A796-84580C5C6CA7}"/>
              </a:ext>
            </a:extLst>
          </p:cNvPr>
          <p:cNvSpPr/>
          <p:nvPr/>
        </p:nvSpPr>
        <p:spPr>
          <a:xfrm>
            <a:off x="1681004" y="5192344"/>
            <a:ext cx="3986371" cy="892552"/>
          </a:xfrm>
          <a:prstGeom prst="rect">
            <a:avLst/>
          </a:prstGeom>
          <a:solidFill>
            <a:schemeClr val="bg1"/>
          </a:solid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Entidad autorizada legalmente por la Junta Monetaria y supervisada por la Superintendencia de Bancos, que asume los riesgos indicados en la póliza.</a:t>
            </a:r>
          </a:p>
        </p:txBody>
      </p:sp>
      <p:sp>
        <p:nvSpPr>
          <p:cNvPr id="23" name="Rectángulo 22">
            <a:extLst>
              <a:ext uri="{FF2B5EF4-FFF2-40B4-BE49-F238E27FC236}">
                <a16:creationId xmlns:a16="http://schemas.microsoft.com/office/drawing/2014/main" id="{C1E77354-F691-4200-ADBC-457E9B74A9E1}"/>
              </a:ext>
            </a:extLst>
          </p:cNvPr>
          <p:cNvSpPr/>
          <p:nvPr/>
        </p:nvSpPr>
        <p:spPr>
          <a:xfrm>
            <a:off x="6759324" y="1450044"/>
            <a:ext cx="3537704"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*Solicitante o contratante:</a:t>
            </a:r>
            <a:endParaRPr lang="es-ES" b="1" i="0" dirty="0">
              <a:solidFill>
                <a:schemeClr val="accent5">
                  <a:lumMod val="50000"/>
                </a:schemeClr>
              </a:solidFill>
              <a:effectLst/>
              <a:latin typeface="Segoe UI" panose="020B0502040204020203" pitchFamily="34" charset="0"/>
            </a:endParaRPr>
          </a:p>
        </p:txBody>
      </p:sp>
      <p:sp>
        <p:nvSpPr>
          <p:cNvPr id="24" name="Rectángulo 23">
            <a:extLst>
              <a:ext uri="{FF2B5EF4-FFF2-40B4-BE49-F238E27FC236}">
                <a16:creationId xmlns:a16="http://schemas.microsoft.com/office/drawing/2014/main" id="{5DDF170C-DDB3-4E92-8BBC-CA354E4BE58D}"/>
              </a:ext>
            </a:extLst>
          </p:cNvPr>
          <p:cNvSpPr/>
          <p:nvPr/>
        </p:nvSpPr>
        <p:spPr>
          <a:xfrm>
            <a:off x="6759324" y="1819376"/>
            <a:ext cx="3735321"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Persona que le solicita a la aseguradora un seguro para tener cobertura en sí mismo o sus bienes o para una tercera persona o sus bienes.</a:t>
            </a:r>
          </a:p>
        </p:txBody>
      </p:sp>
      <p:sp>
        <p:nvSpPr>
          <p:cNvPr id="25" name="Rectángulo 24">
            <a:extLst>
              <a:ext uri="{FF2B5EF4-FFF2-40B4-BE49-F238E27FC236}">
                <a16:creationId xmlns:a16="http://schemas.microsoft.com/office/drawing/2014/main" id="{36B1B090-F809-4BCF-9853-92D6C68C44B9}"/>
              </a:ext>
            </a:extLst>
          </p:cNvPr>
          <p:cNvSpPr/>
          <p:nvPr/>
        </p:nvSpPr>
        <p:spPr>
          <a:xfrm>
            <a:off x="6808854" y="2881205"/>
            <a:ext cx="3543297" cy="369332"/>
          </a:xfrm>
          <a:prstGeom prst="rect">
            <a:avLst/>
          </a:prstGeom>
        </p:spPr>
        <p:txBody>
          <a:bodyPr wrap="square">
            <a:spAutoFit/>
          </a:bodyPr>
          <a:lstStyle/>
          <a:p>
            <a:r>
              <a:rPr lang="es-ES" b="1" i="0" dirty="0">
                <a:solidFill>
                  <a:schemeClr val="accent5">
                    <a:lumMod val="50000"/>
                  </a:schemeClr>
                </a:solidFill>
                <a:effectLst/>
                <a:latin typeface="Segoe UI" panose="020B0502040204020203" pitchFamily="34" charset="0"/>
              </a:rPr>
              <a:t>Asegurado:</a:t>
            </a:r>
          </a:p>
        </p:txBody>
      </p:sp>
      <p:sp>
        <p:nvSpPr>
          <p:cNvPr id="26" name="Rectángulo 25">
            <a:extLst>
              <a:ext uri="{FF2B5EF4-FFF2-40B4-BE49-F238E27FC236}">
                <a16:creationId xmlns:a16="http://schemas.microsoft.com/office/drawing/2014/main" id="{2ADB45F7-FAFF-4419-BC1B-89BBAAFC58AA}"/>
              </a:ext>
            </a:extLst>
          </p:cNvPr>
          <p:cNvSpPr/>
          <p:nvPr/>
        </p:nvSpPr>
        <p:spPr>
          <a:xfrm>
            <a:off x="6797134" y="4583262"/>
            <a:ext cx="3762753"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*Beneficiario:</a:t>
            </a:r>
            <a:endParaRPr lang="es-ES" b="1" i="0" dirty="0">
              <a:solidFill>
                <a:schemeClr val="accent5">
                  <a:lumMod val="50000"/>
                </a:schemeClr>
              </a:solidFill>
              <a:effectLst/>
              <a:latin typeface="Segoe UI" panose="020B0502040204020203" pitchFamily="34" charset="0"/>
            </a:endParaRPr>
          </a:p>
        </p:txBody>
      </p:sp>
      <p:sp>
        <p:nvSpPr>
          <p:cNvPr id="27" name="Rectángulo 26">
            <a:extLst>
              <a:ext uri="{FF2B5EF4-FFF2-40B4-BE49-F238E27FC236}">
                <a16:creationId xmlns:a16="http://schemas.microsoft.com/office/drawing/2014/main" id="{4E1B0761-9897-4840-B73E-3CCE9394EF5C}"/>
              </a:ext>
            </a:extLst>
          </p:cNvPr>
          <p:cNvSpPr/>
          <p:nvPr/>
        </p:nvSpPr>
        <p:spPr>
          <a:xfrm>
            <a:off x="6808854" y="3185809"/>
            <a:ext cx="2211321" cy="1000274"/>
          </a:xfrm>
          <a:prstGeom prst="rect">
            <a:avLst/>
          </a:prstGeom>
          <a:noFill/>
          <a:ln>
            <a:noFill/>
          </a:ln>
        </p:spPr>
        <p:txBody>
          <a:bodyPr wrap="square">
            <a:spAutoFit/>
          </a:bodyPr>
          <a:lstStyle/>
          <a:p>
            <a:r>
              <a:rPr lang="es-ES" sz="1300" dirty="0">
                <a:solidFill>
                  <a:schemeClr val="accent5">
                    <a:lumMod val="50000"/>
                  </a:schemeClr>
                </a:solidFill>
                <a:latin typeface="Segoe UI" panose="020B0502040204020203" pitchFamily="34" charset="0"/>
              </a:rPr>
              <a:t>Es la persona interesada en la cobertura de los riesgos.</a:t>
            </a:r>
          </a:p>
          <a:p>
            <a:endParaRPr lang="es-ES" sz="1100" b="1" dirty="0">
              <a:solidFill>
                <a:schemeClr val="accent5">
                  <a:lumMod val="50000"/>
                </a:schemeClr>
              </a:solidFill>
              <a:latin typeface="Segoe UI" panose="020B0502040204020203" pitchFamily="34" charset="0"/>
            </a:endParaRPr>
          </a:p>
          <a:p>
            <a:r>
              <a:rPr lang="es-ES" sz="1100" b="1" dirty="0">
                <a:solidFill>
                  <a:schemeClr val="accent5">
                    <a:lumMod val="50000"/>
                  </a:schemeClr>
                </a:solidFill>
                <a:latin typeface="Segoe UI" panose="020B0502040204020203" pitchFamily="34" charset="0"/>
              </a:rPr>
              <a:t>Código de Comercio de Guatemala, Artículo 875</a:t>
            </a:r>
            <a:endParaRPr lang="es-ES" sz="1300" b="1" dirty="0">
              <a:solidFill>
                <a:schemeClr val="accent5">
                  <a:lumMod val="50000"/>
                </a:schemeClr>
              </a:solidFill>
              <a:latin typeface="Segoe UI" panose="020B0502040204020203" pitchFamily="34" charset="0"/>
            </a:endParaRPr>
          </a:p>
        </p:txBody>
      </p:sp>
      <p:sp>
        <p:nvSpPr>
          <p:cNvPr id="28" name="Rectángulo 27">
            <a:extLst>
              <a:ext uri="{FF2B5EF4-FFF2-40B4-BE49-F238E27FC236}">
                <a16:creationId xmlns:a16="http://schemas.microsoft.com/office/drawing/2014/main" id="{2A68AAC6-9D54-4D84-A8BB-7A0109C6DABF}"/>
              </a:ext>
            </a:extLst>
          </p:cNvPr>
          <p:cNvSpPr/>
          <p:nvPr/>
        </p:nvSpPr>
        <p:spPr>
          <a:xfrm>
            <a:off x="6808854" y="4896375"/>
            <a:ext cx="3762753" cy="60016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La persona que tiene derecho a recibir, en caso de siniestro, la cobertura indicada en el contrato.</a:t>
            </a:r>
            <a:r>
              <a:rPr lang="es-GT" sz="2000" dirty="0"/>
              <a:t> </a:t>
            </a:r>
          </a:p>
        </p:txBody>
      </p:sp>
      <p:sp>
        <p:nvSpPr>
          <p:cNvPr id="3" name="Cerrar llave 2">
            <a:extLst>
              <a:ext uri="{FF2B5EF4-FFF2-40B4-BE49-F238E27FC236}">
                <a16:creationId xmlns:a16="http://schemas.microsoft.com/office/drawing/2014/main" id="{7800E0E5-D80B-4096-A18D-CCEA5F0ACFCF}"/>
              </a:ext>
            </a:extLst>
          </p:cNvPr>
          <p:cNvSpPr/>
          <p:nvPr/>
        </p:nvSpPr>
        <p:spPr>
          <a:xfrm>
            <a:off x="10873359" y="1759304"/>
            <a:ext cx="165145" cy="332841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29" name="Rectángulo 28">
            <a:extLst>
              <a:ext uri="{FF2B5EF4-FFF2-40B4-BE49-F238E27FC236}">
                <a16:creationId xmlns:a16="http://schemas.microsoft.com/office/drawing/2014/main" id="{2E035776-F6EC-4CEB-8C98-31A3AF08364A}"/>
              </a:ext>
            </a:extLst>
          </p:cNvPr>
          <p:cNvSpPr/>
          <p:nvPr/>
        </p:nvSpPr>
        <p:spPr>
          <a:xfrm rot="5400000">
            <a:off x="10233934" y="3259030"/>
            <a:ext cx="2377440" cy="292388"/>
          </a:xfrm>
          <a:prstGeom prst="rect">
            <a:avLst/>
          </a:prstGeom>
          <a:solidFill>
            <a:schemeClr val="bg1"/>
          </a:solidFill>
          <a:ln>
            <a:solidFill>
              <a:schemeClr val="bg1"/>
            </a:solidFill>
          </a:ln>
        </p:spPr>
        <p:txBody>
          <a:bodyPr wrap="square">
            <a:spAutoFit/>
          </a:bodyPr>
          <a:lstStyle/>
          <a:p>
            <a:r>
              <a:rPr lang="es-ES" sz="1300" dirty="0">
                <a:solidFill>
                  <a:schemeClr val="accent5">
                    <a:lumMod val="50000"/>
                  </a:schemeClr>
                </a:solidFill>
                <a:latin typeface="Segoe UI" panose="020B0502040204020203" pitchFamily="34" charset="0"/>
              </a:rPr>
              <a:t>Pueden ser la misma persona</a:t>
            </a:r>
          </a:p>
        </p:txBody>
      </p:sp>
      <p:sp>
        <p:nvSpPr>
          <p:cNvPr id="20" name="CuadroTexto 19">
            <a:extLst>
              <a:ext uri="{FF2B5EF4-FFF2-40B4-BE49-F238E27FC236}">
                <a16:creationId xmlns:a16="http://schemas.microsoft.com/office/drawing/2014/main" id="{07C40858-E51D-9C8B-8031-74F67872659C}"/>
              </a:ext>
            </a:extLst>
          </p:cNvPr>
          <p:cNvSpPr txBox="1"/>
          <p:nvPr/>
        </p:nvSpPr>
        <p:spPr>
          <a:xfrm>
            <a:off x="8816162" y="5897225"/>
            <a:ext cx="3405717" cy="523220"/>
          </a:xfrm>
          <a:prstGeom prst="rect">
            <a:avLst/>
          </a:prstGeom>
          <a:noFill/>
        </p:spPr>
        <p:txBody>
          <a:bodyPr wrap="square">
            <a:spAutoFit/>
          </a:bodyPr>
          <a:lstStyle/>
          <a:p>
            <a:pPr marL="285750" indent="-285750">
              <a:buFont typeface="Arial" panose="020B0604020202020204" pitchFamily="34" charset="0"/>
              <a:buChar char="•"/>
            </a:pPr>
            <a:r>
              <a:rPr lang="es-GT" sz="1400" b="1" dirty="0">
                <a:solidFill>
                  <a:schemeClr val="accent5">
                    <a:lumMod val="50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Código de Comercio y</a:t>
            </a:r>
          </a:p>
          <a:p>
            <a:pPr marL="285750" indent="-285750">
              <a:buFont typeface="Arial" panose="020B0604020202020204" pitchFamily="34" charset="0"/>
              <a:buChar char="•"/>
            </a:pPr>
            <a:r>
              <a:rPr lang="es-GT" sz="1400" b="1" dirty="0">
                <a:solidFill>
                  <a:schemeClr val="accent5">
                    <a:lumMod val="50000"/>
                  </a:schemeClr>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sib.gob.gt - Importancia del Seguro</a:t>
            </a:r>
            <a:endParaRPr lang="es-GT" sz="1400" b="1" dirty="0">
              <a:effectLst>
                <a:outerShdw blurRad="38100" dist="38100" dir="2700000" algn="tl">
                  <a:srgbClr val="000000">
                    <a:alpha val="43137"/>
                  </a:srgbClr>
                </a:outerShdw>
              </a:effectLst>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6" name="Imagen 5">
            <a:extLst>
              <a:ext uri="{FF2B5EF4-FFF2-40B4-BE49-F238E27FC236}">
                <a16:creationId xmlns:a16="http://schemas.microsoft.com/office/drawing/2014/main" id="{68A837DB-2470-77F5-A47D-DB6C5516DC2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28676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84F58B6-8C9B-4FE7-A9F7-29FF73712702}"/>
              </a:ext>
            </a:extLst>
          </p:cNvPr>
          <p:cNvPicPr>
            <a:picLocks noChangeAspect="1"/>
          </p:cNvPicPr>
          <p:nvPr/>
        </p:nvPicPr>
        <p:blipFill>
          <a:blip r:embed="rId2"/>
          <a:stretch>
            <a:fillRect/>
          </a:stretch>
        </p:blipFill>
        <p:spPr>
          <a:xfrm>
            <a:off x="3268202" y="2026309"/>
            <a:ext cx="4328074" cy="3378009"/>
          </a:xfrm>
          <a:prstGeom prst="rect">
            <a:avLst/>
          </a:prstGeom>
        </p:spPr>
      </p:pic>
      <p:sp>
        <p:nvSpPr>
          <p:cNvPr id="4" name="Rectángulo 3"/>
          <p:cNvSpPr/>
          <p:nvPr/>
        </p:nvSpPr>
        <p:spPr>
          <a:xfrm>
            <a:off x="705154" y="1307615"/>
            <a:ext cx="326897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*Prima:</a:t>
            </a:r>
          </a:p>
        </p:txBody>
      </p:sp>
      <p:cxnSp>
        <p:nvCxnSpPr>
          <p:cNvPr id="11" name="Conector recto 10"/>
          <p:cNvCxnSpPr/>
          <p:nvPr/>
        </p:nvCxnSpPr>
        <p:spPr>
          <a:xfrm>
            <a:off x="0" y="568536"/>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650812" y="731138"/>
            <a:ext cx="3945464"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DEFINICIONES IMPORTANTES:</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705155" y="2230531"/>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Riesgo:</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705154" y="1676947"/>
            <a:ext cx="3762753"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precio del seguro que el contratante debe pagar a la aseguradora. </a:t>
            </a:r>
          </a:p>
        </p:txBody>
      </p:sp>
      <p:sp>
        <p:nvSpPr>
          <p:cNvPr id="22" name="Rectángulo 21">
            <a:extLst>
              <a:ext uri="{FF2B5EF4-FFF2-40B4-BE49-F238E27FC236}">
                <a16:creationId xmlns:a16="http://schemas.microsoft.com/office/drawing/2014/main" id="{9E15BE61-D4AB-4052-A796-84580C5C6CA7}"/>
              </a:ext>
            </a:extLst>
          </p:cNvPr>
          <p:cNvSpPr/>
          <p:nvPr/>
        </p:nvSpPr>
        <p:spPr>
          <a:xfrm>
            <a:off x="717939" y="2465910"/>
            <a:ext cx="3762753" cy="861774"/>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eventualidad de todo caso fortuito que pueda provocar la pérdida prevista en la póliza.</a:t>
            </a:r>
          </a:p>
          <a:p>
            <a:pPr algn="just"/>
            <a:endParaRPr lang="es-ES" sz="1100" b="1" dirty="0">
              <a:solidFill>
                <a:schemeClr val="accent5">
                  <a:lumMod val="50000"/>
                </a:schemeClr>
              </a:solidFill>
              <a:latin typeface="Segoe UI" panose="020B0502040204020203" pitchFamily="34" charset="0"/>
            </a:endParaRPr>
          </a:p>
          <a:p>
            <a:pPr algn="just"/>
            <a:r>
              <a:rPr lang="es-ES" sz="1100" b="1" dirty="0">
                <a:solidFill>
                  <a:schemeClr val="accent5">
                    <a:lumMod val="50000"/>
                  </a:schemeClr>
                </a:solidFill>
                <a:latin typeface="Segoe UI" panose="020B0502040204020203" pitchFamily="34" charset="0"/>
              </a:rPr>
              <a:t>Código de Comercio de Guatemala, Artículo </a:t>
            </a:r>
            <a:r>
              <a:rPr lang="es-GT" sz="1100" b="1" dirty="0">
                <a:solidFill>
                  <a:schemeClr val="accent5">
                    <a:lumMod val="50000"/>
                  </a:schemeClr>
                </a:solidFill>
                <a:latin typeface="Segoe UI" panose="020B0502040204020203" pitchFamily="34" charset="0"/>
              </a:rPr>
              <a:t>875</a:t>
            </a:r>
            <a:r>
              <a:rPr lang="es-GT" sz="1300" dirty="0">
                <a:solidFill>
                  <a:schemeClr val="accent5">
                    <a:lumMod val="50000"/>
                  </a:schemeClr>
                </a:solidFill>
                <a:latin typeface="Segoe UI" panose="020B0502040204020203" pitchFamily="34" charset="0"/>
              </a:rPr>
              <a:t> </a:t>
            </a:r>
          </a:p>
        </p:txBody>
      </p:sp>
      <p:sp>
        <p:nvSpPr>
          <p:cNvPr id="23" name="Rectángulo 22">
            <a:extLst>
              <a:ext uri="{FF2B5EF4-FFF2-40B4-BE49-F238E27FC236}">
                <a16:creationId xmlns:a16="http://schemas.microsoft.com/office/drawing/2014/main" id="{C1E77354-F691-4200-ADBC-457E9B74A9E1}"/>
              </a:ext>
            </a:extLst>
          </p:cNvPr>
          <p:cNvSpPr/>
          <p:nvPr/>
        </p:nvSpPr>
        <p:spPr>
          <a:xfrm>
            <a:off x="695247" y="4332335"/>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*Suma asegurada:</a:t>
            </a:r>
            <a:endParaRPr lang="es-ES" b="1" i="0" dirty="0">
              <a:solidFill>
                <a:schemeClr val="accent5">
                  <a:lumMod val="50000"/>
                </a:schemeClr>
              </a:solidFill>
              <a:effectLst/>
              <a:latin typeface="Segoe UI" panose="020B0502040204020203" pitchFamily="34" charset="0"/>
            </a:endParaRPr>
          </a:p>
        </p:txBody>
      </p:sp>
      <p:sp>
        <p:nvSpPr>
          <p:cNvPr id="24" name="Rectángulo 23">
            <a:extLst>
              <a:ext uri="{FF2B5EF4-FFF2-40B4-BE49-F238E27FC236}">
                <a16:creationId xmlns:a16="http://schemas.microsoft.com/office/drawing/2014/main" id="{5DDF170C-DDB3-4E92-8BBC-CA354E4BE58D}"/>
              </a:ext>
            </a:extLst>
          </p:cNvPr>
          <p:cNvSpPr/>
          <p:nvPr/>
        </p:nvSpPr>
        <p:spPr>
          <a:xfrm>
            <a:off x="695247" y="4704703"/>
            <a:ext cx="3772660"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monto máximo que la aseguradora está obligada a pagar por la ocurrencia de un siniestro.</a:t>
            </a:r>
          </a:p>
        </p:txBody>
      </p:sp>
      <p:sp>
        <p:nvSpPr>
          <p:cNvPr id="25" name="Rectángulo 24">
            <a:extLst>
              <a:ext uri="{FF2B5EF4-FFF2-40B4-BE49-F238E27FC236}">
                <a16:creationId xmlns:a16="http://schemas.microsoft.com/office/drawing/2014/main" id="{36B1B090-F809-4BCF-9853-92D6C68C44B9}"/>
              </a:ext>
            </a:extLst>
          </p:cNvPr>
          <p:cNvSpPr/>
          <p:nvPr/>
        </p:nvSpPr>
        <p:spPr>
          <a:xfrm>
            <a:off x="705154" y="5509946"/>
            <a:ext cx="3543297"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*Reclamo:</a:t>
            </a:r>
          </a:p>
        </p:txBody>
      </p:sp>
      <p:sp>
        <p:nvSpPr>
          <p:cNvPr id="26" name="Rectángulo 25">
            <a:extLst>
              <a:ext uri="{FF2B5EF4-FFF2-40B4-BE49-F238E27FC236}">
                <a16:creationId xmlns:a16="http://schemas.microsoft.com/office/drawing/2014/main" id="{2ADB45F7-FAFF-4419-BC1B-89BBAAFC58AA}"/>
              </a:ext>
            </a:extLst>
          </p:cNvPr>
          <p:cNvSpPr/>
          <p:nvPr/>
        </p:nvSpPr>
        <p:spPr>
          <a:xfrm>
            <a:off x="6767915" y="1332479"/>
            <a:ext cx="3762753"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*Cobertura:</a:t>
            </a:r>
            <a:endParaRPr lang="es-ES" b="1" i="0" dirty="0">
              <a:solidFill>
                <a:schemeClr val="accent5">
                  <a:lumMod val="50000"/>
                </a:schemeClr>
              </a:solidFill>
              <a:effectLst/>
              <a:latin typeface="Segoe UI" panose="020B0502040204020203" pitchFamily="34" charset="0"/>
            </a:endParaRPr>
          </a:p>
        </p:txBody>
      </p:sp>
      <p:sp>
        <p:nvSpPr>
          <p:cNvPr id="27" name="Rectángulo 26">
            <a:extLst>
              <a:ext uri="{FF2B5EF4-FFF2-40B4-BE49-F238E27FC236}">
                <a16:creationId xmlns:a16="http://schemas.microsoft.com/office/drawing/2014/main" id="{4E1B0761-9897-4840-B73E-3CCE9394EF5C}"/>
              </a:ext>
            </a:extLst>
          </p:cNvPr>
          <p:cNvSpPr/>
          <p:nvPr/>
        </p:nvSpPr>
        <p:spPr>
          <a:xfrm>
            <a:off x="705154" y="5847526"/>
            <a:ext cx="3762753"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solicitud que realiza el asegurado a la aseguradora para la cobertura en caso de siniestro.</a:t>
            </a:r>
          </a:p>
        </p:txBody>
      </p:sp>
      <p:sp>
        <p:nvSpPr>
          <p:cNvPr id="28" name="Rectángulo 27">
            <a:extLst>
              <a:ext uri="{FF2B5EF4-FFF2-40B4-BE49-F238E27FC236}">
                <a16:creationId xmlns:a16="http://schemas.microsoft.com/office/drawing/2014/main" id="{2A68AAC6-9D54-4D84-A8BB-7A0109C6DABF}"/>
              </a:ext>
            </a:extLst>
          </p:cNvPr>
          <p:cNvSpPr/>
          <p:nvPr/>
        </p:nvSpPr>
        <p:spPr>
          <a:xfrm>
            <a:off x="6782319" y="1680060"/>
            <a:ext cx="4584304"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Son los riesgos especificados en la póliza, a los que la aseguradora se obliga a resarcir, indemnizar o pagar en caso de siniestro. </a:t>
            </a:r>
          </a:p>
        </p:txBody>
      </p:sp>
      <p:sp>
        <p:nvSpPr>
          <p:cNvPr id="19" name="Rectángulo 18">
            <a:extLst>
              <a:ext uri="{FF2B5EF4-FFF2-40B4-BE49-F238E27FC236}">
                <a16:creationId xmlns:a16="http://schemas.microsoft.com/office/drawing/2014/main" id="{519129CD-34D2-47D2-9E0A-6D0EE5B752A3}"/>
              </a:ext>
            </a:extLst>
          </p:cNvPr>
          <p:cNvSpPr/>
          <p:nvPr/>
        </p:nvSpPr>
        <p:spPr>
          <a:xfrm>
            <a:off x="705155" y="3369628"/>
            <a:ext cx="3355260"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Siniestro:</a:t>
            </a:r>
            <a:endParaRPr lang="es-ES" b="1" i="0" dirty="0">
              <a:solidFill>
                <a:schemeClr val="accent5">
                  <a:lumMod val="50000"/>
                </a:schemeClr>
              </a:solidFill>
              <a:effectLst/>
              <a:latin typeface="Segoe UI" panose="020B0502040204020203" pitchFamily="34" charset="0"/>
            </a:endParaRPr>
          </a:p>
        </p:txBody>
      </p:sp>
      <p:sp>
        <p:nvSpPr>
          <p:cNvPr id="20" name="Rectángulo 19">
            <a:extLst>
              <a:ext uri="{FF2B5EF4-FFF2-40B4-BE49-F238E27FC236}">
                <a16:creationId xmlns:a16="http://schemas.microsoft.com/office/drawing/2014/main" id="{4A5B079C-FB55-441D-ABDA-E8AE94AE3CE0}"/>
              </a:ext>
            </a:extLst>
          </p:cNvPr>
          <p:cNvSpPr/>
          <p:nvPr/>
        </p:nvSpPr>
        <p:spPr>
          <a:xfrm>
            <a:off x="705155" y="3724041"/>
            <a:ext cx="3598161" cy="50783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ocurrencia del riesgo asegurado.</a:t>
            </a:r>
          </a:p>
          <a:p>
            <a:pPr algn="just"/>
            <a:r>
              <a:rPr lang="es-ES" sz="1100" b="1" dirty="0">
                <a:solidFill>
                  <a:schemeClr val="accent5">
                    <a:lumMod val="50000"/>
                  </a:schemeClr>
                </a:solidFill>
                <a:latin typeface="Segoe UI" panose="020B0502040204020203" pitchFamily="34" charset="0"/>
              </a:rPr>
              <a:t>Código de Comercio de Guatemala, Artículo </a:t>
            </a:r>
            <a:r>
              <a:rPr lang="es-GT" sz="1100" b="1" dirty="0">
                <a:solidFill>
                  <a:schemeClr val="accent5">
                    <a:lumMod val="50000"/>
                  </a:schemeClr>
                </a:solidFill>
                <a:latin typeface="Segoe UI" panose="020B0502040204020203" pitchFamily="34" charset="0"/>
              </a:rPr>
              <a:t>875</a:t>
            </a:r>
            <a:r>
              <a:rPr lang="es-GT" sz="1400" dirty="0">
                <a:solidFill>
                  <a:schemeClr val="accent5">
                    <a:lumMod val="50000"/>
                  </a:schemeClr>
                </a:solidFill>
                <a:latin typeface="Segoe UI" panose="020B0502040204020203" pitchFamily="34" charset="0"/>
              </a:rPr>
              <a:t> </a:t>
            </a:r>
          </a:p>
        </p:txBody>
      </p:sp>
      <p:sp>
        <p:nvSpPr>
          <p:cNvPr id="30" name="Rectángulo 29">
            <a:extLst>
              <a:ext uri="{FF2B5EF4-FFF2-40B4-BE49-F238E27FC236}">
                <a16:creationId xmlns:a16="http://schemas.microsoft.com/office/drawing/2014/main" id="{DA9405C5-600D-4F9F-9FA4-52A130B71D83}"/>
              </a:ext>
            </a:extLst>
          </p:cNvPr>
          <p:cNvSpPr/>
          <p:nvPr/>
        </p:nvSpPr>
        <p:spPr>
          <a:xfrm>
            <a:off x="6783284" y="2401550"/>
            <a:ext cx="527172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*Exclusiones:</a:t>
            </a:r>
            <a:endParaRPr lang="es-ES" b="1" i="0" dirty="0">
              <a:solidFill>
                <a:schemeClr val="accent5">
                  <a:lumMod val="50000"/>
                </a:schemeClr>
              </a:solidFill>
              <a:effectLst/>
              <a:latin typeface="Segoe UI" panose="020B0502040204020203" pitchFamily="34" charset="0"/>
            </a:endParaRPr>
          </a:p>
        </p:txBody>
      </p:sp>
      <p:sp>
        <p:nvSpPr>
          <p:cNvPr id="31" name="Rectángulo 30">
            <a:extLst>
              <a:ext uri="{FF2B5EF4-FFF2-40B4-BE49-F238E27FC236}">
                <a16:creationId xmlns:a16="http://schemas.microsoft.com/office/drawing/2014/main" id="{D758276A-9D4E-42BB-B548-648CDA359F69}"/>
              </a:ext>
            </a:extLst>
          </p:cNvPr>
          <p:cNvSpPr/>
          <p:nvPr/>
        </p:nvSpPr>
        <p:spPr>
          <a:xfrm>
            <a:off x="7024762" y="2775418"/>
            <a:ext cx="4913376" cy="292388"/>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Riesgos, situaciones, hechos o actos que no cubre el seguro.</a:t>
            </a:r>
          </a:p>
        </p:txBody>
      </p:sp>
      <p:sp>
        <p:nvSpPr>
          <p:cNvPr id="32" name="Rectángulo 31">
            <a:extLst>
              <a:ext uri="{FF2B5EF4-FFF2-40B4-BE49-F238E27FC236}">
                <a16:creationId xmlns:a16="http://schemas.microsoft.com/office/drawing/2014/main" id="{2D925A79-E1D9-467A-99FA-B2D9B3A7A7AB}"/>
              </a:ext>
            </a:extLst>
          </p:cNvPr>
          <p:cNvSpPr/>
          <p:nvPr/>
        </p:nvSpPr>
        <p:spPr>
          <a:xfrm>
            <a:off x="6910048" y="3271033"/>
            <a:ext cx="5271725"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*Deducible:</a:t>
            </a:r>
            <a:endParaRPr lang="es-ES" b="1" i="0" dirty="0">
              <a:solidFill>
                <a:schemeClr val="accent5">
                  <a:lumMod val="50000"/>
                </a:schemeClr>
              </a:solidFill>
              <a:effectLst/>
              <a:latin typeface="Segoe UI" panose="020B0502040204020203" pitchFamily="34" charset="0"/>
            </a:endParaRPr>
          </a:p>
        </p:txBody>
      </p:sp>
      <p:sp>
        <p:nvSpPr>
          <p:cNvPr id="33" name="Rectángulo 32">
            <a:extLst>
              <a:ext uri="{FF2B5EF4-FFF2-40B4-BE49-F238E27FC236}">
                <a16:creationId xmlns:a16="http://schemas.microsoft.com/office/drawing/2014/main" id="{91A99E59-39D0-49CF-8FBA-DFD12C19F6D8}"/>
              </a:ext>
            </a:extLst>
          </p:cNvPr>
          <p:cNvSpPr/>
          <p:nvPr/>
        </p:nvSpPr>
        <p:spPr>
          <a:xfrm>
            <a:off x="7024003" y="3604860"/>
            <a:ext cx="4914135"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cantidad a cargo del asegurado, en caso de ocurrir un siniestro relacionado con el riesgo cubierto en el contrato de seguro (póliza).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El deducible debe quedar pactado en el contrato y la aseguradora lo descuenta de la indemnización correspondiente. </a:t>
            </a:r>
          </a:p>
        </p:txBody>
      </p:sp>
      <p:sp>
        <p:nvSpPr>
          <p:cNvPr id="34" name="Rectángulo 33">
            <a:extLst>
              <a:ext uri="{FF2B5EF4-FFF2-40B4-BE49-F238E27FC236}">
                <a16:creationId xmlns:a16="http://schemas.microsoft.com/office/drawing/2014/main" id="{2E6C1737-F44F-41D9-B196-4BE86AD4F83B}"/>
              </a:ext>
            </a:extLst>
          </p:cNvPr>
          <p:cNvSpPr/>
          <p:nvPr/>
        </p:nvSpPr>
        <p:spPr>
          <a:xfrm>
            <a:off x="7024003" y="4999154"/>
            <a:ext cx="4028881" cy="369332"/>
          </a:xfrm>
          <a:prstGeom prst="rect">
            <a:avLst/>
          </a:prstGeom>
          <a:noFill/>
          <a:ln>
            <a:noFill/>
          </a:ln>
        </p:spPr>
        <p:txBody>
          <a:bodyPr wrap="square">
            <a:spAutoFit/>
          </a:bodyPr>
          <a:lstStyle/>
          <a:p>
            <a:r>
              <a:rPr lang="es-ES" b="1" i="0" dirty="0">
                <a:solidFill>
                  <a:schemeClr val="accent5">
                    <a:lumMod val="50000"/>
                  </a:schemeClr>
                </a:solidFill>
                <a:effectLst/>
                <a:latin typeface="Segoe UI" panose="020B0502040204020203" pitchFamily="34" charset="0"/>
              </a:rPr>
              <a:t>*Coaseguro:</a:t>
            </a:r>
          </a:p>
        </p:txBody>
      </p:sp>
      <p:sp>
        <p:nvSpPr>
          <p:cNvPr id="35" name="Rectángulo 34">
            <a:extLst>
              <a:ext uri="{FF2B5EF4-FFF2-40B4-BE49-F238E27FC236}">
                <a16:creationId xmlns:a16="http://schemas.microsoft.com/office/drawing/2014/main" id="{872103BA-2F68-474C-92A1-3CFF84E04E71}"/>
              </a:ext>
            </a:extLst>
          </p:cNvPr>
          <p:cNvSpPr/>
          <p:nvPr/>
        </p:nvSpPr>
        <p:spPr>
          <a:xfrm>
            <a:off x="6946967" y="5308145"/>
            <a:ext cx="4904991" cy="692497"/>
          </a:xfrm>
          <a:prstGeom prst="rect">
            <a:avLst/>
          </a:prstGeom>
          <a:noFill/>
          <a:ln>
            <a:noFill/>
          </a:ln>
        </p:spPr>
        <p:txBody>
          <a:bodyPr wrap="square">
            <a:spAutoFit/>
          </a:bodyPr>
          <a:lstStyle/>
          <a:p>
            <a:pPr algn="just"/>
            <a:r>
              <a:rPr lang="es-ES" sz="1300" dirty="0">
                <a:solidFill>
                  <a:schemeClr val="accent5">
                    <a:lumMod val="50000"/>
                  </a:schemeClr>
                </a:solidFill>
                <a:latin typeface="Segoe UI" panose="020B0502040204020203" pitchFamily="34" charset="0"/>
              </a:rPr>
              <a:t>Cuando dos o más aseguradoras cubren el mismo riesgo. </a:t>
            </a:r>
          </a:p>
          <a:p>
            <a:pPr algn="just"/>
            <a:r>
              <a:rPr lang="es-ES" sz="1300" dirty="0">
                <a:solidFill>
                  <a:schemeClr val="accent5">
                    <a:lumMod val="50000"/>
                  </a:schemeClr>
                </a:solidFill>
                <a:latin typeface="Segoe UI" panose="020B0502040204020203" pitchFamily="34" charset="0"/>
              </a:rPr>
              <a:t>También ocurre cuando el asegurado tiene una participación en el siniestro, según se disponga en la póliza.</a:t>
            </a:r>
          </a:p>
        </p:txBody>
      </p:sp>
      <p:sp>
        <p:nvSpPr>
          <p:cNvPr id="36" name="CuadroTexto 35">
            <a:extLst>
              <a:ext uri="{FF2B5EF4-FFF2-40B4-BE49-F238E27FC236}">
                <a16:creationId xmlns:a16="http://schemas.microsoft.com/office/drawing/2014/main" id="{1127A2B7-2B37-2B7D-BDBE-0DB522571622}"/>
              </a:ext>
            </a:extLst>
          </p:cNvPr>
          <p:cNvSpPr txBox="1"/>
          <p:nvPr/>
        </p:nvSpPr>
        <p:spPr>
          <a:xfrm>
            <a:off x="4860428" y="5904469"/>
            <a:ext cx="2863667" cy="461665"/>
          </a:xfrm>
          <a:prstGeom prst="rect">
            <a:avLst/>
          </a:prstGeom>
          <a:noFill/>
        </p:spPr>
        <p:txBody>
          <a:bodyPr wrap="square">
            <a:spAutoFit/>
          </a:bodyPr>
          <a:lstStyle/>
          <a:p>
            <a:pPr marL="285750" indent="-285750">
              <a:buFont typeface="Arial" panose="020B0604020202020204" pitchFamily="34" charset="0"/>
              <a:buChar char="•"/>
            </a:pPr>
            <a:r>
              <a:rPr lang="es-GT" sz="12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Código de Comercio y</a:t>
            </a:r>
          </a:p>
          <a:p>
            <a:pPr marL="285750" indent="-285750">
              <a:buFont typeface="Arial" panose="020B0604020202020204" pitchFamily="34" charset="0"/>
              <a:buChar char="•"/>
            </a:pPr>
            <a:r>
              <a:rPr lang="es-GT" sz="1200" b="1" dirty="0">
                <a:solidFill>
                  <a:schemeClr val="accent5">
                    <a:lumMod val="50000"/>
                  </a:schemeClr>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sib.gob.gt - Importancia del Seguro</a:t>
            </a:r>
            <a:endParaRPr lang="es-GT" sz="1200" b="1" dirty="0">
              <a:effectLst>
                <a:outerShdw blurRad="38100" dist="38100" dir="2700000" algn="tl">
                  <a:srgbClr val="000000">
                    <a:alpha val="43137"/>
                  </a:srgbClr>
                </a:outerShdw>
              </a:effectLst>
            </a:endParaRPr>
          </a:p>
        </p:txBody>
      </p:sp>
      <p:grpSp>
        <p:nvGrpSpPr>
          <p:cNvPr id="45" name="Grupo 44">
            <a:extLst>
              <a:ext uri="{FF2B5EF4-FFF2-40B4-BE49-F238E27FC236}">
                <a16:creationId xmlns:a16="http://schemas.microsoft.com/office/drawing/2014/main" id="{42CE49C6-B858-96DA-62F8-D5CD513A4A23}"/>
              </a:ext>
            </a:extLst>
          </p:cNvPr>
          <p:cNvGrpSpPr/>
          <p:nvPr/>
        </p:nvGrpSpPr>
        <p:grpSpPr>
          <a:xfrm>
            <a:off x="3117059" y="-46408"/>
            <a:ext cx="7284529" cy="710639"/>
            <a:chOff x="2154746" y="7802"/>
            <a:chExt cx="7882508" cy="1057233"/>
          </a:xfrm>
        </p:grpSpPr>
        <p:pic>
          <p:nvPicPr>
            <p:cNvPr id="46" name="Imagen 16" descr="image001">
              <a:extLst>
                <a:ext uri="{FF2B5EF4-FFF2-40B4-BE49-F238E27FC236}">
                  <a16:creationId xmlns:a16="http://schemas.microsoft.com/office/drawing/2014/main" id="{E54754AE-ABFD-9AD2-EB99-F3300E275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47" descr="Texto, Logotipo&#10;&#10;Descripción generada automáticamente">
              <a:extLst>
                <a:ext uri="{FF2B5EF4-FFF2-40B4-BE49-F238E27FC236}">
                  <a16:creationId xmlns:a16="http://schemas.microsoft.com/office/drawing/2014/main" id="{6D816370-A9FB-0F6E-87A8-4F31590399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3" name="Imagen 2">
            <a:extLst>
              <a:ext uri="{FF2B5EF4-FFF2-40B4-BE49-F238E27FC236}">
                <a16:creationId xmlns:a16="http://schemas.microsoft.com/office/drawing/2014/main" id="{E5405574-9F9A-65F1-A6C3-6621F0D650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80350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285051" y="700481"/>
            <a:ext cx="4670225"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DOCUMENTACIÓN CONTRACTUAL:</a:t>
            </a:r>
            <a:endParaRPr lang="es-ES" b="1" i="0" u="sng"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190235" y="1243293"/>
            <a:ext cx="11358637" cy="1092607"/>
          </a:xfrm>
          <a:prstGeom prst="rect">
            <a:avLst/>
          </a:prstGeom>
          <a:solidFill>
            <a:schemeClr val="bg1"/>
          </a:solidFill>
          <a:ln>
            <a:solidFill>
              <a:schemeClr val="bg1"/>
            </a:solidFill>
          </a:ln>
        </p:spPr>
        <p:txBody>
          <a:bodyPr wrap="square">
            <a:spAutoFit/>
          </a:bodyPr>
          <a:lstStyle/>
          <a:p>
            <a:pPr algn="just"/>
            <a:r>
              <a:rPr lang="es-ES" sz="1300" dirty="0">
                <a:solidFill>
                  <a:schemeClr val="accent5">
                    <a:lumMod val="50000"/>
                  </a:schemeClr>
                </a:solidFill>
                <a:latin typeface="Segoe UI" panose="020B0502040204020203" pitchFamily="34" charset="0"/>
              </a:rPr>
              <a:t>Una póliza de seguro incluirá diversos documentos, dependiendo del tipo de seguro de que se trate. Comúnmente, las aseguradoras dan diversas coberturas mediante seguros individuales, colectivos y de comercialización masiva.</a:t>
            </a:r>
          </a:p>
          <a:p>
            <a:pPr algn="just"/>
            <a:endParaRPr lang="es-ES" sz="1300" dirty="0">
              <a:solidFill>
                <a:schemeClr val="accent5">
                  <a:lumMod val="50000"/>
                </a:schemeClr>
              </a:solidFill>
              <a:latin typeface="Segoe UI" panose="020B0502040204020203" pitchFamily="34" charset="0"/>
            </a:endParaRPr>
          </a:p>
          <a:p>
            <a:pPr algn="just"/>
            <a:r>
              <a:rPr lang="es-ES" sz="1300" dirty="0">
                <a:solidFill>
                  <a:schemeClr val="accent5">
                    <a:lumMod val="50000"/>
                  </a:schemeClr>
                </a:solidFill>
                <a:latin typeface="Segoe UI" panose="020B0502040204020203" pitchFamily="34" charset="0"/>
              </a:rPr>
              <a:t>Es importante que identifique que tipo de seguro es para saber que documentos debe incluir su póliza, a continuación se detallan e identifican los documentos aplicables para cada tipo de seguro.</a:t>
            </a:r>
          </a:p>
        </p:txBody>
      </p:sp>
      <p:sp>
        <p:nvSpPr>
          <p:cNvPr id="26" name="Rectángulo 25">
            <a:extLst>
              <a:ext uri="{FF2B5EF4-FFF2-40B4-BE49-F238E27FC236}">
                <a16:creationId xmlns:a16="http://schemas.microsoft.com/office/drawing/2014/main" id="{27943298-2AD5-41EA-B34F-96FB2B975C75}"/>
              </a:ext>
            </a:extLst>
          </p:cNvPr>
          <p:cNvSpPr/>
          <p:nvPr/>
        </p:nvSpPr>
        <p:spPr>
          <a:xfrm>
            <a:off x="1121498" y="4394876"/>
            <a:ext cx="683377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un contrato de seguro sin mayor complejidad técnica y de fácil manejo para el asegurado, susceptible de estandarización vendido por personas jurídicas con las que las aseguradoras celebran un contrato de comercialización. Este es un seguro individual.</a:t>
            </a:r>
          </a:p>
        </p:txBody>
      </p:sp>
      <p:sp>
        <p:nvSpPr>
          <p:cNvPr id="28" name="Rectángulo 27">
            <a:extLst>
              <a:ext uri="{FF2B5EF4-FFF2-40B4-BE49-F238E27FC236}">
                <a16:creationId xmlns:a16="http://schemas.microsoft.com/office/drawing/2014/main" id="{550461E9-D525-4A50-88D8-A1EB3FB88B66}"/>
              </a:ext>
            </a:extLst>
          </p:cNvPr>
          <p:cNvSpPr/>
          <p:nvPr/>
        </p:nvSpPr>
        <p:spPr>
          <a:xfrm>
            <a:off x="510183" y="3290559"/>
            <a:ext cx="8649258" cy="292388"/>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un contrato de seguro que proporciona cobertura a una persona y/o sus bienes.</a:t>
            </a:r>
          </a:p>
        </p:txBody>
      </p:sp>
      <p:sp>
        <p:nvSpPr>
          <p:cNvPr id="20" name="Rectángulo 19">
            <a:extLst>
              <a:ext uri="{FF2B5EF4-FFF2-40B4-BE49-F238E27FC236}">
                <a16:creationId xmlns:a16="http://schemas.microsoft.com/office/drawing/2014/main" id="{E8D566B7-8CA5-4682-849A-50A1DB581A92}"/>
              </a:ext>
            </a:extLst>
          </p:cNvPr>
          <p:cNvSpPr/>
          <p:nvPr/>
        </p:nvSpPr>
        <p:spPr>
          <a:xfrm>
            <a:off x="443421" y="2849141"/>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Seguro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510064" y="5451847"/>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Seguro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78685" y="3904102"/>
            <a:ext cx="4889983" cy="369332"/>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Seguro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4" name="Rectángulo 33">
            <a:extLst>
              <a:ext uri="{FF2B5EF4-FFF2-40B4-BE49-F238E27FC236}">
                <a16:creationId xmlns:a16="http://schemas.microsoft.com/office/drawing/2014/main" id="{B0846606-2B7A-4C33-9FA6-24773B07988F}"/>
              </a:ext>
            </a:extLst>
          </p:cNvPr>
          <p:cNvSpPr/>
          <p:nvPr/>
        </p:nvSpPr>
        <p:spPr>
          <a:xfrm>
            <a:off x="576827" y="5932218"/>
            <a:ext cx="8905290" cy="292388"/>
          </a:xfrm>
          <a:prstGeom prst="rect">
            <a:avLst/>
          </a:prstGeom>
          <a:solidFill>
            <a:schemeClr val="bg1"/>
          </a:solidFill>
          <a:ln>
            <a:solidFill>
              <a:schemeClr val="bg1"/>
            </a:solidFill>
          </a:ln>
        </p:spPr>
        <p:txBody>
          <a:bodyPr wrap="square">
            <a:spAutoFit/>
          </a:bodyPr>
          <a:lstStyle/>
          <a:p>
            <a:r>
              <a:rPr lang="es-GT" sz="1300" dirty="0">
                <a:solidFill>
                  <a:schemeClr val="accent5">
                    <a:lumMod val="50000"/>
                  </a:schemeClr>
                </a:solidFill>
                <a:latin typeface="Segoe UI" panose="020B0502040204020203" pitchFamily="34" charset="0"/>
              </a:rPr>
              <a:t>Es un contrato de seguro que proporciona cobertura a un grupo de personas aseguradas. </a:t>
            </a:r>
          </a:p>
        </p:txBody>
      </p:sp>
      <p:grpSp>
        <p:nvGrpSpPr>
          <p:cNvPr id="7" name="Grupo 6">
            <a:extLst>
              <a:ext uri="{FF2B5EF4-FFF2-40B4-BE49-F238E27FC236}">
                <a16:creationId xmlns:a16="http://schemas.microsoft.com/office/drawing/2014/main" id="{568A6FC7-E39C-427E-9C32-4273C6856740}"/>
              </a:ext>
            </a:extLst>
          </p:cNvPr>
          <p:cNvGrpSpPr/>
          <p:nvPr/>
        </p:nvGrpSpPr>
        <p:grpSpPr>
          <a:xfrm>
            <a:off x="8752422" y="2642892"/>
            <a:ext cx="2929395" cy="2929395"/>
            <a:chOff x="8535603" y="2509380"/>
            <a:chExt cx="2929395" cy="2929395"/>
          </a:xfrm>
        </p:grpSpPr>
        <p:pic>
          <p:nvPicPr>
            <p:cNvPr id="5" name="Imagen 4">
              <a:extLst>
                <a:ext uri="{FF2B5EF4-FFF2-40B4-BE49-F238E27FC236}">
                  <a16:creationId xmlns:a16="http://schemas.microsoft.com/office/drawing/2014/main" id="{F69A84A0-FFC4-4757-8098-CE41343B9BD8}"/>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13" name="Rectángulo 12">
              <a:extLst>
                <a:ext uri="{FF2B5EF4-FFF2-40B4-BE49-F238E27FC236}">
                  <a16:creationId xmlns:a16="http://schemas.microsoft.com/office/drawing/2014/main" id="{E12723A4-8782-4C7F-B100-E79EEAAAAA31}"/>
                </a:ext>
              </a:extLst>
            </p:cNvPr>
            <p:cNvSpPr/>
            <p:nvPr/>
          </p:nvSpPr>
          <p:spPr>
            <a:xfrm rot="1075113">
              <a:off x="8674583" y="3793628"/>
              <a:ext cx="2254192" cy="1384995"/>
            </a:xfrm>
            <a:prstGeom prst="rect">
              <a:avLst/>
            </a:prstGeom>
          </p:spPr>
          <p:txBody>
            <a:bodyPr wrap="square">
              <a:spAutoFit/>
            </a:bodyPr>
            <a:lstStyle/>
            <a:p>
              <a:pPr algn="ctr"/>
              <a:r>
                <a:rPr lang="es-ES" sz="1400" b="1" dirty="0"/>
                <a:t>Fundamento Legal: </a:t>
              </a:r>
            </a:p>
            <a:p>
              <a:pPr algn="ctr"/>
              <a:r>
                <a:rPr lang="es-ES" sz="1400" dirty="0"/>
                <a:t>El contrato de seguro se regula en el Código de Comercio de Guatemala, en los artículos 673 y del 874 al 1038.</a:t>
              </a:r>
            </a:p>
          </p:txBody>
        </p:sp>
      </p:grpSp>
      <p:grpSp>
        <p:nvGrpSpPr>
          <p:cNvPr id="32" name="Grupo 31">
            <a:extLst>
              <a:ext uri="{FF2B5EF4-FFF2-40B4-BE49-F238E27FC236}">
                <a16:creationId xmlns:a16="http://schemas.microsoft.com/office/drawing/2014/main" id="{E285A6B7-60E1-CE44-20CC-15BD345ED94A}"/>
              </a:ext>
            </a:extLst>
          </p:cNvPr>
          <p:cNvGrpSpPr/>
          <p:nvPr/>
        </p:nvGrpSpPr>
        <p:grpSpPr>
          <a:xfrm>
            <a:off x="3117059" y="-46408"/>
            <a:ext cx="7284529" cy="710639"/>
            <a:chOff x="2154746" y="7802"/>
            <a:chExt cx="7882508" cy="1057233"/>
          </a:xfrm>
        </p:grpSpPr>
        <p:pic>
          <p:nvPicPr>
            <p:cNvPr id="33" name="Imagen 16" descr="image001">
              <a:extLst>
                <a:ext uri="{FF2B5EF4-FFF2-40B4-BE49-F238E27FC236}">
                  <a16:creationId xmlns:a16="http://schemas.microsoft.com/office/drawing/2014/main" id="{F7BB1A88-E213-CF59-B9EF-8A8AD335C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35" descr="Texto, Logotipo&#10;&#10;Descripción generada automáticamente">
              <a:extLst>
                <a:ext uri="{FF2B5EF4-FFF2-40B4-BE49-F238E27FC236}">
                  <a16:creationId xmlns:a16="http://schemas.microsoft.com/office/drawing/2014/main" id="{F0899B5D-DEDF-D701-B7D7-E499262CB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F7D7B5CF-CAAB-39CE-6246-63B7E34058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10115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C88C9608-46AF-9392-400D-568083F7F149}"/>
              </a:ext>
            </a:extLst>
          </p:cNvPr>
          <p:cNvGrpSpPr/>
          <p:nvPr/>
        </p:nvGrpSpPr>
        <p:grpSpPr>
          <a:xfrm>
            <a:off x="8285788" y="4068400"/>
            <a:ext cx="2704176" cy="2214321"/>
            <a:chOff x="8535603" y="2509380"/>
            <a:chExt cx="2929395" cy="2929395"/>
          </a:xfrm>
        </p:grpSpPr>
        <p:pic>
          <p:nvPicPr>
            <p:cNvPr id="29" name="Imagen 28">
              <a:extLst>
                <a:ext uri="{FF2B5EF4-FFF2-40B4-BE49-F238E27FC236}">
                  <a16:creationId xmlns:a16="http://schemas.microsoft.com/office/drawing/2014/main" id="{B5C21752-80EA-24E4-5F69-4BE7D9A491FB}"/>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30" name="Rectángulo 29">
              <a:extLst>
                <a:ext uri="{FF2B5EF4-FFF2-40B4-BE49-F238E27FC236}">
                  <a16:creationId xmlns:a16="http://schemas.microsoft.com/office/drawing/2014/main" id="{344BAF16-C9F0-86FE-00F1-7BC0920DD33E}"/>
                </a:ext>
              </a:extLst>
            </p:cNvPr>
            <p:cNvSpPr/>
            <p:nvPr/>
          </p:nvSpPr>
          <p:spPr>
            <a:xfrm rot="1075113">
              <a:off x="8674584" y="3716698"/>
              <a:ext cx="2254192" cy="1538854"/>
            </a:xfrm>
            <a:prstGeom prst="rect">
              <a:avLst/>
            </a:prstGeom>
          </p:spPr>
          <p:txBody>
            <a:bodyPr wrap="square">
              <a:spAutoFit/>
            </a:bodyPr>
            <a:lstStyle/>
            <a:p>
              <a:pPr algn="ctr"/>
              <a:r>
                <a:rPr lang="es-ES" sz="1200" b="1" dirty="0"/>
                <a:t>Fundamento Legal: </a:t>
              </a:r>
            </a:p>
            <a:p>
              <a:pPr algn="ctr"/>
              <a:r>
                <a:rPr lang="es-ES" sz="1200" dirty="0"/>
                <a:t>El contrato de seguro se regula en el Código de Comercio de Guatemala, en los artículos 673 y del 874 al 1038.</a:t>
              </a:r>
            </a:p>
          </p:txBody>
        </p:sp>
      </p:gr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739803" y="887807"/>
            <a:ext cx="4670225"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DOCUMENTACIÓN CONTRACTUAL:</a:t>
            </a:r>
            <a:endParaRPr lang="es-ES" b="1" i="0" u="sng"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B6F12396-6D30-4A62-B3E5-BBA44ABA5045}"/>
              </a:ext>
            </a:extLst>
          </p:cNvPr>
          <p:cNvSpPr/>
          <p:nvPr/>
        </p:nvSpPr>
        <p:spPr>
          <a:xfrm>
            <a:off x="333995" y="1535420"/>
            <a:ext cx="11358637" cy="492443"/>
          </a:xfrm>
          <a:prstGeom prst="rect">
            <a:avLst/>
          </a:prstGeom>
          <a:solidFill>
            <a:schemeClr val="bg1"/>
          </a:solidFill>
          <a:ln>
            <a:solidFill>
              <a:schemeClr val="bg1"/>
            </a:solidFill>
          </a:ln>
        </p:spPr>
        <p:txBody>
          <a:bodyPr wrap="square">
            <a:spAutoFit/>
          </a:bodyPr>
          <a:lstStyle/>
          <a:p>
            <a:pPr algn="just"/>
            <a:r>
              <a:rPr lang="es-ES" sz="1300" dirty="0">
                <a:solidFill>
                  <a:schemeClr val="accent5">
                    <a:lumMod val="50000"/>
                  </a:schemeClr>
                </a:solidFill>
                <a:latin typeface="Segoe UI" panose="020B0502040204020203" pitchFamily="34" charset="0"/>
              </a:rPr>
              <a:t>Es importante que identifique que tipo de seguro es para saber que documentos debe incluir su póliza, a continuación se detallan e identifican los documentos aplicables para cada tipo de seguro.</a:t>
            </a:r>
          </a:p>
        </p:txBody>
      </p:sp>
      <p:sp>
        <p:nvSpPr>
          <p:cNvPr id="18" name="Rectángulo 17">
            <a:extLst>
              <a:ext uri="{FF2B5EF4-FFF2-40B4-BE49-F238E27FC236}">
                <a16:creationId xmlns:a16="http://schemas.microsoft.com/office/drawing/2014/main" id="{3E83AB44-4048-450F-8E1B-41C520EC8F58}"/>
              </a:ext>
            </a:extLst>
          </p:cNvPr>
          <p:cNvSpPr/>
          <p:nvPr/>
        </p:nvSpPr>
        <p:spPr>
          <a:xfrm>
            <a:off x="152551" y="5218938"/>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Condiciones generales:</a:t>
            </a:r>
            <a:endParaRPr lang="es-ES" b="1" i="0" dirty="0">
              <a:solidFill>
                <a:schemeClr val="accent5">
                  <a:lumMod val="50000"/>
                </a:schemeClr>
              </a:solidFill>
              <a:effectLst/>
              <a:latin typeface="Segoe UI" panose="020B0502040204020203" pitchFamily="34" charset="0"/>
            </a:endParaRPr>
          </a:p>
        </p:txBody>
      </p:sp>
      <p:sp>
        <p:nvSpPr>
          <p:cNvPr id="26" name="Rectángulo 25">
            <a:extLst>
              <a:ext uri="{FF2B5EF4-FFF2-40B4-BE49-F238E27FC236}">
                <a16:creationId xmlns:a16="http://schemas.microsoft.com/office/drawing/2014/main" id="{27943298-2AD5-41EA-B34F-96FB2B975C75}"/>
              </a:ext>
            </a:extLst>
          </p:cNvPr>
          <p:cNvSpPr/>
          <p:nvPr/>
        </p:nvSpPr>
        <p:spPr>
          <a:xfrm>
            <a:off x="320279" y="5658916"/>
            <a:ext cx="8905290" cy="292388"/>
          </a:xfrm>
          <a:prstGeom prst="rect">
            <a:avLst/>
          </a:prstGeom>
          <a:noFill/>
          <a:ln>
            <a:noFill/>
          </a:ln>
        </p:spPr>
        <p:txBody>
          <a:bodyPr wrap="square">
            <a:spAutoFit/>
          </a:bodyPr>
          <a:lstStyle/>
          <a:p>
            <a:r>
              <a:rPr lang="es-GT" sz="1300" dirty="0">
                <a:solidFill>
                  <a:schemeClr val="accent5">
                    <a:lumMod val="50000"/>
                  </a:schemeClr>
                </a:solidFill>
                <a:latin typeface="Segoe UI" panose="020B0502040204020203" pitchFamily="34" charset="0"/>
              </a:rPr>
              <a:t>Es el documento que incluye las condiciones sobre como funcionará el seguro.</a:t>
            </a:r>
          </a:p>
        </p:txBody>
      </p:sp>
      <p:sp>
        <p:nvSpPr>
          <p:cNvPr id="27" name="Rectángulo 26">
            <a:extLst>
              <a:ext uri="{FF2B5EF4-FFF2-40B4-BE49-F238E27FC236}">
                <a16:creationId xmlns:a16="http://schemas.microsoft.com/office/drawing/2014/main" id="{8B975555-8B0C-46DD-9640-16C1F3571D18}"/>
              </a:ext>
            </a:extLst>
          </p:cNvPr>
          <p:cNvSpPr/>
          <p:nvPr/>
        </p:nvSpPr>
        <p:spPr>
          <a:xfrm>
            <a:off x="152552" y="238538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Solicitud de seguro:</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310754" y="2762782"/>
            <a:ext cx="864925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llena el solicitante de un seguro, mediante el cual pide de la entidad aseguradora, las coberturas descritas en el mismo; esta solicitud puede incluir un cuestionario. Este quedará en poder de la aseguradora.</a:t>
            </a:r>
          </a:p>
        </p:txBody>
      </p:sp>
      <p:sp>
        <p:nvSpPr>
          <p:cNvPr id="20" name="Rectángulo 19">
            <a:extLst>
              <a:ext uri="{FF2B5EF4-FFF2-40B4-BE49-F238E27FC236}">
                <a16:creationId xmlns:a16="http://schemas.microsoft.com/office/drawing/2014/main" id="{E8D566B7-8CA5-4682-849A-50A1DB581A92}"/>
              </a:ext>
            </a:extLst>
          </p:cNvPr>
          <p:cNvSpPr/>
          <p:nvPr/>
        </p:nvSpPr>
        <p:spPr>
          <a:xfrm>
            <a:off x="10010563" y="2175295"/>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10010563" y="2611846"/>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000250" y="3063124"/>
            <a:ext cx="2182580" cy="923330"/>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3" name="Rectángulo 32">
            <a:extLst>
              <a:ext uri="{FF2B5EF4-FFF2-40B4-BE49-F238E27FC236}">
                <a16:creationId xmlns:a16="http://schemas.microsoft.com/office/drawing/2014/main" id="{8C880172-AE16-468E-9FBC-67C5CF46759B}"/>
              </a:ext>
            </a:extLst>
          </p:cNvPr>
          <p:cNvSpPr/>
          <p:nvPr/>
        </p:nvSpPr>
        <p:spPr>
          <a:xfrm>
            <a:off x="152552" y="3853863"/>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Carátula de seguro:</a:t>
            </a:r>
            <a:endParaRPr lang="es-ES" b="1" i="0" dirty="0">
              <a:solidFill>
                <a:schemeClr val="accent5">
                  <a:lumMod val="50000"/>
                </a:schemeClr>
              </a:solidFill>
              <a:effectLst/>
              <a:latin typeface="Segoe UI" panose="020B0502040204020203" pitchFamily="34" charset="0"/>
            </a:endParaRPr>
          </a:p>
        </p:txBody>
      </p:sp>
      <p:sp>
        <p:nvSpPr>
          <p:cNvPr id="34" name="Rectángulo 33">
            <a:extLst>
              <a:ext uri="{FF2B5EF4-FFF2-40B4-BE49-F238E27FC236}">
                <a16:creationId xmlns:a16="http://schemas.microsoft.com/office/drawing/2014/main" id="{B0846606-2B7A-4C33-9FA6-24773B07988F}"/>
              </a:ext>
            </a:extLst>
          </p:cNvPr>
          <p:cNvSpPr/>
          <p:nvPr/>
        </p:nvSpPr>
        <p:spPr>
          <a:xfrm>
            <a:off x="310754" y="4275553"/>
            <a:ext cx="8905290" cy="492443"/>
          </a:xfrm>
          <a:prstGeom prst="rect">
            <a:avLst/>
          </a:prstGeom>
          <a:noFill/>
          <a:ln>
            <a:noFill/>
          </a:ln>
        </p:spPr>
        <p:txBody>
          <a:bodyPr wrap="square">
            <a:spAutoFit/>
          </a:bodyPr>
          <a:lstStyle/>
          <a:p>
            <a:r>
              <a:rPr lang="es-GT" sz="1300" dirty="0">
                <a:solidFill>
                  <a:schemeClr val="accent5">
                    <a:lumMod val="50000"/>
                  </a:schemeClr>
                </a:solidFill>
                <a:latin typeface="Segoe UI" panose="020B0502040204020203" pitchFamily="34" charset="0"/>
              </a:rPr>
              <a:t>Es el documento que contiene un resumen de la póliza, es decir, que incluye información sobre la cobertura del asegurado. (Para el seguro colectivo, esta información consta en el certificado individual de seguro).</a:t>
            </a:r>
          </a:p>
        </p:txBody>
      </p:sp>
      <p:sp>
        <p:nvSpPr>
          <p:cNvPr id="43" name="Rectángulo 42">
            <a:extLst>
              <a:ext uri="{FF2B5EF4-FFF2-40B4-BE49-F238E27FC236}">
                <a16:creationId xmlns:a16="http://schemas.microsoft.com/office/drawing/2014/main" id="{237C4F64-A278-4907-B7E4-7BBE9805000F}"/>
              </a:ext>
            </a:extLst>
          </p:cNvPr>
          <p:cNvSpPr/>
          <p:nvPr/>
        </p:nvSpPr>
        <p:spPr>
          <a:xfrm>
            <a:off x="2438111" y="2476713"/>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44" name="Rectángulo 43">
            <a:extLst>
              <a:ext uri="{FF2B5EF4-FFF2-40B4-BE49-F238E27FC236}">
                <a16:creationId xmlns:a16="http://schemas.microsoft.com/office/drawing/2014/main" id="{90457C16-EAC0-4660-8266-C8BBDD4E3D24}"/>
              </a:ext>
            </a:extLst>
          </p:cNvPr>
          <p:cNvSpPr/>
          <p:nvPr/>
        </p:nvSpPr>
        <p:spPr>
          <a:xfrm>
            <a:off x="2930548" y="2476713"/>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45" name="Rectángulo 44">
            <a:extLst>
              <a:ext uri="{FF2B5EF4-FFF2-40B4-BE49-F238E27FC236}">
                <a16:creationId xmlns:a16="http://schemas.microsoft.com/office/drawing/2014/main" id="{19A90CE5-E381-47CD-906A-35D7C7D17C09}"/>
              </a:ext>
            </a:extLst>
          </p:cNvPr>
          <p:cNvSpPr/>
          <p:nvPr/>
        </p:nvSpPr>
        <p:spPr>
          <a:xfrm>
            <a:off x="3422984" y="2476866"/>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sp>
        <p:nvSpPr>
          <p:cNvPr id="47" name="Rectángulo 46">
            <a:extLst>
              <a:ext uri="{FF2B5EF4-FFF2-40B4-BE49-F238E27FC236}">
                <a16:creationId xmlns:a16="http://schemas.microsoft.com/office/drawing/2014/main" id="{84058BB0-2D5C-4F0C-BD93-C1D9F52F85E1}"/>
              </a:ext>
            </a:extLst>
          </p:cNvPr>
          <p:cNvSpPr/>
          <p:nvPr/>
        </p:nvSpPr>
        <p:spPr>
          <a:xfrm>
            <a:off x="2815843" y="5251615"/>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48" name="Rectángulo 47">
            <a:extLst>
              <a:ext uri="{FF2B5EF4-FFF2-40B4-BE49-F238E27FC236}">
                <a16:creationId xmlns:a16="http://schemas.microsoft.com/office/drawing/2014/main" id="{90C8A65E-833B-44EC-94B5-A08ECACDE723}"/>
              </a:ext>
            </a:extLst>
          </p:cNvPr>
          <p:cNvSpPr/>
          <p:nvPr/>
        </p:nvSpPr>
        <p:spPr>
          <a:xfrm>
            <a:off x="2370730" y="3918038"/>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50" name="Rectángulo 49">
            <a:extLst>
              <a:ext uri="{FF2B5EF4-FFF2-40B4-BE49-F238E27FC236}">
                <a16:creationId xmlns:a16="http://schemas.microsoft.com/office/drawing/2014/main" id="{0AFED636-AB5D-4174-9B5E-6A116266CE20}"/>
              </a:ext>
            </a:extLst>
          </p:cNvPr>
          <p:cNvSpPr/>
          <p:nvPr/>
        </p:nvSpPr>
        <p:spPr>
          <a:xfrm>
            <a:off x="3308279" y="5251615"/>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51" name="Rectángulo 50">
            <a:extLst>
              <a:ext uri="{FF2B5EF4-FFF2-40B4-BE49-F238E27FC236}">
                <a16:creationId xmlns:a16="http://schemas.microsoft.com/office/drawing/2014/main" id="{D8D4A62E-18B7-4C19-8F1D-71C685684F29}"/>
              </a:ext>
            </a:extLst>
          </p:cNvPr>
          <p:cNvSpPr/>
          <p:nvPr/>
        </p:nvSpPr>
        <p:spPr>
          <a:xfrm>
            <a:off x="3817393" y="5245320"/>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sp>
        <p:nvSpPr>
          <p:cNvPr id="52" name="Rectángulo 51">
            <a:extLst>
              <a:ext uri="{FF2B5EF4-FFF2-40B4-BE49-F238E27FC236}">
                <a16:creationId xmlns:a16="http://schemas.microsoft.com/office/drawing/2014/main" id="{D898B0DE-1129-4EF3-9D27-6F3C13B2FEE4}"/>
              </a:ext>
            </a:extLst>
          </p:cNvPr>
          <p:cNvSpPr/>
          <p:nvPr/>
        </p:nvSpPr>
        <p:spPr>
          <a:xfrm>
            <a:off x="2855101" y="3914520"/>
            <a:ext cx="567880" cy="234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050" b="1" dirty="0">
                <a:solidFill>
                  <a:schemeClr val="tx1"/>
                </a:solidFill>
                <a:effectLst>
                  <a:outerShdw blurRad="38100" dist="38100" dir="2700000" algn="tl">
                    <a:srgbClr val="000000">
                      <a:alpha val="43137"/>
                    </a:srgbClr>
                  </a:outerShdw>
                </a:effectLst>
              </a:rPr>
              <a:t>S.C.M.</a:t>
            </a:r>
            <a:endParaRPr lang="es-GT" sz="1200" b="1" dirty="0">
              <a:solidFill>
                <a:schemeClr val="tx1"/>
              </a:solidFill>
              <a:effectLst>
                <a:outerShdw blurRad="38100" dist="38100" dir="2700000" algn="tl">
                  <a:srgbClr val="000000">
                    <a:alpha val="43137"/>
                  </a:srgbClr>
                </a:outerShdw>
              </a:effectLst>
            </a:endParaRPr>
          </a:p>
        </p:txBody>
      </p:sp>
      <p:grpSp>
        <p:nvGrpSpPr>
          <p:cNvPr id="41" name="Grupo 40">
            <a:extLst>
              <a:ext uri="{FF2B5EF4-FFF2-40B4-BE49-F238E27FC236}">
                <a16:creationId xmlns:a16="http://schemas.microsoft.com/office/drawing/2014/main" id="{AB66EDB4-9B93-8F0F-5640-01DBE9E52A65}"/>
              </a:ext>
            </a:extLst>
          </p:cNvPr>
          <p:cNvGrpSpPr/>
          <p:nvPr/>
        </p:nvGrpSpPr>
        <p:grpSpPr>
          <a:xfrm>
            <a:off x="3117059" y="-46408"/>
            <a:ext cx="7284529" cy="710639"/>
            <a:chOff x="2154746" y="7802"/>
            <a:chExt cx="7882508" cy="1057233"/>
          </a:xfrm>
        </p:grpSpPr>
        <p:pic>
          <p:nvPicPr>
            <p:cNvPr id="42" name="Imagen 16" descr="image001">
              <a:extLst>
                <a:ext uri="{FF2B5EF4-FFF2-40B4-BE49-F238E27FC236}">
                  <a16:creationId xmlns:a16="http://schemas.microsoft.com/office/drawing/2014/main" id="{D9166EA5-A813-9353-8738-4B96D5B24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n 48" descr="Texto, Logotipo&#10;&#10;Descripción generada automáticamente">
              <a:extLst>
                <a:ext uri="{FF2B5EF4-FFF2-40B4-BE49-F238E27FC236}">
                  <a16:creationId xmlns:a16="http://schemas.microsoft.com/office/drawing/2014/main" id="{65207B77-D525-D704-04AD-8C431A083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6E0747BD-12DB-87D4-5D8F-778DE4F2B5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8519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EC67487-EDB4-D60D-04C8-29457A82AFB9}"/>
              </a:ext>
            </a:extLst>
          </p:cNvPr>
          <p:cNvGrpSpPr/>
          <p:nvPr/>
        </p:nvGrpSpPr>
        <p:grpSpPr>
          <a:xfrm>
            <a:off x="8874165" y="3106728"/>
            <a:ext cx="2929395" cy="2929395"/>
            <a:chOff x="8535603" y="2509380"/>
            <a:chExt cx="2929395" cy="2929395"/>
          </a:xfrm>
        </p:grpSpPr>
        <p:pic>
          <p:nvPicPr>
            <p:cNvPr id="25" name="Imagen 24">
              <a:extLst>
                <a:ext uri="{FF2B5EF4-FFF2-40B4-BE49-F238E27FC236}">
                  <a16:creationId xmlns:a16="http://schemas.microsoft.com/office/drawing/2014/main" id="{0C8E4666-53BA-1FCB-2031-B723E5170489}"/>
                </a:ext>
              </a:extLst>
            </p:cNvPr>
            <p:cNvPicPr>
              <a:picLocks noChangeAspect="1"/>
            </p:cNvPicPr>
            <p:nvPr/>
          </p:nvPicPr>
          <p:blipFill>
            <a:blip r:embed="rId2"/>
            <a:stretch>
              <a:fillRect/>
            </a:stretch>
          </p:blipFill>
          <p:spPr>
            <a:xfrm rot="1331139">
              <a:off x="8535603" y="2509380"/>
              <a:ext cx="2929395" cy="2929395"/>
            </a:xfrm>
            <a:prstGeom prst="rect">
              <a:avLst/>
            </a:prstGeom>
          </p:spPr>
        </p:pic>
        <p:sp>
          <p:nvSpPr>
            <p:cNvPr id="26" name="Rectángulo 25">
              <a:extLst>
                <a:ext uri="{FF2B5EF4-FFF2-40B4-BE49-F238E27FC236}">
                  <a16:creationId xmlns:a16="http://schemas.microsoft.com/office/drawing/2014/main" id="{1905FFBE-1D1E-17E5-C18C-F65B523B5C9D}"/>
                </a:ext>
              </a:extLst>
            </p:cNvPr>
            <p:cNvSpPr/>
            <p:nvPr/>
          </p:nvSpPr>
          <p:spPr>
            <a:xfrm rot="1075113">
              <a:off x="8674583" y="3793628"/>
              <a:ext cx="2254192" cy="1384995"/>
            </a:xfrm>
            <a:prstGeom prst="rect">
              <a:avLst/>
            </a:prstGeom>
          </p:spPr>
          <p:txBody>
            <a:bodyPr wrap="square">
              <a:spAutoFit/>
            </a:bodyPr>
            <a:lstStyle/>
            <a:p>
              <a:pPr algn="ctr"/>
              <a:r>
                <a:rPr lang="es-ES" sz="1400" b="1" dirty="0"/>
                <a:t>Fundamento Legal: </a:t>
              </a:r>
            </a:p>
            <a:p>
              <a:pPr algn="ctr"/>
              <a:r>
                <a:rPr lang="es-ES" sz="1400" dirty="0"/>
                <a:t>El contrato de seguro se regula en el Código de Comercio de Guatemala, en los artículos 673 y del 874 al 1038.</a:t>
              </a:r>
            </a:p>
          </p:txBody>
        </p:sp>
      </p:gr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3703856" y="861602"/>
            <a:ext cx="46702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DOCUMENTACIÓN CONTRACTUAL:</a:t>
            </a:r>
            <a:endParaRPr lang="es-ES" b="1" i="0"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574283" y="5789281"/>
            <a:ext cx="5853949" cy="461665"/>
          </a:xfrm>
          <a:prstGeom prst="rect">
            <a:avLst/>
          </a:prstGeom>
        </p:spPr>
        <p:txBody>
          <a:bodyPr wrap="square">
            <a:spAutoFit/>
          </a:bodyPr>
          <a:lstStyle/>
          <a:p>
            <a:pPr algn="just"/>
            <a:r>
              <a:rPr lang="es-GT" sz="1200" b="1" dirty="0">
                <a:solidFill>
                  <a:schemeClr val="accent5">
                    <a:lumMod val="50000"/>
                  </a:schemeClr>
                </a:solidFill>
                <a:latin typeface="Segoe UI" panose="020B0502040204020203" pitchFamily="34" charset="0"/>
              </a:rPr>
              <a:t>Nota: </a:t>
            </a:r>
          </a:p>
          <a:p>
            <a:pPr algn="just"/>
            <a:r>
              <a:rPr lang="es-GT" sz="1200" dirty="0">
                <a:solidFill>
                  <a:schemeClr val="accent5">
                    <a:lumMod val="50000"/>
                  </a:schemeClr>
                </a:solidFill>
                <a:latin typeface="Segoe UI" panose="020B0502040204020203" pitchFamily="34" charset="0"/>
              </a:rPr>
              <a:t>La documentación deberá indicar su número de póliza.</a:t>
            </a:r>
          </a:p>
        </p:txBody>
      </p:sp>
      <p:sp>
        <p:nvSpPr>
          <p:cNvPr id="27" name="Rectángulo 26">
            <a:extLst>
              <a:ext uri="{FF2B5EF4-FFF2-40B4-BE49-F238E27FC236}">
                <a16:creationId xmlns:a16="http://schemas.microsoft.com/office/drawing/2014/main" id="{8B975555-8B0C-46DD-9640-16C1F3571D18}"/>
              </a:ext>
            </a:extLst>
          </p:cNvPr>
          <p:cNvSpPr/>
          <p:nvPr/>
        </p:nvSpPr>
        <p:spPr>
          <a:xfrm>
            <a:off x="583428" y="4184293"/>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Certificado individual de seguro:</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741630" y="4571426"/>
            <a:ext cx="7689138" cy="692497"/>
          </a:xfrm>
          <a:prstGeom prst="rect">
            <a:avLst/>
          </a:prstGeom>
          <a:solidFill>
            <a:schemeClr val="bg1"/>
          </a:solidFill>
          <a:ln>
            <a:solidFill>
              <a:schemeClr val="bg1"/>
            </a:solidFill>
          </a:ln>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emiten las aseguradoras a favor del asegurado que se adhiere a un contrato de seguro colectivo que contiene las coberturas, las principales condiciones generales de la póliza de seguro y las condiciones particulares del asegurado. (Hace las veces de carátula)</a:t>
            </a:r>
          </a:p>
        </p:txBody>
      </p:sp>
      <p:sp>
        <p:nvSpPr>
          <p:cNvPr id="20" name="Rectángulo 19">
            <a:extLst>
              <a:ext uri="{FF2B5EF4-FFF2-40B4-BE49-F238E27FC236}">
                <a16:creationId xmlns:a16="http://schemas.microsoft.com/office/drawing/2014/main" id="{E8D566B7-8CA5-4682-849A-50A1DB581A92}"/>
              </a:ext>
            </a:extLst>
          </p:cNvPr>
          <p:cNvSpPr/>
          <p:nvPr/>
        </p:nvSpPr>
        <p:spPr>
          <a:xfrm>
            <a:off x="10009420" y="1313216"/>
            <a:ext cx="2182580" cy="369332"/>
          </a:xfrm>
          <a:prstGeom prst="rect">
            <a:avLst/>
          </a:prstGeom>
          <a:solidFill>
            <a:schemeClr val="accent1"/>
          </a:solidFill>
        </p:spPr>
        <p:txBody>
          <a:bodyPr wrap="square">
            <a:spAutoFit/>
          </a:bodyPr>
          <a:lstStyle/>
          <a:p>
            <a:r>
              <a:rPr lang="es-ES" b="1" i="0" dirty="0">
                <a:solidFill>
                  <a:schemeClr val="accent5">
                    <a:lumMod val="50000"/>
                  </a:schemeClr>
                </a:solidFill>
                <a:effectLst/>
                <a:latin typeface="Segoe UI" panose="020B0502040204020203" pitchFamily="34" charset="0"/>
              </a:rPr>
              <a:t>S. Individual</a:t>
            </a:r>
          </a:p>
        </p:txBody>
      </p:sp>
      <p:sp>
        <p:nvSpPr>
          <p:cNvPr id="23" name="Rectángulo 22">
            <a:extLst>
              <a:ext uri="{FF2B5EF4-FFF2-40B4-BE49-F238E27FC236}">
                <a16:creationId xmlns:a16="http://schemas.microsoft.com/office/drawing/2014/main" id="{03D3853B-0C19-4B6E-A1D0-08947A391180}"/>
              </a:ext>
            </a:extLst>
          </p:cNvPr>
          <p:cNvSpPr/>
          <p:nvPr/>
        </p:nvSpPr>
        <p:spPr>
          <a:xfrm>
            <a:off x="10009420" y="1763499"/>
            <a:ext cx="2182580" cy="369332"/>
          </a:xfrm>
          <a:prstGeom prst="rect">
            <a:avLst/>
          </a:prstGeom>
          <a:solidFill>
            <a:schemeClr val="accent6">
              <a:lumMod val="60000"/>
              <a:lumOff val="40000"/>
            </a:schemeClr>
          </a:solidFill>
        </p:spPr>
        <p:txBody>
          <a:bodyPr wrap="square">
            <a:spAutoFit/>
          </a:bodyPr>
          <a:lstStyle/>
          <a:p>
            <a:r>
              <a:rPr lang="es-ES" b="1" i="0" dirty="0">
                <a:solidFill>
                  <a:schemeClr val="accent5">
                    <a:lumMod val="50000"/>
                  </a:schemeClr>
                </a:solidFill>
                <a:effectLst/>
                <a:latin typeface="Segoe UI" panose="020B0502040204020203" pitchFamily="34" charset="0"/>
              </a:rPr>
              <a:t>S. Colectivo</a:t>
            </a:r>
          </a:p>
        </p:txBody>
      </p:sp>
      <p:sp>
        <p:nvSpPr>
          <p:cNvPr id="24" name="Rectángulo 23">
            <a:extLst>
              <a:ext uri="{FF2B5EF4-FFF2-40B4-BE49-F238E27FC236}">
                <a16:creationId xmlns:a16="http://schemas.microsoft.com/office/drawing/2014/main" id="{C63FC9A1-AA32-4DD0-A2D6-3170BA90258C}"/>
              </a:ext>
            </a:extLst>
          </p:cNvPr>
          <p:cNvSpPr/>
          <p:nvPr/>
        </p:nvSpPr>
        <p:spPr>
          <a:xfrm>
            <a:off x="10009420" y="2230469"/>
            <a:ext cx="2182580" cy="923330"/>
          </a:xfrm>
          <a:prstGeom prst="rect">
            <a:avLst/>
          </a:prstGeom>
          <a:solidFill>
            <a:srgbClr val="FFFF00"/>
          </a:solidFill>
        </p:spPr>
        <p:txBody>
          <a:bodyPr wrap="square">
            <a:spAutoFit/>
          </a:bodyPr>
          <a:lstStyle/>
          <a:p>
            <a:r>
              <a:rPr lang="es-ES" b="1" i="0" dirty="0">
                <a:solidFill>
                  <a:schemeClr val="accent5">
                    <a:lumMod val="50000"/>
                  </a:schemeClr>
                </a:solidFill>
                <a:effectLst/>
                <a:latin typeface="Segoe UI" panose="020B0502040204020203" pitchFamily="34" charset="0"/>
              </a:rPr>
              <a:t>S. </a:t>
            </a:r>
            <a:r>
              <a:rPr lang="es-ES" b="1" dirty="0">
                <a:solidFill>
                  <a:schemeClr val="accent5">
                    <a:lumMod val="50000"/>
                  </a:schemeClr>
                </a:solidFill>
                <a:latin typeface="Segoe UI" panose="020B0502040204020203" pitchFamily="34" charset="0"/>
              </a:rPr>
              <a:t>d</a:t>
            </a:r>
            <a:r>
              <a:rPr lang="es-ES" b="1" i="0" dirty="0">
                <a:solidFill>
                  <a:schemeClr val="accent5">
                    <a:lumMod val="50000"/>
                  </a:schemeClr>
                </a:solidFill>
                <a:effectLst/>
                <a:latin typeface="Segoe UI" panose="020B0502040204020203" pitchFamily="34" charset="0"/>
              </a:rPr>
              <a:t>e comercialización masiva</a:t>
            </a:r>
          </a:p>
        </p:txBody>
      </p:sp>
      <p:sp>
        <p:nvSpPr>
          <p:cNvPr id="30" name="CuadroTexto 29">
            <a:extLst>
              <a:ext uri="{FF2B5EF4-FFF2-40B4-BE49-F238E27FC236}">
                <a16:creationId xmlns:a16="http://schemas.microsoft.com/office/drawing/2014/main" id="{63A95E76-4F57-4727-A505-0ECCBC1BC3EA}"/>
              </a:ext>
            </a:extLst>
          </p:cNvPr>
          <p:cNvSpPr txBox="1"/>
          <p:nvPr/>
        </p:nvSpPr>
        <p:spPr>
          <a:xfrm>
            <a:off x="723342" y="3471540"/>
            <a:ext cx="8649258" cy="292388"/>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en el que una persona manifiesta su voluntad de adherirse a un seguro colectivo.  </a:t>
            </a:r>
          </a:p>
        </p:txBody>
      </p:sp>
      <p:sp>
        <p:nvSpPr>
          <p:cNvPr id="32" name="Rectángulo 31">
            <a:extLst>
              <a:ext uri="{FF2B5EF4-FFF2-40B4-BE49-F238E27FC236}">
                <a16:creationId xmlns:a16="http://schemas.microsoft.com/office/drawing/2014/main" id="{73C92505-8300-488E-97D5-7478AD8489A1}"/>
              </a:ext>
            </a:extLst>
          </p:cNvPr>
          <p:cNvSpPr/>
          <p:nvPr/>
        </p:nvSpPr>
        <p:spPr>
          <a:xfrm>
            <a:off x="574283" y="314606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Consentimiento de seguro:</a:t>
            </a:r>
            <a:endParaRPr lang="es-ES" b="1" i="0" dirty="0">
              <a:solidFill>
                <a:schemeClr val="accent5">
                  <a:lumMod val="50000"/>
                </a:schemeClr>
              </a:solidFill>
              <a:effectLst/>
              <a:latin typeface="Segoe UI" panose="020B0502040204020203" pitchFamily="34" charset="0"/>
            </a:endParaRPr>
          </a:p>
        </p:txBody>
      </p:sp>
      <p:sp>
        <p:nvSpPr>
          <p:cNvPr id="21" name="Rectángulo 20">
            <a:extLst>
              <a:ext uri="{FF2B5EF4-FFF2-40B4-BE49-F238E27FC236}">
                <a16:creationId xmlns:a16="http://schemas.microsoft.com/office/drawing/2014/main" id="{C705D1FC-1066-46D9-856A-D935BB5C4384}"/>
              </a:ext>
            </a:extLst>
          </p:cNvPr>
          <p:cNvSpPr/>
          <p:nvPr/>
        </p:nvSpPr>
        <p:spPr>
          <a:xfrm>
            <a:off x="3703856" y="3273708"/>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29" name="Rectángulo 28">
            <a:extLst>
              <a:ext uri="{FF2B5EF4-FFF2-40B4-BE49-F238E27FC236}">
                <a16:creationId xmlns:a16="http://schemas.microsoft.com/office/drawing/2014/main" id="{28C7E746-D4C9-43ED-BFBB-C3A2FD0F8BD6}"/>
              </a:ext>
            </a:extLst>
          </p:cNvPr>
          <p:cNvSpPr/>
          <p:nvPr/>
        </p:nvSpPr>
        <p:spPr>
          <a:xfrm>
            <a:off x="4370437" y="4251884"/>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sp>
        <p:nvSpPr>
          <p:cNvPr id="31" name="CuadroTexto 30">
            <a:extLst>
              <a:ext uri="{FF2B5EF4-FFF2-40B4-BE49-F238E27FC236}">
                <a16:creationId xmlns:a16="http://schemas.microsoft.com/office/drawing/2014/main" id="{4A90CE66-BDA1-4709-A771-0B16422020EA}"/>
              </a:ext>
            </a:extLst>
          </p:cNvPr>
          <p:cNvSpPr txBox="1"/>
          <p:nvPr/>
        </p:nvSpPr>
        <p:spPr>
          <a:xfrm>
            <a:off x="723342" y="2038432"/>
            <a:ext cx="8649258" cy="692497"/>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Es el documento que se adhiere a una póliza de seguro en el que se modifican las condiciones generales y/o adicionan coberturas. Algunas pólizas no requerirán este documento. </a:t>
            </a:r>
          </a:p>
          <a:p>
            <a:pPr algn="just"/>
            <a:r>
              <a:rPr lang="es-GT" sz="1300" dirty="0">
                <a:solidFill>
                  <a:schemeClr val="accent5">
                    <a:lumMod val="50000"/>
                  </a:schemeClr>
                </a:solidFill>
                <a:latin typeface="Segoe UI" panose="020B0502040204020203" pitchFamily="34" charset="0"/>
              </a:rPr>
              <a:t>*También se denomina </a:t>
            </a:r>
            <a:r>
              <a:rPr lang="es-GT" sz="1300" b="1" dirty="0">
                <a:solidFill>
                  <a:schemeClr val="accent5">
                    <a:lumMod val="50000"/>
                  </a:schemeClr>
                </a:solidFill>
                <a:latin typeface="Segoe UI" panose="020B0502040204020203" pitchFamily="34" charset="0"/>
              </a:rPr>
              <a:t>“Anexo” o “Endoso”</a:t>
            </a:r>
            <a:endParaRPr lang="es-GT" sz="1300" dirty="0">
              <a:solidFill>
                <a:schemeClr val="accent5">
                  <a:lumMod val="50000"/>
                </a:schemeClr>
              </a:solidFill>
              <a:latin typeface="Segoe UI" panose="020B0502040204020203" pitchFamily="34" charset="0"/>
            </a:endParaRPr>
          </a:p>
        </p:txBody>
      </p:sp>
      <p:sp>
        <p:nvSpPr>
          <p:cNvPr id="33" name="Rectángulo 32">
            <a:extLst>
              <a:ext uri="{FF2B5EF4-FFF2-40B4-BE49-F238E27FC236}">
                <a16:creationId xmlns:a16="http://schemas.microsoft.com/office/drawing/2014/main" id="{46F3CB16-C2D0-4629-9C27-D79607676B2C}"/>
              </a:ext>
            </a:extLst>
          </p:cNvPr>
          <p:cNvSpPr/>
          <p:nvPr/>
        </p:nvSpPr>
        <p:spPr>
          <a:xfrm>
            <a:off x="574283" y="1712961"/>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Condiciones particulares:</a:t>
            </a:r>
          </a:p>
        </p:txBody>
      </p:sp>
      <p:sp>
        <p:nvSpPr>
          <p:cNvPr id="34" name="Rectángulo 33">
            <a:extLst>
              <a:ext uri="{FF2B5EF4-FFF2-40B4-BE49-F238E27FC236}">
                <a16:creationId xmlns:a16="http://schemas.microsoft.com/office/drawing/2014/main" id="{D32ABE67-450F-4C7C-B353-9874B9A4A345}"/>
              </a:ext>
            </a:extLst>
          </p:cNvPr>
          <p:cNvSpPr/>
          <p:nvPr/>
        </p:nvSpPr>
        <p:spPr>
          <a:xfrm>
            <a:off x="3428057" y="1802418"/>
            <a:ext cx="431524" cy="23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S.I.</a:t>
            </a:r>
            <a:endParaRPr lang="es-GT" b="1" dirty="0">
              <a:effectLst>
                <a:outerShdw blurRad="38100" dist="38100" dir="2700000" algn="tl">
                  <a:srgbClr val="000000">
                    <a:alpha val="43137"/>
                  </a:srgbClr>
                </a:outerShdw>
              </a:effectLst>
            </a:endParaRPr>
          </a:p>
        </p:txBody>
      </p:sp>
      <p:sp>
        <p:nvSpPr>
          <p:cNvPr id="35" name="Rectángulo 34">
            <a:extLst>
              <a:ext uri="{FF2B5EF4-FFF2-40B4-BE49-F238E27FC236}">
                <a16:creationId xmlns:a16="http://schemas.microsoft.com/office/drawing/2014/main" id="{B8A5F86F-59E5-4220-8F53-DF5D1A97C6D7}"/>
              </a:ext>
            </a:extLst>
          </p:cNvPr>
          <p:cNvSpPr/>
          <p:nvPr/>
        </p:nvSpPr>
        <p:spPr>
          <a:xfrm>
            <a:off x="3902585" y="1797906"/>
            <a:ext cx="431524" cy="2343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effectLst>
                  <a:outerShdw blurRad="38100" dist="38100" dir="2700000" algn="tl">
                    <a:srgbClr val="000000">
                      <a:alpha val="43137"/>
                    </a:srgbClr>
                  </a:outerShdw>
                </a:effectLst>
              </a:rPr>
              <a:t>S.C.</a:t>
            </a:r>
          </a:p>
        </p:txBody>
      </p:sp>
      <p:grpSp>
        <p:nvGrpSpPr>
          <p:cNvPr id="44" name="Grupo 43">
            <a:extLst>
              <a:ext uri="{FF2B5EF4-FFF2-40B4-BE49-F238E27FC236}">
                <a16:creationId xmlns:a16="http://schemas.microsoft.com/office/drawing/2014/main" id="{955CA2E4-3DDC-D341-1EF0-5991FD6245B6}"/>
              </a:ext>
            </a:extLst>
          </p:cNvPr>
          <p:cNvGrpSpPr/>
          <p:nvPr/>
        </p:nvGrpSpPr>
        <p:grpSpPr>
          <a:xfrm>
            <a:off x="3117059" y="-46408"/>
            <a:ext cx="7284529" cy="710639"/>
            <a:chOff x="2154746" y="7802"/>
            <a:chExt cx="7882508" cy="1057233"/>
          </a:xfrm>
        </p:grpSpPr>
        <p:pic>
          <p:nvPicPr>
            <p:cNvPr id="45" name="Imagen 16" descr="image001">
              <a:extLst>
                <a:ext uri="{FF2B5EF4-FFF2-40B4-BE49-F238E27FC236}">
                  <a16:creationId xmlns:a16="http://schemas.microsoft.com/office/drawing/2014/main" id="{F86C876D-5FE6-AF9D-5252-802F73F49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n 46" descr="Texto, Logotipo&#10;&#10;Descripción generada automáticamente">
              <a:extLst>
                <a:ext uri="{FF2B5EF4-FFF2-40B4-BE49-F238E27FC236}">
                  <a16:creationId xmlns:a16="http://schemas.microsoft.com/office/drawing/2014/main" id="{8C060267-04AC-78C8-0CA6-9F57C043F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489DF3B2-9432-F1DF-8FF2-1E2D487B47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8035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71D9A69-E5BD-4EFB-8222-852536E34A3E}"/>
              </a:ext>
            </a:extLst>
          </p:cNvPr>
          <p:cNvSpPr/>
          <p:nvPr/>
        </p:nvSpPr>
        <p:spPr>
          <a:xfrm>
            <a:off x="2776932" y="1007033"/>
            <a:ext cx="7502849" cy="369332"/>
          </a:xfrm>
          <a:prstGeom prst="rect">
            <a:avLst/>
          </a:prstGeom>
        </p:spPr>
        <p:txBody>
          <a:bodyPr wrap="square">
            <a:spAutoFit/>
          </a:bodyPr>
          <a:lstStyle/>
          <a:p>
            <a:r>
              <a:rPr lang="es-ES" b="1" u="sng" dirty="0">
                <a:solidFill>
                  <a:schemeClr val="accent5">
                    <a:lumMod val="50000"/>
                  </a:schemeClr>
                </a:solidFill>
                <a:latin typeface="Segoe UI" panose="020B0502040204020203" pitchFamily="34" charset="0"/>
              </a:rPr>
              <a:t>PERSONAS QUE TIENEN LA FACULTAD DE VENDERLE UN SEGURO</a:t>
            </a:r>
            <a:endParaRPr lang="es-ES" b="1" i="0" u="sng" dirty="0">
              <a:solidFill>
                <a:schemeClr val="accent5">
                  <a:lumMod val="50000"/>
                </a:schemeClr>
              </a:solidFill>
              <a:effectLst/>
              <a:latin typeface="Segoe UI" panose="020B0502040204020203" pitchFamily="34" charset="0"/>
            </a:endParaRPr>
          </a:p>
        </p:txBody>
      </p:sp>
      <p:sp>
        <p:nvSpPr>
          <p:cNvPr id="17" name="Rectángulo 16">
            <a:extLst>
              <a:ext uri="{FF2B5EF4-FFF2-40B4-BE49-F238E27FC236}">
                <a16:creationId xmlns:a16="http://schemas.microsoft.com/office/drawing/2014/main" id="{18ECD588-86B2-442B-8175-EF92B6D6DDD3}"/>
              </a:ext>
            </a:extLst>
          </p:cNvPr>
          <p:cNvSpPr/>
          <p:nvPr/>
        </p:nvSpPr>
        <p:spPr>
          <a:xfrm>
            <a:off x="251607" y="5573365"/>
            <a:ext cx="11638254" cy="461665"/>
          </a:xfrm>
          <a:prstGeom prst="rect">
            <a:avLst/>
          </a:prstGeom>
        </p:spPr>
        <p:txBody>
          <a:bodyPr wrap="square">
            <a:spAutoFit/>
          </a:bodyPr>
          <a:lstStyle/>
          <a:p>
            <a:pPr algn="just"/>
            <a:r>
              <a:rPr lang="es-GT" sz="1200" b="1" dirty="0">
                <a:solidFill>
                  <a:schemeClr val="accent5">
                    <a:lumMod val="50000"/>
                  </a:schemeClr>
                </a:solidFill>
                <a:latin typeface="Segoe UI" panose="020B0502040204020203" pitchFamily="34" charset="0"/>
              </a:rPr>
              <a:t>Nota: </a:t>
            </a:r>
          </a:p>
          <a:p>
            <a:pPr algn="just"/>
            <a:r>
              <a:rPr lang="es-GT" sz="1200" dirty="0">
                <a:solidFill>
                  <a:schemeClr val="accent5">
                    <a:lumMod val="50000"/>
                  </a:schemeClr>
                </a:solidFill>
                <a:latin typeface="Segoe UI" panose="020B0502040204020203" pitchFamily="34" charset="0"/>
              </a:rPr>
              <a:t>En todo caso, la aseguradora está obligada a entregarle su póliza que debe contener como mínimo la información indicada en el artículo 887 del Código de Comercio.</a:t>
            </a:r>
          </a:p>
        </p:txBody>
      </p:sp>
      <p:sp>
        <p:nvSpPr>
          <p:cNvPr id="18" name="Rectángulo 17">
            <a:extLst>
              <a:ext uri="{FF2B5EF4-FFF2-40B4-BE49-F238E27FC236}">
                <a16:creationId xmlns:a16="http://schemas.microsoft.com/office/drawing/2014/main" id="{3E83AB44-4048-450F-8E1B-41C520EC8F58}"/>
              </a:ext>
            </a:extLst>
          </p:cNvPr>
          <p:cNvSpPr/>
          <p:nvPr/>
        </p:nvSpPr>
        <p:spPr>
          <a:xfrm>
            <a:off x="799009" y="4177984"/>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c) Comercializadores masivos:</a:t>
            </a:r>
            <a:endParaRPr lang="es-ES" b="1" i="0" dirty="0">
              <a:solidFill>
                <a:schemeClr val="accent5">
                  <a:lumMod val="50000"/>
                </a:schemeClr>
              </a:solidFill>
              <a:effectLst/>
              <a:latin typeface="Segoe UI" panose="020B0502040204020203" pitchFamily="34" charset="0"/>
            </a:endParaRPr>
          </a:p>
        </p:txBody>
      </p:sp>
      <p:sp>
        <p:nvSpPr>
          <p:cNvPr id="26" name="Rectángulo 25">
            <a:extLst>
              <a:ext uri="{FF2B5EF4-FFF2-40B4-BE49-F238E27FC236}">
                <a16:creationId xmlns:a16="http://schemas.microsoft.com/office/drawing/2014/main" id="{27943298-2AD5-41EA-B34F-96FB2B975C75}"/>
              </a:ext>
            </a:extLst>
          </p:cNvPr>
          <p:cNvSpPr/>
          <p:nvPr/>
        </p:nvSpPr>
        <p:spPr>
          <a:xfrm>
            <a:off x="1106904" y="4597381"/>
            <a:ext cx="4831884" cy="492443"/>
          </a:xfrm>
          <a:prstGeom prst="rect">
            <a:avLst/>
          </a:prstGeom>
          <a:solidFill>
            <a:schemeClr val="bg1"/>
          </a:solidFill>
          <a:ln>
            <a:solidFill>
              <a:schemeClr val="bg1"/>
            </a:solidFill>
          </a:ln>
        </p:spPr>
        <p:txBody>
          <a:bodyPr wrap="square">
            <a:spAutoFit/>
          </a:bodyPr>
          <a:lstStyle/>
          <a:p>
            <a:r>
              <a:rPr lang="es-GT" sz="1300" dirty="0">
                <a:solidFill>
                  <a:schemeClr val="accent5">
                    <a:lumMod val="50000"/>
                  </a:schemeClr>
                </a:solidFill>
                <a:latin typeface="Segoe UI" panose="020B0502040204020203" pitchFamily="34" charset="0"/>
              </a:rPr>
              <a:t>Personas jurídicas que celebran un contrato de comercialización </a:t>
            </a:r>
          </a:p>
          <a:p>
            <a:r>
              <a:rPr lang="es-GT" sz="1300" dirty="0">
                <a:solidFill>
                  <a:schemeClr val="accent5">
                    <a:lumMod val="50000"/>
                  </a:schemeClr>
                </a:solidFill>
                <a:latin typeface="Segoe UI" panose="020B0502040204020203" pitchFamily="34" charset="0"/>
              </a:rPr>
              <a:t>con la aseguradora.</a:t>
            </a:r>
          </a:p>
        </p:txBody>
      </p:sp>
      <p:sp>
        <p:nvSpPr>
          <p:cNvPr id="27" name="Rectángulo 26">
            <a:extLst>
              <a:ext uri="{FF2B5EF4-FFF2-40B4-BE49-F238E27FC236}">
                <a16:creationId xmlns:a16="http://schemas.microsoft.com/office/drawing/2014/main" id="{8B975555-8B0C-46DD-9640-16C1F3571D18}"/>
              </a:ext>
            </a:extLst>
          </p:cNvPr>
          <p:cNvSpPr/>
          <p:nvPr/>
        </p:nvSpPr>
        <p:spPr>
          <a:xfrm>
            <a:off x="799010" y="2891139"/>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b) Intermediarios de seguros:</a:t>
            </a:r>
            <a:endParaRPr lang="es-ES" b="1" i="0" dirty="0">
              <a:solidFill>
                <a:schemeClr val="accent5">
                  <a:lumMod val="50000"/>
                </a:schemeClr>
              </a:solidFill>
              <a:effectLst/>
              <a:latin typeface="Segoe UI" panose="020B0502040204020203" pitchFamily="34" charset="0"/>
            </a:endParaRPr>
          </a:p>
        </p:txBody>
      </p:sp>
      <p:sp>
        <p:nvSpPr>
          <p:cNvPr id="28" name="Rectángulo 27">
            <a:extLst>
              <a:ext uri="{FF2B5EF4-FFF2-40B4-BE49-F238E27FC236}">
                <a16:creationId xmlns:a16="http://schemas.microsoft.com/office/drawing/2014/main" id="{550461E9-D525-4A50-88D8-A1EB3FB88B66}"/>
              </a:ext>
            </a:extLst>
          </p:cNvPr>
          <p:cNvSpPr/>
          <p:nvPr/>
        </p:nvSpPr>
        <p:spPr>
          <a:xfrm>
            <a:off x="1442781" y="3340131"/>
            <a:ext cx="2926081" cy="692497"/>
          </a:xfrm>
          <a:prstGeom prst="rect">
            <a:avLst/>
          </a:prstGeom>
          <a:solidFill>
            <a:schemeClr val="bg1"/>
          </a:solidFill>
          <a:ln>
            <a:solidFill>
              <a:schemeClr val="bg1"/>
            </a:solidFill>
          </a:ln>
        </p:spPr>
        <p:txBody>
          <a:bodyPr wrap="square">
            <a:spAutoFit/>
          </a:bodyPr>
          <a:lstStyle/>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Agente dependiente</a:t>
            </a:r>
          </a:p>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Agente independiente</a:t>
            </a:r>
          </a:p>
          <a:p>
            <a:pPr marL="285750" indent="-285750" algn="just">
              <a:buFont typeface="Wingdings" panose="05000000000000000000" pitchFamily="2" charset="2"/>
              <a:buChar char="ü"/>
            </a:pPr>
            <a:r>
              <a:rPr lang="es-GT" sz="1300" dirty="0">
                <a:solidFill>
                  <a:schemeClr val="accent5">
                    <a:lumMod val="50000"/>
                  </a:schemeClr>
                </a:solidFill>
                <a:latin typeface="Segoe UI" panose="020B0502040204020203" pitchFamily="34" charset="0"/>
              </a:rPr>
              <a:t>Corredores de seguros</a:t>
            </a:r>
          </a:p>
        </p:txBody>
      </p:sp>
      <p:sp>
        <p:nvSpPr>
          <p:cNvPr id="32" name="Rectángulo 31">
            <a:extLst>
              <a:ext uri="{FF2B5EF4-FFF2-40B4-BE49-F238E27FC236}">
                <a16:creationId xmlns:a16="http://schemas.microsoft.com/office/drawing/2014/main" id="{73C92505-8300-488E-97D5-7478AD8489A1}"/>
              </a:ext>
            </a:extLst>
          </p:cNvPr>
          <p:cNvSpPr/>
          <p:nvPr/>
        </p:nvSpPr>
        <p:spPr>
          <a:xfrm>
            <a:off x="886410" y="1681262"/>
            <a:ext cx="5271725" cy="369332"/>
          </a:xfrm>
          <a:prstGeom prst="rect">
            <a:avLst/>
          </a:prstGeom>
        </p:spPr>
        <p:txBody>
          <a:bodyPr wrap="square">
            <a:spAutoFit/>
          </a:bodyPr>
          <a:lstStyle/>
          <a:p>
            <a:r>
              <a:rPr lang="es-ES" b="1" dirty="0">
                <a:solidFill>
                  <a:schemeClr val="accent5">
                    <a:lumMod val="50000"/>
                  </a:schemeClr>
                </a:solidFill>
                <a:latin typeface="Segoe UI" panose="020B0502040204020203" pitchFamily="34" charset="0"/>
              </a:rPr>
              <a:t>a) Aseguradora.</a:t>
            </a:r>
            <a:endParaRPr lang="es-ES" b="1" i="0" dirty="0">
              <a:solidFill>
                <a:schemeClr val="accent5">
                  <a:lumMod val="50000"/>
                </a:schemeClr>
              </a:solidFill>
              <a:effectLst/>
              <a:latin typeface="Segoe UI" panose="020B0502040204020203" pitchFamily="34" charset="0"/>
            </a:endParaRPr>
          </a:p>
        </p:txBody>
      </p:sp>
      <p:sp>
        <p:nvSpPr>
          <p:cNvPr id="15" name="CuadroTexto 14">
            <a:extLst>
              <a:ext uri="{FF2B5EF4-FFF2-40B4-BE49-F238E27FC236}">
                <a16:creationId xmlns:a16="http://schemas.microsoft.com/office/drawing/2014/main" id="{8ABFD5D6-96D3-4719-81F1-B12ADB893255}"/>
              </a:ext>
            </a:extLst>
          </p:cNvPr>
          <p:cNvSpPr txBox="1"/>
          <p:nvPr/>
        </p:nvSpPr>
        <p:spPr>
          <a:xfrm>
            <a:off x="1106904" y="2091569"/>
            <a:ext cx="6110868" cy="492443"/>
          </a:xfrm>
          <a:prstGeom prst="rect">
            <a:avLst/>
          </a:prstGeom>
          <a:noFill/>
        </p:spPr>
        <p:txBody>
          <a:bodyPr wrap="square">
            <a:spAutoFit/>
          </a:bodyPr>
          <a:lstStyle/>
          <a:p>
            <a:pPr algn="just"/>
            <a:r>
              <a:rPr lang="es-GT" sz="1300" dirty="0">
                <a:solidFill>
                  <a:schemeClr val="accent5">
                    <a:lumMod val="50000"/>
                  </a:schemeClr>
                </a:solidFill>
                <a:latin typeface="Segoe UI" panose="020B0502040204020203" pitchFamily="34" charset="0"/>
              </a:rPr>
              <a:t>Entidad autorizada legalmente por la Junta Monetaria y supervisada por la SIB, que asume los riesgos indicados en la póliza.</a:t>
            </a:r>
          </a:p>
        </p:txBody>
      </p:sp>
      <p:pic>
        <p:nvPicPr>
          <p:cNvPr id="2" name="Imagen 1">
            <a:extLst>
              <a:ext uri="{FF2B5EF4-FFF2-40B4-BE49-F238E27FC236}">
                <a16:creationId xmlns:a16="http://schemas.microsoft.com/office/drawing/2014/main" id="{C0B5EF7C-7D47-4679-A15C-0D247A2AB061}"/>
              </a:ext>
            </a:extLst>
          </p:cNvPr>
          <p:cNvPicPr>
            <a:picLocks noChangeAspect="1"/>
          </p:cNvPicPr>
          <p:nvPr/>
        </p:nvPicPr>
        <p:blipFill rotWithShape="1">
          <a:blip r:embed="rId2"/>
          <a:srcRect l="15843" r="15738"/>
          <a:stretch/>
        </p:blipFill>
        <p:spPr>
          <a:xfrm>
            <a:off x="8951353" y="1809076"/>
            <a:ext cx="2415368" cy="19858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Imagen 2">
            <a:extLst>
              <a:ext uri="{FF2B5EF4-FFF2-40B4-BE49-F238E27FC236}">
                <a16:creationId xmlns:a16="http://schemas.microsoft.com/office/drawing/2014/main" id="{361BE566-6830-459B-AD68-B199B99E4E84}"/>
              </a:ext>
            </a:extLst>
          </p:cNvPr>
          <p:cNvPicPr>
            <a:picLocks noChangeAspect="1"/>
          </p:cNvPicPr>
          <p:nvPr/>
        </p:nvPicPr>
        <p:blipFill>
          <a:blip r:embed="rId3"/>
          <a:stretch>
            <a:fillRect/>
          </a:stretch>
        </p:blipFill>
        <p:spPr>
          <a:xfrm>
            <a:off x="6258981" y="3253898"/>
            <a:ext cx="2040181" cy="2040181"/>
          </a:xfrm>
          <a:prstGeom prst="rect">
            <a:avLst/>
          </a:prstGeom>
        </p:spPr>
      </p:pic>
      <p:grpSp>
        <p:nvGrpSpPr>
          <p:cNvPr id="30" name="Grupo 29">
            <a:extLst>
              <a:ext uri="{FF2B5EF4-FFF2-40B4-BE49-F238E27FC236}">
                <a16:creationId xmlns:a16="http://schemas.microsoft.com/office/drawing/2014/main" id="{2C08E1C6-B5E9-86B1-1BFA-9F7E1B5AC506}"/>
              </a:ext>
            </a:extLst>
          </p:cNvPr>
          <p:cNvGrpSpPr/>
          <p:nvPr/>
        </p:nvGrpSpPr>
        <p:grpSpPr>
          <a:xfrm>
            <a:off x="3117059" y="-46408"/>
            <a:ext cx="7284529" cy="710639"/>
            <a:chOff x="2154746" y="7802"/>
            <a:chExt cx="7882508" cy="1057233"/>
          </a:xfrm>
        </p:grpSpPr>
        <p:pic>
          <p:nvPicPr>
            <p:cNvPr id="31" name="Imagen 16" descr="image001">
              <a:extLst>
                <a:ext uri="{FF2B5EF4-FFF2-40B4-BE49-F238E27FC236}">
                  <a16:creationId xmlns:a16="http://schemas.microsoft.com/office/drawing/2014/main" id="{C61073E8-D06C-81D6-2552-179EF5D2B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descr="Texto, Logotipo&#10;&#10;Descripción generada automáticamente">
              <a:extLst>
                <a:ext uri="{FF2B5EF4-FFF2-40B4-BE49-F238E27FC236}">
                  <a16:creationId xmlns:a16="http://schemas.microsoft.com/office/drawing/2014/main" id="{0A444BB2-5820-228C-E9FC-E2C9041F4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4" name="Imagen 3">
            <a:extLst>
              <a:ext uri="{FF2B5EF4-FFF2-40B4-BE49-F238E27FC236}">
                <a16:creationId xmlns:a16="http://schemas.microsoft.com/office/drawing/2014/main" id="{86846D2C-45BC-ADA3-FD4D-7E47A6F931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08960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rechos Legales - Home | Facebook">
            <a:extLst>
              <a:ext uri="{FF2B5EF4-FFF2-40B4-BE49-F238E27FC236}">
                <a16:creationId xmlns:a16="http://schemas.microsoft.com/office/drawing/2014/main" id="{0EB425A5-189F-410A-932A-4EF0D8342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833" y="1041971"/>
            <a:ext cx="3533809" cy="198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368902" y="1507321"/>
            <a:ext cx="5470423" cy="830997"/>
          </a:xfrm>
          <a:prstGeom prst="rect">
            <a:avLst/>
          </a:prstGeom>
        </p:spPr>
        <p:txBody>
          <a:bodyPr wrap="square">
            <a:spAutoFit/>
          </a:bodyPr>
          <a:lstStyle/>
          <a:p>
            <a:pPr algn="ctr"/>
            <a:r>
              <a:rPr lang="es-ES" sz="2400" b="1" i="0" dirty="0">
                <a:solidFill>
                  <a:schemeClr val="accent5">
                    <a:lumMod val="50000"/>
                  </a:schemeClr>
                </a:solidFill>
                <a:effectLst/>
                <a:latin typeface="Segoe UI" panose="020B0502040204020203" pitchFamily="34" charset="0"/>
              </a:rPr>
              <a:t>¿Cuáles son sus derechos mínimos cómo asegurado?</a:t>
            </a:r>
          </a:p>
        </p:txBody>
      </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F962D946-809B-465D-9890-74555FB3C7C1}"/>
              </a:ext>
            </a:extLst>
          </p:cNvPr>
          <p:cNvGraphicFramePr/>
          <p:nvPr/>
        </p:nvGraphicFramePr>
        <p:xfrm>
          <a:off x="382450" y="1099422"/>
          <a:ext cx="8993632" cy="5140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8FB98A7-A2A0-DAC2-2F74-A4D30B98B5A5}"/>
              </a:ext>
            </a:extLst>
          </p:cNvPr>
          <p:cNvSpPr txBox="1"/>
          <p:nvPr/>
        </p:nvSpPr>
        <p:spPr>
          <a:xfrm>
            <a:off x="9058450" y="5932243"/>
            <a:ext cx="3405717" cy="307777"/>
          </a:xfrm>
          <a:prstGeom prst="rect">
            <a:avLst/>
          </a:prstGeom>
          <a:noFill/>
        </p:spPr>
        <p:txBody>
          <a:bodyPr wrap="square">
            <a:spAutoFit/>
          </a:bodyPr>
          <a:lstStyle/>
          <a:p>
            <a:r>
              <a:rPr lang="es-GT" sz="1400" b="1" dirty="0">
                <a:solidFill>
                  <a:schemeClr val="accent5">
                    <a:lumMod val="50000"/>
                  </a:schemeClr>
                </a:solidFill>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 sib.gob.gt - Importancia del Seguro</a:t>
            </a:r>
            <a:endParaRPr lang="es-GT" sz="1400" b="1" dirty="0">
              <a:effectLst>
                <a:outerShdw blurRad="38100" dist="38100" dir="2700000" algn="tl">
                  <a:srgbClr val="000000">
                    <a:alpha val="43137"/>
                  </a:srgbClr>
                </a:outerShdw>
              </a:effectLst>
            </a:endParaRPr>
          </a:p>
        </p:txBody>
      </p:sp>
      <p:grpSp>
        <p:nvGrpSpPr>
          <p:cNvPr id="20" name="Grupo 19">
            <a:extLst>
              <a:ext uri="{FF2B5EF4-FFF2-40B4-BE49-F238E27FC236}">
                <a16:creationId xmlns:a16="http://schemas.microsoft.com/office/drawing/2014/main" id="{CE3B46EA-4F7A-9E55-704D-1C8E307D921C}"/>
              </a:ext>
            </a:extLst>
          </p:cNvPr>
          <p:cNvGrpSpPr/>
          <p:nvPr/>
        </p:nvGrpSpPr>
        <p:grpSpPr>
          <a:xfrm>
            <a:off x="3117059" y="-46408"/>
            <a:ext cx="7284529" cy="710639"/>
            <a:chOff x="2154746" y="7802"/>
            <a:chExt cx="7882508" cy="1057233"/>
          </a:xfrm>
        </p:grpSpPr>
        <p:pic>
          <p:nvPicPr>
            <p:cNvPr id="21" name="Imagen 16" descr="image001">
              <a:extLst>
                <a:ext uri="{FF2B5EF4-FFF2-40B4-BE49-F238E27FC236}">
                  <a16:creationId xmlns:a16="http://schemas.microsoft.com/office/drawing/2014/main" id="{505C292D-A30E-008A-2E23-91DB04EA33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2" descr="Texto, Logotipo&#10;&#10;Descripción generada automáticamente">
              <a:extLst>
                <a:ext uri="{FF2B5EF4-FFF2-40B4-BE49-F238E27FC236}">
                  <a16:creationId xmlns:a16="http://schemas.microsoft.com/office/drawing/2014/main" id="{E8CBB6B6-C9EC-2373-2B20-B8083359E4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33BF3A5B-CC79-449E-6449-EA132238C3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4890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bligaciones legales de nuestra empresa">
            <a:extLst>
              <a:ext uri="{FF2B5EF4-FFF2-40B4-BE49-F238E27FC236}">
                <a16:creationId xmlns:a16="http://schemas.microsoft.com/office/drawing/2014/main" id="{3EF8EE7C-0E91-473F-9FA3-CEF824790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15" y="2114851"/>
            <a:ext cx="2130232" cy="20559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1746973" y="1760908"/>
            <a:ext cx="3926718" cy="707886"/>
          </a:xfrm>
          <a:prstGeom prst="rect">
            <a:avLst/>
          </a:prstGeom>
        </p:spPr>
        <p:txBody>
          <a:bodyPr wrap="square">
            <a:spAutoFit/>
          </a:bodyPr>
          <a:lstStyle/>
          <a:p>
            <a:pPr algn="ctr"/>
            <a:r>
              <a:rPr lang="es-ES" sz="2000" b="1" i="0" dirty="0">
                <a:solidFill>
                  <a:schemeClr val="accent5">
                    <a:lumMod val="50000"/>
                  </a:schemeClr>
                </a:solidFill>
                <a:effectLst/>
                <a:latin typeface="Segoe UI" panose="020B0502040204020203" pitchFamily="34" charset="0"/>
              </a:rPr>
              <a:t>¿Cuáles son </a:t>
            </a:r>
            <a:r>
              <a:rPr lang="es-ES" sz="2000" b="1" dirty="0">
                <a:solidFill>
                  <a:schemeClr val="accent5">
                    <a:lumMod val="50000"/>
                  </a:schemeClr>
                </a:solidFill>
                <a:latin typeface="Segoe UI" panose="020B0502040204020203" pitchFamily="34" charset="0"/>
              </a:rPr>
              <a:t>sus obligaciones </a:t>
            </a:r>
          </a:p>
          <a:p>
            <a:pPr algn="ctr"/>
            <a:r>
              <a:rPr lang="es-ES" sz="2000" b="1" dirty="0">
                <a:solidFill>
                  <a:schemeClr val="accent5">
                    <a:lumMod val="50000"/>
                  </a:schemeClr>
                </a:solidFill>
                <a:latin typeface="Segoe UI" panose="020B0502040204020203" pitchFamily="34" charset="0"/>
              </a:rPr>
              <a:t>como asegurado</a:t>
            </a:r>
            <a:r>
              <a:rPr lang="es-ES" sz="2000" b="1" i="0" dirty="0">
                <a:solidFill>
                  <a:schemeClr val="accent5">
                    <a:lumMod val="50000"/>
                  </a:schemeClr>
                </a:solidFill>
                <a:effectLst/>
                <a:latin typeface="Segoe UI" panose="020B0502040204020203" pitchFamily="34" charset="0"/>
              </a:rPr>
              <a:t>?</a:t>
            </a:r>
          </a:p>
        </p:txBody>
      </p:sp>
      <p:cxnSp>
        <p:nvCxnSpPr>
          <p:cNvPr id="11" name="Conector recto 10"/>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F962D946-809B-465D-9890-74555FB3C7C1}"/>
              </a:ext>
            </a:extLst>
          </p:cNvPr>
          <p:cNvGraphicFramePr/>
          <p:nvPr/>
        </p:nvGraphicFramePr>
        <p:xfrm>
          <a:off x="2462047" y="1117274"/>
          <a:ext cx="89936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upo 17">
            <a:extLst>
              <a:ext uri="{FF2B5EF4-FFF2-40B4-BE49-F238E27FC236}">
                <a16:creationId xmlns:a16="http://schemas.microsoft.com/office/drawing/2014/main" id="{2BA142DE-4A0C-4ED6-BCA7-063385B30D14}"/>
              </a:ext>
            </a:extLst>
          </p:cNvPr>
          <p:cNvGrpSpPr/>
          <p:nvPr/>
        </p:nvGrpSpPr>
        <p:grpSpPr>
          <a:xfrm>
            <a:off x="3117059" y="-182245"/>
            <a:ext cx="7284529" cy="710639"/>
            <a:chOff x="2154746" y="7802"/>
            <a:chExt cx="7882508" cy="1057233"/>
          </a:xfrm>
        </p:grpSpPr>
        <p:pic>
          <p:nvPicPr>
            <p:cNvPr id="19" name="Imagen 16" descr="image001">
              <a:extLst>
                <a:ext uri="{FF2B5EF4-FFF2-40B4-BE49-F238E27FC236}">
                  <a16:creationId xmlns:a16="http://schemas.microsoft.com/office/drawing/2014/main" id="{7CC713A3-AE6D-C68A-10E2-F09B609E9D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descr="Texto, Logotipo&#10;&#10;Descripción generada automáticamente">
              <a:extLst>
                <a:ext uri="{FF2B5EF4-FFF2-40B4-BE49-F238E27FC236}">
                  <a16:creationId xmlns:a16="http://schemas.microsoft.com/office/drawing/2014/main" id="{4536813A-AE2F-58B6-0CD9-EBCC0E3399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2" name="Imagen 1">
            <a:extLst>
              <a:ext uri="{FF2B5EF4-FFF2-40B4-BE49-F238E27FC236}">
                <a16:creationId xmlns:a16="http://schemas.microsoft.com/office/drawing/2014/main" id="{CB518253-F49F-5A38-CD8E-AA1B786F075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9037157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 id="{59AD2716-9779-4E2D-A99C-A598BED5BEA4}" vid="{B366F6EB-664D-4B20-9381-974A11785041}"/>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seguros_</Template>
  <TotalTime>99</TotalTime>
  <Words>2223</Words>
  <Application>Microsoft Office PowerPoint</Application>
  <PresentationFormat>Panorámica</PresentationFormat>
  <Paragraphs>182</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Segoe UI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Karina Donis Sáenz</dc:creator>
  <cp:lastModifiedBy>Enrique Santos</cp:lastModifiedBy>
  <cp:revision>1</cp:revision>
  <dcterms:created xsi:type="dcterms:W3CDTF">2022-08-30T15:50:10Z</dcterms:created>
  <dcterms:modified xsi:type="dcterms:W3CDTF">2025-03-18T16:28:33Z</dcterms:modified>
</cp:coreProperties>
</file>