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1"/>
  </p:notesMasterIdLst>
  <p:sldIdLst>
    <p:sldId id="256" r:id="rId3"/>
    <p:sldId id="474" r:id="rId4"/>
    <p:sldId id="487" r:id="rId5"/>
    <p:sldId id="261" r:id="rId6"/>
    <p:sldId id="459" r:id="rId7"/>
    <p:sldId id="493" r:id="rId8"/>
    <p:sldId id="496" r:id="rId9"/>
    <p:sldId id="479" r:id="rId10"/>
    <p:sldId id="499" r:id="rId11"/>
    <p:sldId id="480" r:id="rId12"/>
    <p:sldId id="481" r:id="rId13"/>
    <p:sldId id="293" r:id="rId14"/>
    <p:sldId id="301" r:id="rId15"/>
    <p:sldId id="502" r:id="rId16"/>
    <p:sldId id="483" r:id="rId17"/>
    <p:sldId id="302" r:id="rId18"/>
    <p:sldId id="495" r:id="rId19"/>
    <p:sldId id="482" r:id="rId20"/>
    <p:sldId id="503" r:id="rId21"/>
    <p:sldId id="296" r:id="rId22"/>
    <p:sldId id="504" r:id="rId23"/>
    <p:sldId id="485" r:id="rId24"/>
    <p:sldId id="497" r:id="rId25"/>
    <p:sldId id="489" r:id="rId26"/>
    <p:sldId id="490" r:id="rId27"/>
    <p:sldId id="475" r:id="rId28"/>
    <p:sldId id="498" r:id="rId29"/>
    <p:sldId id="259" r:id="rId30"/>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8C2"/>
    <a:srgbClr val="0B2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9"/>
    <p:restoredTop sz="88083"/>
  </p:normalViewPr>
  <p:slideViewPr>
    <p:cSldViewPr snapToGrid="0" snapToObjects="1">
      <p:cViewPr varScale="1">
        <p:scale>
          <a:sx n="115" d="100"/>
          <a:sy n="115" d="100"/>
        </p:scale>
        <p:origin x="9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73DB3-4145-6C45-9E2A-BEC23D638AFE}" type="datetimeFigureOut">
              <a:rPr lang="es-GT" smtClean="0"/>
              <a:t>20/01/23</a:t>
            </a:fld>
            <a:endParaRPr lang="es-GT"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DBE51-4D3E-E249-9ED9-F70E2EF9CC63}" type="slidenum">
              <a:rPr lang="es-GT" smtClean="0"/>
              <a:t>‹Nº›</a:t>
            </a:fld>
            <a:endParaRPr lang="es-GT" dirty="0"/>
          </a:p>
        </p:txBody>
      </p:sp>
    </p:spTree>
    <p:extLst>
      <p:ext uri="{BB962C8B-B14F-4D97-AF65-F5344CB8AC3E}">
        <p14:creationId xmlns:p14="http://schemas.microsoft.com/office/powerpoint/2010/main" val="126354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293DBE51-4D3E-E249-9ED9-F70E2EF9CC63}" type="slidenum">
              <a:rPr lang="es-GT" smtClean="0"/>
              <a:t>5</a:t>
            </a:fld>
            <a:endParaRPr lang="es-GT" dirty="0"/>
          </a:p>
        </p:txBody>
      </p:sp>
    </p:spTree>
    <p:extLst>
      <p:ext uri="{BB962C8B-B14F-4D97-AF65-F5344CB8AC3E}">
        <p14:creationId xmlns:p14="http://schemas.microsoft.com/office/powerpoint/2010/main" val="215332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293DBE51-4D3E-E249-9ED9-F70E2EF9CC63}" type="slidenum">
              <a:rPr lang="es-GT" smtClean="0"/>
              <a:t>6</a:t>
            </a:fld>
            <a:endParaRPr lang="es-GT" dirty="0"/>
          </a:p>
        </p:txBody>
      </p:sp>
    </p:spTree>
    <p:extLst>
      <p:ext uri="{BB962C8B-B14F-4D97-AF65-F5344CB8AC3E}">
        <p14:creationId xmlns:p14="http://schemas.microsoft.com/office/powerpoint/2010/main" val="157308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293DBE51-4D3E-E249-9ED9-F70E2EF9CC63}" type="slidenum">
              <a:rPr lang="es-GT" smtClean="0"/>
              <a:t>7</a:t>
            </a:fld>
            <a:endParaRPr lang="es-GT" dirty="0"/>
          </a:p>
        </p:txBody>
      </p:sp>
    </p:spTree>
    <p:extLst>
      <p:ext uri="{BB962C8B-B14F-4D97-AF65-F5344CB8AC3E}">
        <p14:creationId xmlns:p14="http://schemas.microsoft.com/office/powerpoint/2010/main" val="428245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293DBE51-4D3E-E249-9ED9-F70E2EF9CC63}" type="slidenum">
              <a:rPr lang="es-GT" smtClean="0"/>
              <a:t>11</a:t>
            </a:fld>
            <a:endParaRPr lang="es-GT" dirty="0"/>
          </a:p>
        </p:txBody>
      </p:sp>
    </p:spTree>
    <p:extLst>
      <p:ext uri="{BB962C8B-B14F-4D97-AF65-F5344CB8AC3E}">
        <p14:creationId xmlns:p14="http://schemas.microsoft.com/office/powerpoint/2010/main" val="224307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293DBE51-4D3E-E249-9ED9-F70E2EF9CC63}" type="slidenum">
              <a:rPr lang="es-GT" smtClean="0"/>
              <a:t>13</a:t>
            </a:fld>
            <a:endParaRPr lang="es-GT"/>
          </a:p>
        </p:txBody>
      </p:sp>
    </p:spTree>
    <p:extLst>
      <p:ext uri="{BB962C8B-B14F-4D97-AF65-F5344CB8AC3E}">
        <p14:creationId xmlns:p14="http://schemas.microsoft.com/office/powerpoint/2010/main" val="84722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dirty="0"/>
              <a:t>Hacer constar el método utilizado y documentarse; conservar la evidencia por al menos diez años.</a:t>
            </a:r>
            <a:endParaRPr lang="es-GT" dirty="0"/>
          </a:p>
        </p:txBody>
      </p:sp>
      <p:sp>
        <p:nvSpPr>
          <p:cNvPr id="4" name="Marcador de número de diapositiva 3"/>
          <p:cNvSpPr>
            <a:spLocks noGrp="1"/>
          </p:cNvSpPr>
          <p:nvPr>
            <p:ph type="sldNum" sz="quarter" idx="5"/>
          </p:nvPr>
        </p:nvSpPr>
        <p:spPr/>
        <p:txBody>
          <a:bodyPr/>
          <a:lstStyle/>
          <a:p>
            <a:fld id="{293DBE51-4D3E-E249-9ED9-F70E2EF9CC63}" type="slidenum">
              <a:rPr lang="es-GT" smtClean="0"/>
              <a:t>18</a:t>
            </a:fld>
            <a:endParaRPr lang="es-GT" dirty="0"/>
          </a:p>
        </p:txBody>
      </p:sp>
    </p:spTree>
    <p:extLst>
      <p:ext uri="{BB962C8B-B14F-4D97-AF65-F5344CB8AC3E}">
        <p14:creationId xmlns:p14="http://schemas.microsoft.com/office/powerpoint/2010/main" val="45176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Redactar para mejor comprensión </a:t>
            </a:r>
            <a:r>
              <a:rPr lang="es-MX" sz="1200" b="0" i="0" kern="1200" dirty="0">
                <a:solidFill>
                  <a:schemeClr val="tx1"/>
                </a:solidFill>
                <a:effectLst/>
                <a:latin typeface="+mn-lt"/>
                <a:ea typeface="+mn-ea"/>
                <a:cs typeface="+mn-cs"/>
              </a:rPr>
              <a:t>son las responsables de efectuar las funciones de validación de la identidad y otros datos de los suscriptores de certificados, de aprobación o rechazo de las solicitudes, así como también de las solicitudes de revocación de los certificados digitales.</a:t>
            </a:r>
            <a:endParaRPr lang="es-GT" dirty="0"/>
          </a:p>
        </p:txBody>
      </p:sp>
      <p:sp>
        <p:nvSpPr>
          <p:cNvPr id="4" name="Marcador de número de diapositiva 3"/>
          <p:cNvSpPr>
            <a:spLocks noGrp="1"/>
          </p:cNvSpPr>
          <p:nvPr>
            <p:ph type="sldNum" sz="quarter" idx="5"/>
          </p:nvPr>
        </p:nvSpPr>
        <p:spPr/>
        <p:txBody>
          <a:bodyPr/>
          <a:lstStyle/>
          <a:p>
            <a:fld id="{293DBE51-4D3E-E249-9ED9-F70E2EF9CC63}" type="slidenum">
              <a:rPr lang="es-GT" smtClean="0"/>
              <a:t>24</a:t>
            </a:fld>
            <a:endParaRPr lang="es-GT" dirty="0"/>
          </a:p>
        </p:txBody>
      </p:sp>
    </p:spTree>
    <p:extLst>
      <p:ext uri="{BB962C8B-B14F-4D97-AF65-F5344CB8AC3E}">
        <p14:creationId xmlns:p14="http://schemas.microsoft.com/office/powerpoint/2010/main" val="330867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293DBE51-4D3E-E249-9ED9-F70E2EF9CC63}" type="slidenum">
              <a:rPr lang="es-GT" smtClean="0"/>
              <a:t>26</a:t>
            </a:fld>
            <a:endParaRPr lang="es-GT" dirty="0"/>
          </a:p>
        </p:txBody>
      </p:sp>
    </p:spTree>
    <p:extLst>
      <p:ext uri="{BB962C8B-B14F-4D97-AF65-F5344CB8AC3E}">
        <p14:creationId xmlns:p14="http://schemas.microsoft.com/office/powerpoint/2010/main" val="288498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757804-E760-0046-BDBC-D0B6E1A57E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2E33A134-47CE-CD43-B1EF-C29F18C839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D4A3CC2B-F23F-7E45-9C86-B8F62E5BE898}"/>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3EB18F71-FB8F-6443-9C41-3B0E6ECBDEE1}"/>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38164F08-20DD-7848-A1C1-736471875707}"/>
              </a:ext>
            </a:extLst>
          </p:cNvPr>
          <p:cNvSpPr>
            <a:spLocks noGrp="1"/>
          </p:cNvSpPr>
          <p:nvPr>
            <p:ph type="sldNum" sz="quarter" idx="12"/>
          </p:nvPr>
        </p:nvSpPr>
        <p:spPr/>
        <p:txBody>
          <a:bodyPr/>
          <a:lstStyle/>
          <a:p>
            <a:fld id="{59D54314-8F7A-D248-9E59-4E96B295C306}" type="slidenum">
              <a:rPr lang="es-GT" smtClean="0"/>
              <a:t>‹Nº›</a:t>
            </a:fld>
            <a:endParaRPr lang="es-GT" dirty="0"/>
          </a:p>
        </p:txBody>
      </p:sp>
    </p:spTree>
    <p:extLst>
      <p:ext uri="{BB962C8B-B14F-4D97-AF65-F5344CB8AC3E}">
        <p14:creationId xmlns:p14="http://schemas.microsoft.com/office/powerpoint/2010/main" val="313582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96101-033C-3145-AB6C-9902561F0614}"/>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802A38E0-667E-2847-B6AF-3CBC9C8BCC85}"/>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3AD6C004-DE61-1540-B19C-E9BFC3E3FA8C}"/>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8854E45B-3355-B54D-8BD8-FA65B228EB35}"/>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8BF1DB3F-AFD0-4645-BAFC-4EF665EDB551}"/>
              </a:ext>
            </a:extLst>
          </p:cNvPr>
          <p:cNvSpPr>
            <a:spLocks noGrp="1"/>
          </p:cNvSpPr>
          <p:nvPr>
            <p:ph type="sldNum" sz="quarter" idx="12"/>
          </p:nvPr>
        </p:nvSpPr>
        <p:spPr/>
        <p:txBody>
          <a:bodyPr/>
          <a:lstStyle/>
          <a:p>
            <a:fld id="{59D54314-8F7A-D248-9E59-4E96B295C306}" type="slidenum">
              <a:rPr lang="es-GT" smtClean="0"/>
              <a:t>‹Nº›</a:t>
            </a:fld>
            <a:endParaRPr lang="es-GT" dirty="0"/>
          </a:p>
        </p:txBody>
      </p:sp>
    </p:spTree>
    <p:extLst>
      <p:ext uri="{BB962C8B-B14F-4D97-AF65-F5344CB8AC3E}">
        <p14:creationId xmlns:p14="http://schemas.microsoft.com/office/powerpoint/2010/main" val="141379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B79A94-892F-4644-AE95-0661FEBA402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CEB0F680-0D92-5247-B96E-0AA926A5014B}"/>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67C4E8A4-B09F-1140-957B-3BA7A02DD2B1}"/>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9795F67D-6113-FE4F-BC2F-4B21C33D1A58}"/>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2BC8571A-CC66-904D-812E-94F384C8AF49}"/>
              </a:ext>
            </a:extLst>
          </p:cNvPr>
          <p:cNvSpPr>
            <a:spLocks noGrp="1"/>
          </p:cNvSpPr>
          <p:nvPr>
            <p:ph type="sldNum" sz="quarter" idx="12"/>
          </p:nvPr>
        </p:nvSpPr>
        <p:spPr/>
        <p:txBody>
          <a:bodyPr/>
          <a:lstStyle/>
          <a:p>
            <a:fld id="{59D54314-8F7A-D248-9E59-4E96B295C306}" type="slidenum">
              <a:rPr lang="es-GT" smtClean="0"/>
              <a:t>‹Nº›</a:t>
            </a:fld>
            <a:endParaRPr lang="es-GT" dirty="0"/>
          </a:p>
        </p:txBody>
      </p:sp>
    </p:spTree>
    <p:extLst>
      <p:ext uri="{BB962C8B-B14F-4D97-AF65-F5344CB8AC3E}">
        <p14:creationId xmlns:p14="http://schemas.microsoft.com/office/powerpoint/2010/main" val="524108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CCB89ED-4130-4931-B344-DE4B22C2DBFD}"/>
              </a:ext>
            </a:extLst>
          </p:cNvPr>
          <p:cNvSpPr>
            <a:spLocks noGrp="1"/>
          </p:cNvSpPr>
          <p:nvPr>
            <p:ph type="pic" sz="quarter" idx="10" hasCustomPrompt="1"/>
          </p:nvPr>
        </p:nvSpPr>
        <p:spPr>
          <a:xfrm>
            <a:off x="5435240" y="0"/>
            <a:ext cx="6756760" cy="6858000"/>
          </a:xfrm>
          <a:custGeom>
            <a:avLst/>
            <a:gdLst>
              <a:gd name="connsiteX0" fmla="*/ 0 w 6756760"/>
              <a:gd name="connsiteY0" fmla="*/ 0 h 6858000"/>
              <a:gd name="connsiteX1" fmla="*/ 5274532 w 6756760"/>
              <a:gd name="connsiteY1" fmla="*/ 0 h 6858000"/>
              <a:gd name="connsiteX2" fmla="*/ 6756760 w 6756760"/>
              <a:gd name="connsiteY2" fmla="*/ 2958880 h 6858000"/>
              <a:gd name="connsiteX3" fmla="*/ 6756760 w 6756760"/>
              <a:gd name="connsiteY3" fmla="*/ 6858000 h 6858000"/>
              <a:gd name="connsiteX4" fmla="*/ 3435460 w 675676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6760" h="6858000">
                <a:moveTo>
                  <a:pt x="0" y="0"/>
                </a:moveTo>
                <a:lnTo>
                  <a:pt x="5274532" y="0"/>
                </a:lnTo>
                <a:lnTo>
                  <a:pt x="6756760" y="2958880"/>
                </a:lnTo>
                <a:lnTo>
                  <a:pt x="6756760" y="6858000"/>
                </a:lnTo>
                <a:lnTo>
                  <a:pt x="3435460" y="6858000"/>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id-ID" dirty="0"/>
              <a:t>Image Here</a:t>
            </a:r>
          </a:p>
        </p:txBody>
      </p:sp>
      <p:grpSp>
        <p:nvGrpSpPr>
          <p:cNvPr id="3" name="Grupo 2">
            <a:extLst>
              <a:ext uri="{FF2B5EF4-FFF2-40B4-BE49-F238E27FC236}">
                <a16:creationId xmlns:a16="http://schemas.microsoft.com/office/drawing/2014/main" id="{A5D8FDB4-026B-0B45-85DE-4222F293880D}"/>
              </a:ext>
            </a:extLst>
          </p:cNvPr>
          <p:cNvGrpSpPr/>
          <p:nvPr userDrawn="1"/>
        </p:nvGrpSpPr>
        <p:grpSpPr>
          <a:xfrm>
            <a:off x="1" y="-63448"/>
            <a:ext cx="11986517" cy="1238681"/>
            <a:chOff x="1" y="0"/>
            <a:chExt cx="11986517" cy="1238681"/>
          </a:xfrm>
        </p:grpSpPr>
        <p:sp>
          <p:nvSpPr>
            <p:cNvPr id="4" name="Rectángulo 3">
              <a:extLst>
                <a:ext uri="{FF2B5EF4-FFF2-40B4-BE49-F238E27FC236}">
                  <a16:creationId xmlns:a16="http://schemas.microsoft.com/office/drawing/2014/main" id="{446DD5CE-5963-6140-8C20-23C39F22F915}"/>
                </a:ext>
              </a:extLst>
            </p:cNvPr>
            <p:cNvSpPr/>
            <p:nvPr/>
          </p:nvSpPr>
          <p:spPr>
            <a:xfrm>
              <a:off x="1" y="0"/>
              <a:ext cx="10915650" cy="1238681"/>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cxnSp>
          <p:nvCxnSpPr>
            <p:cNvPr id="6" name="Conector recto 5">
              <a:extLst>
                <a:ext uri="{FF2B5EF4-FFF2-40B4-BE49-F238E27FC236}">
                  <a16:creationId xmlns:a16="http://schemas.microsoft.com/office/drawing/2014/main" id="{D5E41391-276E-A24A-B1C5-C92CEAEE27B5}"/>
                </a:ext>
              </a:extLst>
            </p:cNvPr>
            <p:cNvCxnSpPr/>
            <p:nvPr/>
          </p:nvCxnSpPr>
          <p:spPr>
            <a:xfrm>
              <a:off x="297951" y="203234"/>
              <a:ext cx="0" cy="8322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A42CA320-D785-394E-8745-9F572159B417}"/>
                </a:ext>
              </a:extLst>
            </p:cNvPr>
            <p:cNvPicPr>
              <a:picLocks noChangeAspect="1"/>
            </p:cNvPicPr>
            <p:nvPr/>
          </p:nvPicPr>
          <p:blipFill>
            <a:blip r:embed="rId2"/>
            <a:stretch>
              <a:fillRect/>
            </a:stretch>
          </p:blipFill>
          <p:spPr>
            <a:xfrm>
              <a:off x="11103690" y="118229"/>
              <a:ext cx="882828" cy="1038260"/>
            </a:xfrm>
            <a:prstGeom prst="rect">
              <a:avLst/>
            </a:prstGeom>
          </p:spPr>
        </p:pic>
      </p:grpSp>
      <p:sp>
        <p:nvSpPr>
          <p:cNvPr id="11" name="Rectángulo 10">
            <a:extLst>
              <a:ext uri="{FF2B5EF4-FFF2-40B4-BE49-F238E27FC236}">
                <a16:creationId xmlns:a16="http://schemas.microsoft.com/office/drawing/2014/main" id="{51A1747A-2877-4F43-9BF8-112C8F12DB67}"/>
              </a:ext>
            </a:extLst>
          </p:cNvPr>
          <p:cNvSpPr/>
          <p:nvPr userDrawn="1"/>
        </p:nvSpPr>
        <p:spPr>
          <a:xfrm>
            <a:off x="393522" y="351184"/>
            <a:ext cx="2943065" cy="461665"/>
          </a:xfrm>
          <a:prstGeom prst="rect">
            <a:avLst/>
          </a:prstGeom>
        </p:spPr>
        <p:txBody>
          <a:bodyPr wrap="square">
            <a:spAutoFit/>
          </a:bodyPr>
          <a:lstStyle/>
          <a:p>
            <a:r>
              <a:rPr lang="es-GT" sz="1200" b="1" dirty="0">
                <a:solidFill>
                  <a:schemeClr val="bg1"/>
                </a:solidFill>
                <a:latin typeface="Montserrat SemiBold" pitchFamily="2" charset="77"/>
              </a:rPr>
              <a:t>REGISTRO DE PRESTADORES </a:t>
            </a:r>
          </a:p>
          <a:p>
            <a:r>
              <a:rPr lang="es-GT" sz="1200" b="1" dirty="0">
                <a:solidFill>
                  <a:schemeClr val="bg1"/>
                </a:solidFill>
                <a:latin typeface="Montserrat SemiBold" pitchFamily="2" charset="77"/>
              </a:rPr>
              <a:t>DE SERVICIOS DE CERTIFICACIÓN</a:t>
            </a:r>
          </a:p>
        </p:txBody>
      </p:sp>
    </p:spTree>
    <p:extLst>
      <p:ext uri="{BB962C8B-B14F-4D97-AF65-F5344CB8AC3E}">
        <p14:creationId xmlns:p14="http://schemas.microsoft.com/office/powerpoint/2010/main" val="402905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3D908-2A7A-4943-9940-E1513A844DC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F1289EF2-C308-EB4B-AFC0-8E4E01A9B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BB56B90B-7AD9-D349-9000-1E5E23BD99EE}"/>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9FF578B9-9B1A-7849-9B13-50859C2BDD39}"/>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A59547A0-6D28-9A41-AA16-0537C1E1EABE}"/>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3392144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E09A7-E305-D042-8E5F-ADD131700897}"/>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08599013-ADD5-A24A-A682-651E57D2BEF5}"/>
              </a:ext>
            </a:extLst>
          </p:cNvPr>
          <p:cNvSpPr>
            <a:spLocks noGrp="1"/>
          </p:cNvSpPr>
          <p:nvPr>
            <p:ph idx="1"/>
          </p:nvPr>
        </p:nvSpPr>
        <p:spPr/>
        <p:txBody>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38CEDB61-53EC-9949-9F84-972F6535AFDE}"/>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440C25C2-A215-244C-A482-A7C48249B885}"/>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EA4CCCF2-9996-6743-A0C0-67D6C2E4209B}"/>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2207141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21246-E4F4-F941-81D0-F7B4457D26D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4E12559F-4631-DC43-A048-BE728824AE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5888D20A-CB9C-1844-B97B-80B2861D7391}"/>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36DEE66C-1D9C-0A41-915D-E91E62AA9C85}"/>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771250FD-8819-054A-882B-873ABF4C8FA5}"/>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276692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11D68-03C1-5246-9F5C-F2F92CC79B94}"/>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92ACFD70-C773-6643-BA12-1E5CB4CEAACA}"/>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2DD54843-68DE-5545-9B1D-8F62F8F1A4FF}"/>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298A222C-6CDF-2040-AD31-3BABD607D184}"/>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6" name="Marcador de pie de página 5">
            <a:extLst>
              <a:ext uri="{FF2B5EF4-FFF2-40B4-BE49-F238E27FC236}">
                <a16:creationId xmlns:a16="http://schemas.microsoft.com/office/drawing/2014/main" id="{DB668A84-331A-B84D-B6C2-792F42916DED}"/>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DC18A8AB-00AD-2446-8B96-2565460F5BB5}"/>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1555272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9F5B9-5B78-1B46-B036-92FCC3DAB0C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221E1F3-463B-924A-9F87-CF724D9476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FDC82131-30B5-6446-B368-97B8B58E3160}"/>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GT"/>
          </a:p>
        </p:txBody>
      </p:sp>
      <p:sp>
        <p:nvSpPr>
          <p:cNvPr id="5" name="Marcador de texto 4">
            <a:extLst>
              <a:ext uri="{FF2B5EF4-FFF2-40B4-BE49-F238E27FC236}">
                <a16:creationId xmlns:a16="http://schemas.microsoft.com/office/drawing/2014/main" id="{B3597177-4261-DE42-BE25-7533ACFEE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6" name="Marcador de contenido 5">
            <a:extLst>
              <a:ext uri="{FF2B5EF4-FFF2-40B4-BE49-F238E27FC236}">
                <a16:creationId xmlns:a16="http://schemas.microsoft.com/office/drawing/2014/main" id="{06885AC2-D565-0840-A90A-0BEB211BA96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GT"/>
          </a:p>
        </p:txBody>
      </p:sp>
      <p:sp>
        <p:nvSpPr>
          <p:cNvPr id="7" name="Marcador de fecha 6">
            <a:extLst>
              <a:ext uri="{FF2B5EF4-FFF2-40B4-BE49-F238E27FC236}">
                <a16:creationId xmlns:a16="http://schemas.microsoft.com/office/drawing/2014/main" id="{0AD926D5-908A-4E45-9A5D-EA4049B4F31A}"/>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8" name="Marcador de pie de página 7">
            <a:extLst>
              <a:ext uri="{FF2B5EF4-FFF2-40B4-BE49-F238E27FC236}">
                <a16:creationId xmlns:a16="http://schemas.microsoft.com/office/drawing/2014/main" id="{D686BE6E-5AC9-654C-ACB0-2B025AFA476D}"/>
              </a:ext>
            </a:extLst>
          </p:cNvPr>
          <p:cNvSpPr>
            <a:spLocks noGrp="1"/>
          </p:cNvSpPr>
          <p:nvPr>
            <p:ph type="ftr" sz="quarter" idx="11"/>
          </p:nvPr>
        </p:nvSpPr>
        <p:spPr/>
        <p:txBody>
          <a:bodyPr/>
          <a:lstStyle/>
          <a:p>
            <a:endParaRPr lang="es-GT" dirty="0"/>
          </a:p>
        </p:txBody>
      </p:sp>
      <p:sp>
        <p:nvSpPr>
          <p:cNvPr id="9" name="Marcador de número de diapositiva 8">
            <a:extLst>
              <a:ext uri="{FF2B5EF4-FFF2-40B4-BE49-F238E27FC236}">
                <a16:creationId xmlns:a16="http://schemas.microsoft.com/office/drawing/2014/main" id="{045EDAA5-0265-1A45-8420-29C7E72700C8}"/>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3927546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D5495-357D-324C-A6AB-B8E2ADFCBE83}"/>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0004A541-8A3D-274E-A53E-CF7844DDB298}"/>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4" name="Marcador de pie de página 3">
            <a:extLst>
              <a:ext uri="{FF2B5EF4-FFF2-40B4-BE49-F238E27FC236}">
                <a16:creationId xmlns:a16="http://schemas.microsoft.com/office/drawing/2014/main" id="{F2707B73-1DE5-104B-A2C2-BDB05C858EEF}"/>
              </a:ext>
            </a:extLst>
          </p:cNvPr>
          <p:cNvSpPr>
            <a:spLocks noGrp="1"/>
          </p:cNvSpPr>
          <p:nvPr>
            <p:ph type="ftr" sz="quarter" idx="11"/>
          </p:nvPr>
        </p:nvSpPr>
        <p:spPr/>
        <p:txBody>
          <a:bodyPr/>
          <a:lstStyle/>
          <a:p>
            <a:endParaRPr lang="es-GT" dirty="0"/>
          </a:p>
        </p:txBody>
      </p:sp>
      <p:sp>
        <p:nvSpPr>
          <p:cNvPr id="5" name="Marcador de número de diapositiva 4">
            <a:extLst>
              <a:ext uri="{FF2B5EF4-FFF2-40B4-BE49-F238E27FC236}">
                <a16:creationId xmlns:a16="http://schemas.microsoft.com/office/drawing/2014/main" id="{241EE437-6465-CB49-9E55-92163E1C5EF4}"/>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4046057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014A7C-D63C-A24D-A3C4-1C85FCD7A055}"/>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3" name="Marcador de pie de página 2">
            <a:extLst>
              <a:ext uri="{FF2B5EF4-FFF2-40B4-BE49-F238E27FC236}">
                <a16:creationId xmlns:a16="http://schemas.microsoft.com/office/drawing/2014/main" id="{B4175508-62BA-B646-8334-798922D46C8B}"/>
              </a:ext>
            </a:extLst>
          </p:cNvPr>
          <p:cNvSpPr>
            <a:spLocks noGrp="1"/>
          </p:cNvSpPr>
          <p:nvPr>
            <p:ph type="ftr" sz="quarter" idx="11"/>
          </p:nvPr>
        </p:nvSpPr>
        <p:spPr/>
        <p:txBody>
          <a:bodyPr/>
          <a:lstStyle/>
          <a:p>
            <a:endParaRPr lang="es-GT" dirty="0"/>
          </a:p>
        </p:txBody>
      </p:sp>
      <p:sp>
        <p:nvSpPr>
          <p:cNvPr id="4" name="Marcador de número de diapositiva 3">
            <a:extLst>
              <a:ext uri="{FF2B5EF4-FFF2-40B4-BE49-F238E27FC236}">
                <a16:creationId xmlns:a16="http://schemas.microsoft.com/office/drawing/2014/main" id="{F609C05B-5B07-4A4A-A8D7-C5EB2DA78F14}"/>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379634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1AD6A-E644-F146-BB67-CC5E9D2C535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F6B8B74-FC90-B740-8D38-D470C019E50F}"/>
              </a:ext>
            </a:extLst>
          </p:cNvPr>
          <p:cNvSpPr>
            <a:spLocks noGrp="1"/>
          </p:cNvSpPr>
          <p:nvPr>
            <p:ph idx="1"/>
          </p:nvPr>
        </p:nvSpPr>
        <p:spPr/>
        <p:txBody>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7DC8CCEE-3776-F642-B290-0A946AC6DC26}"/>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04ED11F7-4498-6545-9268-868D52D97DBB}"/>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0A3EB147-DA92-3641-B7E8-34A9F494E0A7}"/>
              </a:ext>
            </a:extLst>
          </p:cNvPr>
          <p:cNvSpPr>
            <a:spLocks noGrp="1"/>
          </p:cNvSpPr>
          <p:nvPr>
            <p:ph type="sldNum" sz="quarter" idx="12"/>
          </p:nvPr>
        </p:nvSpPr>
        <p:spPr/>
        <p:txBody>
          <a:bodyPr/>
          <a:lstStyle/>
          <a:p>
            <a:fld id="{59D54314-8F7A-D248-9E59-4E96B295C306}" type="slidenum">
              <a:rPr lang="es-GT" smtClean="0"/>
              <a:t>‹Nº›</a:t>
            </a:fld>
            <a:endParaRPr lang="es-GT" dirty="0"/>
          </a:p>
        </p:txBody>
      </p:sp>
      <p:grpSp>
        <p:nvGrpSpPr>
          <p:cNvPr id="7" name="Grupo 6">
            <a:extLst>
              <a:ext uri="{FF2B5EF4-FFF2-40B4-BE49-F238E27FC236}">
                <a16:creationId xmlns:a16="http://schemas.microsoft.com/office/drawing/2014/main" id="{C77FB2C3-6232-5747-8EFA-27811E5E6A80}"/>
              </a:ext>
            </a:extLst>
          </p:cNvPr>
          <p:cNvGrpSpPr/>
          <p:nvPr userDrawn="1"/>
        </p:nvGrpSpPr>
        <p:grpSpPr>
          <a:xfrm>
            <a:off x="1" y="-24259"/>
            <a:ext cx="11986517" cy="1238681"/>
            <a:chOff x="1" y="0"/>
            <a:chExt cx="11986517" cy="1238681"/>
          </a:xfrm>
        </p:grpSpPr>
        <p:sp>
          <p:nvSpPr>
            <p:cNvPr id="8" name="Rectángulo 7">
              <a:extLst>
                <a:ext uri="{FF2B5EF4-FFF2-40B4-BE49-F238E27FC236}">
                  <a16:creationId xmlns:a16="http://schemas.microsoft.com/office/drawing/2014/main" id="{B2185C75-08DC-004D-A1AD-B6D1527DC94D}"/>
                </a:ext>
              </a:extLst>
            </p:cNvPr>
            <p:cNvSpPr/>
            <p:nvPr/>
          </p:nvSpPr>
          <p:spPr>
            <a:xfrm>
              <a:off x="1" y="0"/>
              <a:ext cx="10915650" cy="1238681"/>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sp>
          <p:nvSpPr>
            <p:cNvPr id="9" name="Rectángulo 8">
              <a:extLst>
                <a:ext uri="{FF2B5EF4-FFF2-40B4-BE49-F238E27FC236}">
                  <a16:creationId xmlns:a16="http://schemas.microsoft.com/office/drawing/2014/main" id="{CD2D3E9E-1FEA-2D43-B025-71A1F917B37E}"/>
                </a:ext>
              </a:extLst>
            </p:cNvPr>
            <p:cNvSpPr/>
            <p:nvPr/>
          </p:nvSpPr>
          <p:spPr>
            <a:xfrm>
              <a:off x="393522" y="388506"/>
              <a:ext cx="1568841" cy="461665"/>
            </a:xfrm>
            <a:prstGeom prst="rect">
              <a:avLst/>
            </a:prstGeom>
          </p:spPr>
          <p:txBody>
            <a:bodyPr wrap="square">
              <a:spAutoFit/>
            </a:bodyPr>
            <a:lstStyle/>
            <a:p>
              <a:r>
                <a:rPr lang="es-GT" sz="1200" b="1" dirty="0">
                  <a:solidFill>
                    <a:schemeClr val="bg1"/>
                  </a:solidFill>
                  <a:latin typeface="Montserrat SemiBold" pitchFamily="2" charset="77"/>
                </a:rPr>
                <a:t>MINISTERIO DE</a:t>
              </a:r>
            </a:p>
            <a:p>
              <a:r>
                <a:rPr lang="es-GT" sz="1200" b="1" dirty="0">
                  <a:solidFill>
                    <a:schemeClr val="bg1"/>
                  </a:solidFill>
                  <a:latin typeface="Montserrat SemiBold" pitchFamily="2" charset="77"/>
                </a:rPr>
                <a:t>ECONOMÍA</a:t>
              </a:r>
            </a:p>
          </p:txBody>
        </p:sp>
        <p:cxnSp>
          <p:nvCxnSpPr>
            <p:cNvPr id="10" name="Conector recto 9">
              <a:extLst>
                <a:ext uri="{FF2B5EF4-FFF2-40B4-BE49-F238E27FC236}">
                  <a16:creationId xmlns:a16="http://schemas.microsoft.com/office/drawing/2014/main" id="{A038EAE9-7EBD-F24C-BAF4-6DE317F3FA6B}"/>
                </a:ext>
              </a:extLst>
            </p:cNvPr>
            <p:cNvCxnSpPr/>
            <p:nvPr/>
          </p:nvCxnSpPr>
          <p:spPr>
            <a:xfrm>
              <a:off x="297951" y="203234"/>
              <a:ext cx="0" cy="8322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DB73CBCF-DA5B-3343-A394-337CD9AD3E38}"/>
                </a:ext>
              </a:extLst>
            </p:cNvPr>
            <p:cNvPicPr>
              <a:picLocks noChangeAspect="1"/>
            </p:cNvPicPr>
            <p:nvPr/>
          </p:nvPicPr>
          <p:blipFill>
            <a:blip r:embed="rId2"/>
            <a:stretch>
              <a:fillRect/>
            </a:stretch>
          </p:blipFill>
          <p:spPr>
            <a:xfrm>
              <a:off x="11103690" y="118229"/>
              <a:ext cx="882828" cy="1038260"/>
            </a:xfrm>
            <a:prstGeom prst="rect">
              <a:avLst/>
            </a:prstGeom>
          </p:spPr>
        </p:pic>
      </p:grpSp>
    </p:spTree>
    <p:extLst>
      <p:ext uri="{BB962C8B-B14F-4D97-AF65-F5344CB8AC3E}">
        <p14:creationId xmlns:p14="http://schemas.microsoft.com/office/powerpoint/2010/main" val="117868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364EA-DDC9-7A46-87DF-6E5ED04E976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E9DAB172-C901-5B42-90E7-B416594AB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GT"/>
          </a:p>
        </p:txBody>
      </p:sp>
      <p:sp>
        <p:nvSpPr>
          <p:cNvPr id="4" name="Marcador de texto 3">
            <a:extLst>
              <a:ext uri="{FF2B5EF4-FFF2-40B4-BE49-F238E27FC236}">
                <a16:creationId xmlns:a16="http://schemas.microsoft.com/office/drawing/2014/main" id="{9EE8155D-9AD5-0847-A2DD-C563C60B5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D7DE8C82-5D31-F443-875E-BFD307BC140F}"/>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6" name="Marcador de pie de página 5">
            <a:extLst>
              <a:ext uri="{FF2B5EF4-FFF2-40B4-BE49-F238E27FC236}">
                <a16:creationId xmlns:a16="http://schemas.microsoft.com/office/drawing/2014/main" id="{8FFCA621-5D47-F54B-9223-AA9BC0B874A3}"/>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CE93F1EE-8E7E-DF41-8FBF-7333ECC5630E}"/>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2317189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5C7F0-3B14-A846-ADC8-79E3FEAE11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2E13532D-659F-2A46-B839-902D88D35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dirty="0"/>
          </a:p>
        </p:txBody>
      </p:sp>
      <p:sp>
        <p:nvSpPr>
          <p:cNvPr id="4" name="Marcador de texto 3">
            <a:extLst>
              <a:ext uri="{FF2B5EF4-FFF2-40B4-BE49-F238E27FC236}">
                <a16:creationId xmlns:a16="http://schemas.microsoft.com/office/drawing/2014/main" id="{2C8555A5-3284-114A-B467-8ECC7E192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2303927A-77BF-BC45-95F7-A0F8A608D2CC}"/>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6" name="Marcador de pie de página 5">
            <a:extLst>
              <a:ext uri="{FF2B5EF4-FFF2-40B4-BE49-F238E27FC236}">
                <a16:creationId xmlns:a16="http://schemas.microsoft.com/office/drawing/2014/main" id="{686C858F-AC20-A145-941D-B665F39A9F3B}"/>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49E6F947-79D9-4245-9A8C-C7AF2C14EC08}"/>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2993696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0D049-0BAA-5940-A2F1-54A71DA64380}"/>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6D3D431C-3C4C-7F4A-8D22-99A1D6515611}"/>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4770F13D-8F44-B047-B481-32ED13224FDC}"/>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D2BFE8FE-26BC-7F47-AA19-BC80C82A217A}"/>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D13EAB72-DE68-2F45-AEB8-AC66627D09A1}"/>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154817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C8E457-8D8F-984D-B5F9-BFDA33CCF4A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7F8E9BA2-2FC0-3A44-866E-15686D129DF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E2F786E6-6563-144C-A2D5-EDE7E5F9ECE3}"/>
              </a:ext>
            </a:extLst>
          </p:cNvPr>
          <p:cNvSpPr>
            <a:spLocks noGrp="1"/>
          </p:cNvSpPr>
          <p:nvPr>
            <p:ph type="dt" sz="half" idx="10"/>
          </p:nvPr>
        </p:nvSpPr>
        <p:spPr/>
        <p:txBody>
          <a:bodyPr/>
          <a:lstStyle/>
          <a:p>
            <a:fld id="{5137D527-EE66-E44D-A891-17EDD2A9EEAA}"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146DABA8-9E28-5644-9BBD-ADF9930AC3BB}"/>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268A3B4C-B21F-8843-8C42-7F7C55FE5453}"/>
              </a:ext>
            </a:extLst>
          </p:cNvPr>
          <p:cNvSpPr>
            <a:spLocks noGrp="1"/>
          </p:cNvSpPr>
          <p:nvPr>
            <p:ph type="sldNum" sz="quarter" idx="12"/>
          </p:nvPr>
        </p:nvSpPr>
        <p:spPr/>
        <p:txBody>
          <a:bodyPr/>
          <a:lstStyle/>
          <a:p>
            <a:fld id="{3542C6A7-8909-BD4C-933B-471DC4B291F2}" type="slidenum">
              <a:rPr lang="es-GT" smtClean="0"/>
              <a:t>‹Nº›</a:t>
            </a:fld>
            <a:endParaRPr lang="es-GT" dirty="0"/>
          </a:p>
        </p:txBody>
      </p:sp>
    </p:spTree>
    <p:extLst>
      <p:ext uri="{BB962C8B-B14F-4D97-AF65-F5344CB8AC3E}">
        <p14:creationId xmlns:p14="http://schemas.microsoft.com/office/powerpoint/2010/main" val="154174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CB2BE-0933-534E-B94D-49A1FCE518E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78AB8605-A598-1147-B98A-42F2768A5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6134663D-6E10-8F47-9430-570E50BD8EEA}"/>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61632106-1977-1048-826B-30E20224C131}"/>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F5EBDC8F-3610-CE4C-971F-1C7C3C7F134F}"/>
              </a:ext>
            </a:extLst>
          </p:cNvPr>
          <p:cNvSpPr>
            <a:spLocks noGrp="1"/>
          </p:cNvSpPr>
          <p:nvPr>
            <p:ph type="sldNum" sz="quarter" idx="12"/>
          </p:nvPr>
        </p:nvSpPr>
        <p:spPr/>
        <p:txBody>
          <a:bodyPr/>
          <a:lstStyle/>
          <a:p>
            <a:fld id="{59D54314-8F7A-D248-9E59-4E96B295C306}" type="slidenum">
              <a:rPr lang="es-GT" smtClean="0"/>
              <a:t>‹Nº›</a:t>
            </a:fld>
            <a:endParaRPr lang="es-GT" dirty="0"/>
          </a:p>
        </p:txBody>
      </p:sp>
      <p:grpSp>
        <p:nvGrpSpPr>
          <p:cNvPr id="7" name="Grupo 6">
            <a:extLst>
              <a:ext uri="{FF2B5EF4-FFF2-40B4-BE49-F238E27FC236}">
                <a16:creationId xmlns:a16="http://schemas.microsoft.com/office/drawing/2014/main" id="{F9019B04-7535-5447-8FBF-30693DC56472}"/>
              </a:ext>
            </a:extLst>
          </p:cNvPr>
          <p:cNvGrpSpPr/>
          <p:nvPr userDrawn="1"/>
        </p:nvGrpSpPr>
        <p:grpSpPr>
          <a:xfrm>
            <a:off x="1" y="-63448"/>
            <a:ext cx="11986517" cy="1238681"/>
            <a:chOff x="1" y="0"/>
            <a:chExt cx="11986517" cy="1238681"/>
          </a:xfrm>
        </p:grpSpPr>
        <p:sp>
          <p:nvSpPr>
            <p:cNvPr id="8" name="Rectángulo 7">
              <a:extLst>
                <a:ext uri="{FF2B5EF4-FFF2-40B4-BE49-F238E27FC236}">
                  <a16:creationId xmlns:a16="http://schemas.microsoft.com/office/drawing/2014/main" id="{FCAE5175-1344-BE4B-8833-E59BA0BDAF12}"/>
                </a:ext>
              </a:extLst>
            </p:cNvPr>
            <p:cNvSpPr/>
            <p:nvPr/>
          </p:nvSpPr>
          <p:spPr>
            <a:xfrm>
              <a:off x="1" y="0"/>
              <a:ext cx="10915650" cy="1238681"/>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sp>
          <p:nvSpPr>
            <p:cNvPr id="9" name="Rectángulo 8">
              <a:extLst>
                <a:ext uri="{FF2B5EF4-FFF2-40B4-BE49-F238E27FC236}">
                  <a16:creationId xmlns:a16="http://schemas.microsoft.com/office/drawing/2014/main" id="{35745F56-3BCE-BD46-9DA3-8A8BE83182C0}"/>
                </a:ext>
              </a:extLst>
            </p:cNvPr>
            <p:cNvSpPr/>
            <p:nvPr/>
          </p:nvSpPr>
          <p:spPr>
            <a:xfrm>
              <a:off x="393522" y="388506"/>
              <a:ext cx="1568841" cy="461665"/>
            </a:xfrm>
            <a:prstGeom prst="rect">
              <a:avLst/>
            </a:prstGeom>
          </p:spPr>
          <p:txBody>
            <a:bodyPr wrap="square">
              <a:spAutoFit/>
            </a:bodyPr>
            <a:lstStyle/>
            <a:p>
              <a:r>
                <a:rPr lang="es-GT" sz="1200" b="1" dirty="0">
                  <a:solidFill>
                    <a:schemeClr val="bg1"/>
                  </a:solidFill>
                  <a:latin typeface="Montserrat SemiBold" pitchFamily="2" charset="77"/>
                </a:rPr>
                <a:t>MINISTERIO DE</a:t>
              </a:r>
            </a:p>
            <a:p>
              <a:r>
                <a:rPr lang="es-GT" sz="1200" b="1" dirty="0">
                  <a:solidFill>
                    <a:schemeClr val="bg1"/>
                  </a:solidFill>
                  <a:latin typeface="Montserrat SemiBold" pitchFamily="2" charset="77"/>
                </a:rPr>
                <a:t>ECONOMÍA</a:t>
              </a:r>
            </a:p>
          </p:txBody>
        </p:sp>
        <p:cxnSp>
          <p:nvCxnSpPr>
            <p:cNvPr id="10" name="Conector recto 9">
              <a:extLst>
                <a:ext uri="{FF2B5EF4-FFF2-40B4-BE49-F238E27FC236}">
                  <a16:creationId xmlns:a16="http://schemas.microsoft.com/office/drawing/2014/main" id="{12CCFC4E-7506-434E-BFF8-AE745E0E3CAE}"/>
                </a:ext>
              </a:extLst>
            </p:cNvPr>
            <p:cNvCxnSpPr/>
            <p:nvPr/>
          </p:nvCxnSpPr>
          <p:spPr>
            <a:xfrm>
              <a:off x="297951" y="203234"/>
              <a:ext cx="0" cy="8322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D601D7B4-FE1D-304B-896E-C24856CE8C42}"/>
                </a:ext>
              </a:extLst>
            </p:cNvPr>
            <p:cNvPicPr>
              <a:picLocks noChangeAspect="1"/>
            </p:cNvPicPr>
            <p:nvPr/>
          </p:nvPicPr>
          <p:blipFill>
            <a:blip r:embed="rId2"/>
            <a:stretch>
              <a:fillRect/>
            </a:stretch>
          </p:blipFill>
          <p:spPr>
            <a:xfrm>
              <a:off x="11103690" y="118229"/>
              <a:ext cx="882828" cy="1038260"/>
            </a:xfrm>
            <a:prstGeom prst="rect">
              <a:avLst/>
            </a:prstGeom>
          </p:spPr>
        </p:pic>
      </p:grpSp>
    </p:spTree>
    <p:extLst>
      <p:ext uri="{BB962C8B-B14F-4D97-AF65-F5344CB8AC3E}">
        <p14:creationId xmlns:p14="http://schemas.microsoft.com/office/powerpoint/2010/main" val="362827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7D8E8-074F-FA47-AD11-09919903D0D9}"/>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4BAB2C29-76D2-3546-ABFE-9056AAD94D28}"/>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3235DA62-F648-0B40-9F5E-469F3998DA42}"/>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5FE1981D-8633-F34C-BF5F-C7BB1217B967}"/>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6" name="Marcador de pie de página 5">
            <a:extLst>
              <a:ext uri="{FF2B5EF4-FFF2-40B4-BE49-F238E27FC236}">
                <a16:creationId xmlns:a16="http://schemas.microsoft.com/office/drawing/2014/main" id="{B0B8D201-A638-4D47-A156-019D4BFEB7C7}"/>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5B9DE3BD-131B-6344-B252-18E2D52B448B}"/>
              </a:ext>
            </a:extLst>
          </p:cNvPr>
          <p:cNvSpPr>
            <a:spLocks noGrp="1"/>
          </p:cNvSpPr>
          <p:nvPr>
            <p:ph type="sldNum" sz="quarter" idx="12"/>
          </p:nvPr>
        </p:nvSpPr>
        <p:spPr/>
        <p:txBody>
          <a:bodyPr/>
          <a:lstStyle/>
          <a:p>
            <a:fld id="{59D54314-8F7A-D248-9E59-4E96B295C306}" type="slidenum">
              <a:rPr lang="es-GT" smtClean="0"/>
              <a:t>‹Nº›</a:t>
            </a:fld>
            <a:endParaRPr lang="es-GT" dirty="0"/>
          </a:p>
        </p:txBody>
      </p:sp>
    </p:spTree>
    <p:extLst>
      <p:ext uri="{BB962C8B-B14F-4D97-AF65-F5344CB8AC3E}">
        <p14:creationId xmlns:p14="http://schemas.microsoft.com/office/powerpoint/2010/main" val="263222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58481-1F1C-5B40-9A70-8F32AD3D3D2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C78A5D8-E76C-7841-956F-A5219945C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E148B192-421D-BB46-BF29-94E1E022F408}"/>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GT"/>
          </a:p>
        </p:txBody>
      </p:sp>
      <p:sp>
        <p:nvSpPr>
          <p:cNvPr id="5" name="Marcador de texto 4">
            <a:extLst>
              <a:ext uri="{FF2B5EF4-FFF2-40B4-BE49-F238E27FC236}">
                <a16:creationId xmlns:a16="http://schemas.microsoft.com/office/drawing/2014/main" id="{9B1FF2A3-5E17-F347-A3FA-4978BDB30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6" name="Marcador de contenido 5">
            <a:extLst>
              <a:ext uri="{FF2B5EF4-FFF2-40B4-BE49-F238E27FC236}">
                <a16:creationId xmlns:a16="http://schemas.microsoft.com/office/drawing/2014/main" id="{46D81CBC-C640-9E4D-B60E-27296D1BD30C}"/>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GT"/>
          </a:p>
        </p:txBody>
      </p:sp>
      <p:sp>
        <p:nvSpPr>
          <p:cNvPr id="7" name="Marcador de fecha 6">
            <a:extLst>
              <a:ext uri="{FF2B5EF4-FFF2-40B4-BE49-F238E27FC236}">
                <a16:creationId xmlns:a16="http://schemas.microsoft.com/office/drawing/2014/main" id="{1D21CC7A-208B-8A4D-BE30-F51EE44FF7C7}"/>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8" name="Marcador de pie de página 7">
            <a:extLst>
              <a:ext uri="{FF2B5EF4-FFF2-40B4-BE49-F238E27FC236}">
                <a16:creationId xmlns:a16="http://schemas.microsoft.com/office/drawing/2014/main" id="{5A943482-C56A-3B47-8716-264A00B45F1F}"/>
              </a:ext>
            </a:extLst>
          </p:cNvPr>
          <p:cNvSpPr>
            <a:spLocks noGrp="1"/>
          </p:cNvSpPr>
          <p:nvPr>
            <p:ph type="ftr" sz="quarter" idx="11"/>
          </p:nvPr>
        </p:nvSpPr>
        <p:spPr/>
        <p:txBody>
          <a:bodyPr/>
          <a:lstStyle/>
          <a:p>
            <a:endParaRPr lang="es-GT" dirty="0"/>
          </a:p>
        </p:txBody>
      </p:sp>
      <p:sp>
        <p:nvSpPr>
          <p:cNvPr id="9" name="Marcador de número de diapositiva 8">
            <a:extLst>
              <a:ext uri="{FF2B5EF4-FFF2-40B4-BE49-F238E27FC236}">
                <a16:creationId xmlns:a16="http://schemas.microsoft.com/office/drawing/2014/main" id="{73F9BF2D-C043-DB4E-9A82-93652AE38AF6}"/>
              </a:ext>
            </a:extLst>
          </p:cNvPr>
          <p:cNvSpPr>
            <a:spLocks noGrp="1"/>
          </p:cNvSpPr>
          <p:nvPr>
            <p:ph type="sldNum" sz="quarter" idx="12"/>
          </p:nvPr>
        </p:nvSpPr>
        <p:spPr/>
        <p:txBody>
          <a:bodyPr/>
          <a:lstStyle/>
          <a:p>
            <a:fld id="{59D54314-8F7A-D248-9E59-4E96B295C306}" type="slidenum">
              <a:rPr lang="es-GT" smtClean="0"/>
              <a:t>‹Nº›</a:t>
            </a:fld>
            <a:endParaRPr lang="es-GT" dirty="0"/>
          </a:p>
        </p:txBody>
      </p:sp>
    </p:spTree>
    <p:extLst>
      <p:ext uri="{BB962C8B-B14F-4D97-AF65-F5344CB8AC3E}">
        <p14:creationId xmlns:p14="http://schemas.microsoft.com/office/powerpoint/2010/main" val="370318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948E5-4DB9-C040-A9A3-D9953B189118}"/>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C48FF793-6511-F247-B687-CFE1DF0DD532}"/>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4" name="Marcador de pie de página 3">
            <a:extLst>
              <a:ext uri="{FF2B5EF4-FFF2-40B4-BE49-F238E27FC236}">
                <a16:creationId xmlns:a16="http://schemas.microsoft.com/office/drawing/2014/main" id="{200579B6-9C4B-0E4E-B018-53984E830390}"/>
              </a:ext>
            </a:extLst>
          </p:cNvPr>
          <p:cNvSpPr>
            <a:spLocks noGrp="1"/>
          </p:cNvSpPr>
          <p:nvPr>
            <p:ph type="ftr" sz="quarter" idx="11"/>
          </p:nvPr>
        </p:nvSpPr>
        <p:spPr/>
        <p:txBody>
          <a:bodyPr/>
          <a:lstStyle/>
          <a:p>
            <a:endParaRPr lang="es-GT" dirty="0"/>
          </a:p>
        </p:txBody>
      </p:sp>
      <p:sp>
        <p:nvSpPr>
          <p:cNvPr id="5" name="Marcador de número de diapositiva 4">
            <a:extLst>
              <a:ext uri="{FF2B5EF4-FFF2-40B4-BE49-F238E27FC236}">
                <a16:creationId xmlns:a16="http://schemas.microsoft.com/office/drawing/2014/main" id="{6578FA28-E621-2E45-8BE3-9FE8A254CBFA}"/>
              </a:ext>
            </a:extLst>
          </p:cNvPr>
          <p:cNvSpPr>
            <a:spLocks noGrp="1"/>
          </p:cNvSpPr>
          <p:nvPr>
            <p:ph type="sldNum" sz="quarter" idx="12"/>
          </p:nvPr>
        </p:nvSpPr>
        <p:spPr/>
        <p:txBody>
          <a:bodyPr/>
          <a:lstStyle/>
          <a:p>
            <a:fld id="{59D54314-8F7A-D248-9E59-4E96B295C306}" type="slidenum">
              <a:rPr lang="es-GT" smtClean="0"/>
              <a:t>‹Nº›</a:t>
            </a:fld>
            <a:endParaRPr lang="es-GT" dirty="0"/>
          </a:p>
        </p:txBody>
      </p:sp>
    </p:spTree>
    <p:extLst>
      <p:ext uri="{BB962C8B-B14F-4D97-AF65-F5344CB8AC3E}">
        <p14:creationId xmlns:p14="http://schemas.microsoft.com/office/powerpoint/2010/main" val="9894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83C7783-D3E1-7746-9BB1-D2761171E4A1}"/>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3" name="Marcador de pie de página 2">
            <a:extLst>
              <a:ext uri="{FF2B5EF4-FFF2-40B4-BE49-F238E27FC236}">
                <a16:creationId xmlns:a16="http://schemas.microsoft.com/office/drawing/2014/main" id="{32B5711A-E0D7-6845-96C4-6C0B698A854E}"/>
              </a:ext>
            </a:extLst>
          </p:cNvPr>
          <p:cNvSpPr>
            <a:spLocks noGrp="1"/>
          </p:cNvSpPr>
          <p:nvPr>
            <p:ph type="ftr" sz="quarter" idx="11"/>
          </p:nvPr>
        </p:nvSpPr>
        <p:spPr/>
        <p:txBody>
          <a:bodyPr/>
          <a:lstStyle/>
          <a:p>
            <a:endParaRPr lang="es-GT" dirty="0"/>
          </a:p>
        </p:txBody>
      </p:sp>
      <p:sp>
        <p:nvSpPr>
          <p:cNvPr id="4" name="Marcador de número de diapositiva 3">
            <a:extLst>
              <a:ext uri="{FF2B5EF4-FFF2-40B4-BE49-F238E27FC236}">
                <a16:creationId xmlns:a16="http://schemas.microsoft.com/office/drawing/2014/main" id="{9B0F2D62-9F8D-E54F-96D5-2DF0F20C38A0}"/>
              </a:ext>
            </a:extLst>
          </p:cNvPr>
          <p:cNvSpPr>
            <a:spLocks noGrp="1"/>
          </p:cNvSpPr>
          <p:nvPr>
            <p:ph type="sldNum" sz="quarter" idx="12"/>
          </p:nvPr>
        </p:nvSpPr>
        <p:spPr/>
        <p:txBody>
          <a:bodyPr/>
          <a:lstStyle/>
          <a:p>
            <a:fld id="{59D54314-8F7A-D248-9E59-4E96B295C306}" type="slidenum">
              <a:rPr lang="es-GT" smtClean="0"/>
              <a:t>‹Nº›</a:t>
            </a:fld>
            <a:endParaRPr lang="es-GT" dirty="0"/>
          </a:p>
        </p:txBody>
      </p:sp>
    </p:spTree>
    <p:extLst>
      <p:ext uri="{BB962C8B-B14F-4D97-AF65-F5344CB8AC3E}">
        <p14:creationId xmlns:p14="http://schemas.microsoft.com/office/powerpoint/2010/main" val="257731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68CD3D-AE1C-534A-B834-32D2972D19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6E8A255A-4B48-594C-9F2F-24DA1C19A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GT"/>
          </a:p>
        </p:txBody>
      </p:sp>
      <p:sp>
        <p:nvSpPr>
          <p:cNvPr id="4" name="Marcador de texto 3">
            <a:extLst>
              <a:ext uri="{FF2B5EF4-FFF2-40B4-BE49-F238E27FC236}">
                <a16:creationId xmlns:a16="http://schemas.microsoft.com/office/drawing/2014/main" id="{87A1BDFC-2677-D446-8706-81F9E0801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1A7881B5-1E97-BA43-B5FC-C57957A31E45}"/>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6" name="Marcador de pie de página 5">
            <a:extLst>
              <a:ext uri="{FF2B5EF4-FFF2-40B4-BE49-F238E27FC236}">
                <a16:creationId xmlns:a16="http://schemas.microsoft.com/office/drawing/2014/main" id="{F6963A2E-963C-5943-92B2-DDAB63AE6EA1}"/>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8B99AB7B-F421-F640-8932-265C9ED7C915}"/>
              </a:ext>
            </a:extLst>
          </p:cNvPr>
          <p:cNvSpPr>
            <a:spLocks noGrp="1"/>
          </p:cNvSpPr>
          <p:nvPr>
            <p:ph type="sldNum" sz="quarter" idx="12"/>
          </p:nvPr>
        </p:nvSpPr>
        <p:spPr/>
        <p:txBody>
          <a:bodyPr/>
          <a:lstStyle/>
          <a:p>
            <a:fld id="{59D54314-8F7A-D248-9E59-4E96B295C306}" type="slidenum">
              <a:rPr lang="es-GT" smtClean="0"/>
              <a:t>‹Nº›</a:t>
            </a:fld>
            <a:endParaRPr lang="es-GT" dirty="0"/>
          </a:p>
        </p:txBody>
      </p:sp>
    </p:spTree>
    <p:extLst>
      <p:ext uri="{BB962C8B-B14F-4D97-AF65-F5344CB8AC3E}">
        <p14:creationId xmlns:p14="http://schemas.microsoft.com/office/powerpoint/2010/main" val="282437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4B000-0236-9548-AC66-14FB754CB8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F22A9C80-7B69-DE4A-B7F8-A384F9846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dirty="0"/>
          </a:p>
        </p:txBody>
      </p:sp>
      <p:sp>
        <p:nvSpPr>
          <p:cNvPr id="4" name="Marcador de texto 3">
            <a:extLst>
              <a:ext uri="{FF2B5EF4-FFF2-40B4-BE49-F238E27FC236}">
                <a16:creationId xmlns:a16="http://schemas.microsoft.com/office/drawing/2014/main" id="{CF5FBB66-3946-5947-B426-DFAC39899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BCC78BFC-2114-454D-A2E3-8B2CEFB0A6F8}"/>
              </a:ext>
            </a:extLst>
          </p:cNvPr>
          <p:cNvSpPr>
            <a:spLocks noGrp="1"/>
          </p:cNvSpPr>
          <p:nvPr>
            <p:ph type="dt" sz="half" idx="10"/>
          </p:nvPr>
        </p:nvSpPr>
        <p:spPr/>
        <p:txBody>
          <a:bodyPr/>
          <a:lstStyle/>
          <a:p>
            <a:fld id="{2E6B452C-3CED-A840-9D12-8923D70D124B}" type="datetimeFigureOut">
              <a:rPr lang="es-GT" smtClean="0"/>
              <a:t>20/01/23</a:t>
            </a:fld>
            <a:endParaRPr lang="es-GT" dirty="0"/>
          </a:p>
        </p:txBody>
      </p:sp>
      <p:sp>
        <p:nvSpPr>
          <p:cNvPr id="6" name="Marcador de pie de página 5">
            <a:extLst>
              <a:ext uri="{FF2B5EF4-FFF2-40B4-BE49-F238E27FC236}">
                <a16:creationId xmlns:a16="http://schemas.microsoft.com/office/drawing/2014/main" id="{B649AA45-4919-7A4D-BE8F-2A15F5FC2521}"/>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0F10DCC3-DB9A-6146-8032-F11442F841CA}"/>
              </a:ext>
            </a:extLst>
          </p:cNvPr>
          <p:cNvSpPr>
            <a:spLocks noGrp="1"/>
          </p:cNvSpPr>
          <p:nvPr>
            <p:ph type="sldNum" sz="quarter" idx="12"/>
          </p:nvPr>
        </p:nvSpPr>
        <p:spPr/>
        <p:txBody>
          <a:bodyPr/>
          <a:lstStyle/>
          <a:p>
            <a:fld id="{59D54314-8F7A-D248-9E59-4E96B295C306}" type="slidenum">
              <a:rPr lang="es-GT" smtClean="0"/>
              <a:t>‹Nº›</a:t>
            </a:fld>
            <a:endParaRPr lang="es-GT" dirty="0"/>
          </a:p>
        </p:txBody>
      </p:sp>
    </p:spTree>
    <p:extLst>
      <p:ext uri="{BB962C8B-B14F-4D97-AF65-F5344CB8AC3E}">
        <p14:creationId xmlns:p14="http://schemas.microsoft.com/office/powerpoint/2010/main" val="327336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171A04-40C2-C04A-81DD-6D5639AA2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327D485A-D02C-B547-BF9F-ED8D5B83BF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3A684835-BB0E-3445-AAD0-190B709DE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B452C-3CED-A840-9D12-8923D70D124B}"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97321DEC-1E1F-3849-A18F-FCFAF6A42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dirty="0"/>
          </a:p>
        </p:txBody>
      </p:sp>
      <p:sp>
        <p:nvSpPr>
          <p:cNvPr id="6" name="Marcador de número de diapositiva 5">
            <a:extLst>
              <a:ext uri="{FF2B5EF4-FFF2-40B4-BE49-F238E27FC236}">
                <a16:creationId xmlns:a16="http://schemas.microsoft.com/office/drawing/2014/main" id="{5F17D87A-EBC1-1E44-9051-B7B93B9672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54314-8F7A-D248-9E59-4E96B295C306}" type="slidenum">
              <a:rPr lang="es-GT" smtClean="0"/>
              <a:t>‹Nº›</a:t>
            </a:fld>
            <a:endParaRPr lang="es-GT" dirty="0"/>
          </a:p>
        </p:txBody>
      </p:sp>
    </p:spTree>
    <p:extLst>
      <p:ext uri="{BB962C8B-B14F-4D97-AF65-F5344CB8AC3E}">
        <p14:creationId xmlns:p14="http://schemas.microsoft.com/office/powerpoint/2010/main" val="153509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016DEF1-1064-FE45-8EEE-A43FC6013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D0FE83F7-1E1B-904D-8BA0-B3659D012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7300A8CF-4369-964C-A4BE-56236DE30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7D527-EE66-E44D-A891-17EDD2A9EEAA}" type="datetimeFigureOut">
              <a:rPr lang="es-GT" smtClean="0"/>
              <a:t>20/01/23</a:t>
            </a:fld>
            <a:endParaRPr lang="es-GT" dirty="0"/>
          </a:p>
        </p:txBody>
      </p:sp>
      <p:sp>
        <p:nvSpPr>
          <p:cNvPr id="5" name="Marcador de pie de página 4">
            <a:extLst>
              <a:ext uri="{FF2B5EF4-FFF2-40B4-BE49-F238E27FC236}">
                <a16:creationId xmlns:a16="http://schemas.microsoft.com/office/drawing/2014/main" id="{C3EB8CAC-74A3-0842-BE22-5BD7000CF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dirty="0"/>
          </a:p>
        </p:txBody>
      </p:sp>
      <p:sp>
        <p:nvSpPr>
          <p:cNvPr id="6" name="Marcador de número de diapositiva 5">
            <a:extLst>
              <a:ext uri="{FF2B5EF4-FFF2-40B4-BE49-F238E27FC236}">
                <a16:creationId xmlns:a16="http://schemas.microsoft.com/office/drawing/2014/main" id="{6DC2E3FA-CB52-E84B-AEE2-B0699F055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2C6A7-8909-BD4C-933B-471DC4B291F2}" type="slidenum">
              <a:rPr lang="es-GT" smtClean="0"/>
              <a:t>‹Nº›</a:t>
            </a:fld>
            <a:endParaRPr lang="es-GT" dirty="0"/>
          </a:p>
        </p:txBody>
      </p:sp>
    </p:spTree>
    <p:extLst>
      <p:ext uri="{BB962C8B-B14F-4D97-AF65-F5344CB8AC3E}">
        <p14:creationId xmlns:p14="http://schemas.microsoft.com/office/powerpoint/2010/main" val="10925496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18012CB-C829-DB47-803F-4C856849C9C2}"/>
              </a:ext>
            </a:extLst>
          </p:cNvPr>
          <p:cNvPicPr>
            <a:picLocks noChangeAspect="1"/>
          </p:cNvPicPr>
          <p:nvPr/>
        </p:nvPicPr>
        <p:blipFill rotWithShape="1">
          <a:blip r:embed="rId2"/>
          <a:srcRect t="7142" b="7142"/>
          <a:stretch/>
        </p:blipFill>
        <p:spPr>
          <a:xfrm>
            <a:off x="1" y="0"/>
            <a:ext cx="12192000" cy="6858000"/>
          </a:xfrm>
          <a:prstGeom prst="rect">
            <a:avLst/>
          </a:prstGeom>
        </p:spPr>
      </p:pic>
      <p:sp>
        <p:nvSpPr>
          <p:cNvPr id="6" name="Rectángulo 5">
            <a:extLst>
              <a:ext uri="{FF2B5EF4-FFF2-40B4-BE49-F238E27FC236}">
                <a16:creationId xmlns:a16="http://schemas.microsoft.com/office/drawing/2014/main" id="{7DF2CB88-621A-7C46-A520-A6ED2AE7772E}"/>
              </a:ext>
            </a:extLst>
          </p:cNvPr>
          <p:cNvSpPr/>
          <p:nvPr/>
        </p:nvSpPr>
        <p:spPr>
          <a:xfrm>
            <a:off x="0" y="0"/>
            <a:ext cx="12192000" cy="6858000"/>
          </a:xfrm>
          <a:prstGeom prst="rect">
            <a:avLst/>
          </a:prstGeom>
          <a:solidFill>
            <a:srgbClr val="0B2A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2" name="Título 1">
            <a:extLst>
              <a:ext uri="{FF2B5EF4-FFF2-40B4-BE49-F238E27FC236}">
                <a16:creationId xmlns:a16="http://schemas.microsoft.com/office/drawing/2014/main" id="{B176FEEF-6828-3C40-AFD6-4B14429E4EEB}"/>
              </a:ext>
            </a:extLst>
          </p:cNvPr>
          <p:cNvSpPr>
            <a:spLocks noGrp="1"/>
          </p:cNvSpPr>
          <p:nvPr>
            <p:ph type="ctrTitle"/>
          </p:nvPr>
        </p:nvSpPr>
        <p:spPr>
          <a:xfrm>
            <a:off x="492033" y="418834"/>
            <a:ext cx="8018417" cy="2245677"/>
          </a:xfrm>
        </p:spPr>
        <p:txBody>
          <a:bodyPr anchor="ctr">
            <a:normAutofit fontScale="90000"/>
          </a:bodyPr>
          <a:lstStyle/>
          <a:p>
            <a:pPr algn="l"/>
            <a:r>
              <a:rPr lang="es-GT" sz="4200" b="1" dirty="0">
                <a:solidFill>
                  <a:schemeClr val="bg1"/>
                </a:solidFill>
                <a:latin typeface="Montserrat" pitchFamily="2" charset="77"/>
              </a:rPr>
              <a:t>REGISTRO DE PRESTADORES DE SERVICIOS DE CERTIFICACIÓN –RPSC-</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9749" y="3627193"/>
            <a:ext cx="2546342" cy="2776439"/>
          </a:xfrm>
          <a:prstGeom prst="rect">
            <a:avLst/>
          </a:prstGeom>
        </p:spPr>
      </p:pic>
      <p:sp>
        <p:nvSpPr>
          <p:cNvPr id="3" name="Rectángulo 2">
            <a:extLst>
              <a:ext uri="{FF2B5EF4-FFF2-40B4-BE49-F238E27FC236}">
                <a16:creationId xmlns:a16="http://schemas.microsoft.com/office/drawing/2014/main" id="{6395086E-94E1-14CD-6BC3-368DDB2F5BD3}"/>
              </a:ext>
            </a:extLst>
          </p:cNvPr>
          <p:cNvSpPr/>
          <p:nvPr/>
        </p:nvSpPr>
        <p:spPr>
          <a:xfrm>
            <a:off x="521118" y="3310576"/>
            <a:ext cx="6124236" cy="2123658"/>
          </a:xfrm>
          <a:prstGeom prst="rect">
            <a:avLst/>
          </a:prstGeom>
        </p:spPr>
        <p:txBody>
          <a:bodyPr wrap="square">
            <a:spAutoFit/>
          </a:bodyPr>
          <a:lstStyle/>
          <a:p>
            <a:r>
              <a:rPr lang="es-GT" sz="6600" b="1" dirty="0">
                <a:solidFill>
                  <a:schemeClr val="bg1"/>
                </a:solidFill>
                <a:latin typeface="Montserrat" pitchFamily="2" charset="77"/>
              </a:rPr>
              <a:t>IDENTIDAD DIGITAL</a:t>
            </a:r>
          </a:p>
        </p:txBody>
      </p:sp>
    </p:spTree>
    <p:extLst>
      <p:ext uri="{BB962C8B-B14F-4D97-AF65-F5344CB8AC3E}">
        <p14:creationId xmlns:p14="http://schemas.microsoft.com/office/powerpoint/2010/main" val="385012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333" y="1567502"/>
            <a:ext cx="8385717" cy="615553"/>
          </a:xfrm>
          <a:prstGeom prst="rect">
            <a:avLst/>
          </a:prstGeom>
          <a:noFill/>
        </p:spPr>
        <p:txBody>
          <a:bodyPr wrap="square" rtlCol="0">
            <a:spAutoFit/>
          </a:bodyPr>
          <a:lstStyle/>
          <a:p>
            <a:r>
              <a:rPr lang="es-MX" sz="3400" b="1" dirty="0"/>
              <a:t>¿Qué es la Identificación de las Personas?</a:t>
            </a:r>
          </a:p>
        </p:txBody>
      </p:sp>
      <p:sp>
        <p:nvSpPr>
          <p:cNvPr id="9" name="TextBox 5">
            <a:extLst>
              <a:ext uri="{FF2B5EF4-FFF2-40B4-BE49-F238E27FC236}">
                <a16:creationId xmlns:a16="http://schemas.microsoft.com/office/drawing/2014/main" id="{8466DBE8-6319-954E-9610-76F7E342A311}"/>
              </a:ext>
            </a:extLst>
          </p:cNvPr>
          <p:cNvSpPr txBox="1"/>
          <p:nvPr/>
        </p:nvSpPr>
        <p:spPr>
          <a:xfrm>
            <a:off x="739081" y="2514299"/>
            <a:ext cx="8536493" cy="1569660"/>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r>
              <a:rPr lang="es-MX" sz="2400" b="0" dirty="0"/>
              <a:t>Toda persona tiene derecho a ser identificada desde su nacimiento, cada país consta con un registro de todos sus habitantes proporcionándoles a cada uno de ellos un documento que acredita su identidad frente a terceros.</a:t>
            </a:r>
          </a:p>
        </p:txBody>
      </p:sp>
      <p:pic>
        <p:nvPicPr>
          <p:cNvPr id="2050" name="Picture 2" descr="Tarjeta de identificación de plástico tarjeta de identidad personal licencia de conducir verificación de identific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395" y="4344249"/>
            <a:ext cx="2773605" cy="2020390"/>
          </a:xfrm>
          <a:prstGeom prst="round2DiagRect">
            <a:avLst>
              <a:gd name="adj1" fmla="val 16667"/>
              <a:gd name="adj2" fmla="val 6119"/>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8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8466DBE8-6319-954E-9610-76F7E342A311}"/>
              </a:ext>
            </a:extLst>
          </p:cNvPr>
          <p:cNvSpPr txBox="1"/>
          <p:nvPr/>
        </p:nvSpPr>
        <p:spPr>
          <a:xfrm>
            <a:off x="712540" y="2233952"/>
            <a:ext cx="10306751" cy="769441"/>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r>
              <a:rPr lang="es-MX" sz="2200" b="0" dirty="0"/>
              <a:t>La firma electrónica (simple) y la firma electrónica </a:t>
            </a:r>
            <a:r>
              <a:rPr lang="es-MX" sz="2200" dirty="0"/>
              <a:t>avanzada </a:t>
            </a:r>
            <a:r>
              <a:rPr lang="es-MX" sz="2200" b="0" dirty="0"/>
              <a:t>pueden ser utilizadas para identificar al firmante, con relación a comunicaciones electrónicas.</a:t>
            </a:r>
          </a:p>
        </p:txBody>
      </p:sp>
      <p:pic>
        <p:nvPicPr>
          <p:cNvPr id="2" name="Picture 4" descr="La innovación en el sector legal: siempre al servicio del cliente | Legal |  Cinco Días">
            <a:extLst>
              <a:ext uri="{FF2B5EF4-FFF2-40B4-BE49-F238E27FC236}">
                <a16:creationId xmlns:a16="http://schemas.microsoft.com/office/drawing/2014/main" id="{3D1B9AB4-2176-EA41-EEE1-E04C86CEA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352" y="4101777"/>
            <a:ext cx="3254419" cy="1869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3"/>
          <p:cNvSpPr txBox="1"/>
          <p:nvPr/>
        </p:nvSpPr>
        <p:spPr>
          <a:xfrm>
            <a:off x="712540" y="1510463"/>
            <a:ext cx="11070850" cy="615553"/>
          </a:xfrm>
          <a:prstGeom prst="rect">
            <a:avLst/>
          </a:prstGeom>
          <a:noFill/>
        </p:spPr>
        <p:txBody>
          <a:bodyPr wrap="square" rtlCol="0">
            <a:spAutoFit/>
          </a:bodyPr>
          <a:lstStyle/>
          <a:p>
            <a:pPr algn="just"/>
            <a:r>
              <a:rPr lang="es-MX" sz="3400" b="1" noProof="1">
                <a:latin typeface="Arial" charset="0"/>
                <a:ea typeface="Arial" charset="0"/>
                <a:cs typeface="Arial" charset="0"/>
              </a:rPr>
              <a:t>Identificación digital en Guatemala</a:t>
            </a:r>
            <a:endParaRPr lang="es-ES_tradnl" sz="3400" b="1" noProof="1">
              <a:latin typeface="Arial" charset="0"/>
              <a:ea typeface="Arial" charset="0"/>
              <a:cs typeface="Arial" charset="0"/>
            </a:endParaRPr>
          </a:p>
        </p:txBody>
      </p:sp>
      <p:sp>
        <p:nvSpPr>
          <p:cNvPr id="6" name="TextBox 5">
            <a:extLst>
              <a:ext uri="{FF2B5EF4-FFF2-40B4-BE49-F238E27FC236}">
                <a16:creationId xmlns:a16="http://schemas.microsoft.com/office/drawing/2014/main" id="{8466DBE8-6319-954E-9610-76F7E342A311}"/>
              </a:ext>
            </a:extLst>
          </p:cNvPr>
          <p:cNvSpPr txBox="1"/>
          <p:nvPr/>
        </p:nvSpPr>
        <p:spPr>
          <a:xfrm>
            <a:off x="736228" y="4221098"/>
            <a:ext cx="7005173" cy="1785104"/>
          </a:xfrm>
          <a:prstGeom prst="rect">
            <a:avLst/>
          </a:prstGeom>
          <a:noFill/>
        </p:spPr>
        <p:txBody>
          <a:bodyPr wrap="square" rtlCol="0">
            <a:spAutoFit/>
          </a:bodyPr>
          <a:lstStyle>
            <a:defPPr>
              <a:defRPr lang="en-US"/>
            </a:defPPr>
            <a:lvl1pPr>
              <a:defRPr sz="3600" b="1">
                <a:latin typeface="Arial" charset="0"/>
                <a:ea typeface="Arial" charset="0"/>
                <a:cs typeface="Arial" charset="0"/>
              </a:defRPr>
            </a:lvl1pPr>
          </a:lstStyle>
          <a:p>
            <a:pPr algn="just"/>
            <a:r>
              <a:rPr lang="es-MX" sz="2200" b="0" dirty="0"/>
              <a:t>En la legislación guatemalteca se establecen dos niveles de firma electr</a:t>
            </a:r>
            <a:r>
              <a:rPr lang="es-ES" sz="2200" b="0" dirty="0" err="1"/>
              <a:t>ónica</a:t>
            </a:r>
            <a:r>
              <a:rPr lang="es-ES" sz="2200" b="0" dirty="0"/>
              <a:t>:</a:t>
            </a:r>
          </a:p>
          <a:p>
            <a:pPr algn="just"/>
            <a:endParaRPr lang="es-ES" sz="2200" b="0" dirty="0"/>
          </a:p>
          <a:p>
            <a:pPr marL="342892" indent="-342892" algn="just">
              <a:buFont typeface="+mj-lt"/>
              <a:buAutoNum type="arabicPeriod"/>
            </a:pPr>
            <a:r>
              <a:rPr lang="es-ES" sz="2200" dirty="0"/>
              <a:t>Firma electrónica (simple)</a:t>
            </a:r>
          </a:p>
          <a:p>
            <a:pPr marL="342892" indent="-342892" algn="just">
              <a:buFont typeface="+mj-lt"/>
              <a:buAutoNum type="arabicPeriod"/>
            </a:pPr>
            <a:r>
              <a:rPr lang="es-ES" sz="2200" dirty="0"/>
              <a:t>Firma electrónica avanzada</a:t>
            </a:r>
            <a:endParaRPr lang="es-MX" sz="2200" dirty="0"/>
          </a:p>
        </p:txBody>
      </p:sp>
      <p:sp>
        <p:nvSpPr>
          <p:cNvPr id="7" name="Rectángulo 6"/>
          <p:cNvSpPr/>
          <p:nvPr/>
        </p:nvSpPr>
        <p:spPr>
          <a:xfrm>
            <a:off x="712540" y="3471688"/>
            <a:ext cx="5095754" cy="553998"/>
          </a:xfrm>
          <a:prstGeom prst="rect">
            <a:avLst/>
          </a:prstGeom>
        </p:spPr>
        <p:txBody>
          <a:bodyPr wrap="none">
            <a:spAutoFit/>
          </a:bodyPr>
          <a:lstStyle/>
          <a:p>
            <a:r>
              <a:rPr lang="es-GT" sz="3000" b="1" dirty="0">
                <a:latin typeface="Arial" panose="020B0604020202020204" pitchFamily="34" charset="0"/>
                <a:cs typeface="Arial" panose="020B0604020202020204" pitchFamily="34" charset="0"/>
              </a:rPr>
              <a:t>Tipos de Firma Electrónica</a:t>
            </a:r>
          </a:p>
        </p:txBody>
      </p:sp>
    </p:spTree>
    <p:extLst>
      <p:ext uri="{BB962C8B-B14F-4D97-AF65-F5344CB8AC3E}">
        <p14:creationId xmlns:p14="http://schemas.microsoft.com/office/powerpoint/2010/main" val="85521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9261" y="1496250"/>
            <a:ext cx="5277619" cy="1138773"/>
          </a:xfrm>
          <a:prstGeom prst="rect">
            <a:avLst/>
          </a:prstGeom>
          <a:noFill/>
        </p:spPr>
        <p:txBody>
          <a:bodyPr wrap="square" rtlCol="0">
            <a:spAutoFit/>
          </a:bodyPr>
          <a:lstStyle/>
          <a:p>
            <a:r>
              <a:rPr lang="es-ES_tradnl" sz="3400" b="1" noProof="1">
                <a:latin typeface="Arial" charset="0"/>
                <a:ea typeface="Arial" charset="0"/>
                <a:cs typeface="Arial" charset="0"/>
              </a:rPr>
              <a:t>¿Qué es la firma electrónica avanzada?</a:t>
            </a:r>
          </a:p>
        </p:txBody>
      </p:sp>
      <p:sp>
        <p:nvSpPr>
          <p:cNvPr id="9" name="TextBox 5">
            <a:extLst>
              <a:ext uri="{FF2B5EF4-FFF2-40B4-BE49-F238E27FC236}">
                <a16:creationId xmlns:a16="http://schemas.microsoft.com/office/drawing/2014/main" id="{8466DBE8-6319-954E-9610-76F7E342A311}"/>
              </a:ext>
            </a:extLst>
          </p:cNvPr>
          <p:cNvSpPr txBox="1"/>
          <p:nvPr/>
        </p:nvSpPr>
        <p:spPr>
          <a:xfrm>
            <a:off x="1213482" y="3079925"/>
            <a:ext cx="4392823" cy="1107996"/>
          </a:xfrm>
          <a:prstGeom prst="rect">
            <a:avLst/>
          </a:prstGeom>
          <a:noFill/>
        </p:spPr>
        <p:txBody>
          <a:bodyPr wrap="square" rtlCol="0">
            <a:spAutoFit/>
          </a:bodyPr>
          <a:lstStyle>
            <a:defPPr>
              <a:defRPr lang="en-US"/>
            </a:defPPr>
            <a:lvl1pPr>
              <a:defRPr sz="3600" b="1">
                <a:latin typeface="Arial" charset="0"/>
                <a:ea typeface="Arial" charset="0"/>
                <a:cs typeface="Arial" charset="0"/>
              </a:defRPr>
            </a:lvl1pPr>
          </a:lstStyle>
          <a:p>
            <a:pPr algn="just"/>
            <a:r>
              <a:rPr lang="es-GT" sz="2200" b="0" dirty="0"/>
              <a:t>La firma electrónica avanzada representa de forma fehaciente nuestra </a:t>
            </a:r>
            <a:r>
              <a:rPr lang="es-GT" sz="2200" dirty="0"/>
              <a:t>IDENTIDAD DIGITAL </a:t>
            </a:r>
            <a:endParaRPr lang="en-US" sz="2200" dirty="0"/>
          </a:p>
        </p:txBody>
      </p:sp>
      <p:pic>
        <p:nvPicPr>
          <p:cNvPr id="2050" name="Picture 2" descr="Resultado de imagen para adn digital">
            <a:extLst>
              <a:ext uri="{FF2B5EF4-FFF2-40B4-BE49-F238E27FC236}">
                <a16:creationId xmlns:a16="http://schemas.microsoft.com/office/drawing/2014/main" id="{59AE70A1-2E58-5642-B3B0-F9E74598A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169" y="2916892"/>
            <a:ext cx="3278543" cy="218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32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B77B21D6-4DFD-EB49-A3A3-C716626BA677}"/>
              </a:ext>
            </a:extLst>
          </p:cNvPr>
          <p:cNvSpPr txBox="1"/>
          <p:nvPr/>
        </p:nvSpPr>
        <p:spPr>
          <a:xfrm>
            <a:off x="1594868" y="4446306"/>
            <a:ext cx="2484861" cy="1877437"/>
          </a:xfrm>
          <a:prstGeom prst="rect">
            <a:avLst/>
          </a:prstGeom>
          <a:noFill/>
        </p:spPr>
        <p:txBody>
          <a:bodyPr wrap="square" rtlCol="0">
            <a:spAutoFit/>
          </a:bodyPr>
          <a:lstStyle/>
          <a:p>
            <a:pPr algn="ctr"/>
            <a:r>
              <a:rPr lang="es-GT" sz="2800" b="1" dirty="0">
                <a:gradFill>
                  <a:gsLst>
                    <a:gs pos="0">
                      <a:srgbClr val="000023"/>
                    </a:gs>
                    <a:gs pos="51000">
                      <a:srgbClr val="241047"/>
                    </a:gs>
                    <a:gs pos="100000">
                      <a:srgbClr val="064973"/>
                    </a:gs>
                  </a:gsLst>
                  <a:lin ang="5400000" scaled="1"/>
                </a:gradFill>
                <a:latin typeface="Calibri" panose="020F0502020204030204" pitchFamily="34" charset="0"/>
                <a:ea typeface="Open Sans Extrabold" panose="020B0906030804020204" pitchFamily="34" charset="0"/>
                <a:cs typeface="Calibri" panose="020F0502020204030204" pitchFamily="34" charset="0"/>
              </a:rPr>
              <a:t>Autenticidad:</a:t>
            </a:r>
          </a:p>
          <a:p>
            <a:pPr algn="ctr"/>
            <a:r>
              <a:rPr lang="es-GT" sz="2200" dirty="0">
                <a:gradFill>
                  <a:gsLst>
                    <a:gs pos="0">
                      <a:srgbClr val="000023"/>
                    </a:gs>
                    <a:gs pos="51000">
                      <a:srgbClr val="241047"/>
                    </a:gs>
                    <a:gs pos="100000">
                      <a:srgbClr val="064973"/>
                    </a:gs>
                  </a:gsLst>
                  <a:lin ang="5400000" scaled="1"/>
                </a:gradFill>
                <a:latin typeface="Calibri" panose="020F0502020204030204" pitchFamily="34" charset="0"/>
                <a:ea typeface="Open Sans Extrabold" panose="020B0906030804020204" pitchFamily="34" charset="0"/>
                <a:cs typeface="Calibri" panose="020F0502020204030204" pitchFamily="34" charset="0"/>
              </a:rPr>
              <a:t>garantiza la identidad del firmante (que existe en el mundo real).</a:t>
            </a:r>
          </a:p>
        </p:txBody>
      </p:sp>
      <p:sp>
        <p:nvSpPr>
          <p:cNvPr id="6" name="TextBox 13">
            <a:extLst>
              <a:ext uri="{FF2B5EF4-FFF2-40B4-BE49-F238E27FC236}">
                <a16:creationId xmlns:a16="http://schemas.microsoft.com/office/drawing/2014/main" id="{5E100E77-029A-AC4C-8393-FD7BB76E72ED}"/>
              </a:ext>
            </a:extLst>
          </p:cNvPr>
          <p:cNvSpPr txBox="1"/>
          <p:nvPr/>
        </p:nvSpPr>
        <p:spPr>
          <a:xfrm>
            <a:off x="4906941" y="4426264"/>
            <a:ext cx="2551068" cy="1877437"/>
          </a:xfrm>
          <a:prstGeom prst="rect">
            <a:avLst/>
          </a:prstGeom>
          <a:noFill/>
        </p:spPr>
        <p:txBody>
          <a:bodyPr wrap="square" rtlCol="0">
            <a:spAutoFit/>
          </a:bodyPr>
          <a:lstStyle/>
          <a:p>
            <a:pPr algn="ctr"/>
            <a:r>
              <a:rPr lang="es-GT" sz="2800" b="1" dirty="0">
                <a:gradFill>
                  <a:gsLst>
                    <a:gs pos="0">
                      <a:srgbClr val="000023"/>
                    </a:gs>
                    <a:gs pos="51000">
                      <a:srgbClr val="241047"/>
                    </a:gs>
                    <a:gs pos="100000">
                      <a:srgbClr val="064973"/>
                    </a:gs>
                  </a:gsLst>
                  <a:lin ang="5400000" scaled="1"/>
                </a:gradFill>
                <a:latin typeface="Calibri" panose="020F0502020204030204" pitchFamily="34" charset="0"/>
                <a:ea typeface="Open Sans Extrabold" panose="020B0906030804020204" pitchFamily="34" charset="0"/>
                <a:cs typeface="Calibri" panose="020F0502020204030204" pitchFamily="34" charset="0"/>
              </a:rPr>
              <a:t>Integridad:</a:t>
            </a:r>
          </a:p>
          <a:p>
            <a:pPr algn="ctr"/>
            <a:r>
              <a:rPr lang="es-GT" sz="2200" dirty="0">
                <a:gradFill>
                  <a:gsLst>
                    <a:gs pos="0">
                      <a:srgbClr val="000023"/>
                    </a:gs>
                    <a:gs pos="51000">
                      <a:srgbClr val="241047"/>
                    </a:gs>
                    <a:gs pos="100000">
                      <a:srgbClr val="064973"/>
                    </a:gs>
                  </a:gsLst>
                  <a:lin ang="5400000" scaled="1"/>
                </a:gradFill>
                <a:latin typeface="Calibri" panose="020F0502020204030204" pitchFamily="34" charset="0"/>
                <a:ea typeface="Open Sans Extrabold" panose="020B0906030804020204" pitchFamily="34" charset="0"/>
                <a:cs typeface="Calibri" panose="020F0502020204030204" pitchFamily="34" charset="0"/>
              </a:rPr>
              <a:t>asegura que el documento no haya sido modificado después de la firma.</a:t>
            </a:r>
          </a:p>
        </p:txBody>
      </p:sp>
      <p:sp>
        <p:nvSpPr>
          <p:cNvPr id="7" name="TextBox 15">
            <a:extLst>
              <a:ext uri="{FF2B5EF4-FFF2-40B4-BE49-F238E27FC236}">
                <a16:creationId xmlns:a16="http://schemas.microsoft.com/office/drawing/2014/main" id="{38CEC0B7-FFB4-364E-B1D2-0BDC69D71D62}"/>
              </a:ext>
            </a:extLst>
          </p:cNvPr>
          <p:cNvSpPr txBox="1"/>
          <p:nvPr/>
        </p:nvSpPr>
        <p:spPr>
          <a:xfrm>
            <a:off x="8114056" y="4426263"/>
            <a:ext cx="2671961" cy="1877437"/>
          </a:xfrm>
          <a:prstGeom prst="rect">
            <a:avLst/>
          </a:prstGeom>
          <a:noFill/>
        </p:spPr>
        <p:txBody>
          <a:bodyPr wrap="square" rtlCol="0">
            <a:spAutoFit/>
          </a:bodyPr>
          <a:lstStyle/>
          <a:p>
            <a:pPr algn="ctr"/>
            <a:r>
              <a:rPr lang="es-GT" sz="2800" b="1" dirty="0">
                <a:gradFill>
                  <a:gsLst>
                    <a:gs pos="0">
                      <a:srgbClr val="000023"/>
                    </a:gs>
                    <a:gs pos="51000">
                      <a:srgbClr val="241047"/>
                    </a:gs>
                    <a:gs pos="100000">
                      <a:srgbClr val="064973"/>
                    </a:gs>
                  </a:gsLst>
                  <a:lin ang="5400000" scaled="1"/>
                </a:gradFill>
                <a:latin typeface="Calibri" panose="020F0502020204030204" pitchFamily="34" charset="0"/>
                <a:ea typeface="Open Sans Extrabold" panose="020B0906030804020204" pitchFamily="34" charset="0"/>
                <a:cs typeface="Calibri" panose="020F0502020204030204" pitchFamily="34" charset="0"/>
              </a:rPr>
              <a:t>No Repudio:</a:t>
            </a:r>
          </a:p>
          <a:p>
            <a:pPr algn="ctr"/>
            <a:r>
              <a:rPr lang="es-GT" sz="2200" dirty="0">
                <a:gradFill>
                  <a:gsLst>
                    <a:gs pos="0">
                      <a:srgbClr val="000023"/>
                    </a:gs>
                    <a:gs pos="51000">
                      <a:srgbClr val="241047"/>
                    </a:gs>
                    <a:gs pos="100000">
                      <a:srgbClr val="064973"/>
                    </a:gs>
                  </a:gsLst>
                  <a:lin ang="5400000" scaled="1"/>
                </a:gradFill>
                <a:latin typeface="Calibri" panose="020F0502020204030204" pitchFamily="34" charset="0"/>
                <a:ea typeface="Open Sans Extrabold" panose="020B0906030804020204" pitchFamily="34" charset="0"/>
                <a:cs typeface="Calibri" panose="020F0502020204030204" pitchFamily="34" charset="0"/>
              </a:rPr>
              <a:t>Atribuye validez legal al documento, (no puede ser repudiado por el firmante).</a:t>
            </a:r>
          </a:p>
        </p:txBody>
      </p:sp>
      <p:pic>
        <p:nvPicPr>
          <p:cNvPr id="1026" name="Picture 2">
            <a:extLst>
              <a:ext uri="{FF2B5EF4-FFF2-40B4-BE49-F238E27FC236}">
                <a16:creationId xmlns:a16="http://schemas.microsoft.com/office/drawing/2014/main" id="{9EB55899-6D16-1A4A-928B-3CF973529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142" y="2672345"/>
            <a:ext cx="1818710" cy="1460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ntegridad electrónica">
            <a:extLst>
              <a:ext uri="{FF2B5EF4-FFF2-40B4-BE49-F238E27FC236}">
                <a16:creationId xmlns:a16="http://schemas.microsoft.com/office/drawing/2014/main" id="{8A2AF09A-590D-D648-A875-66DB9EF47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9772" y="2672346"/>
            <a:ext cx="1605425" cy="14600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identidad digital">
            <a:extLst>
              <a:ext uri="{FF2B5EF4-FFF2-40B4-BE49-F238E27FC236}">
                <a16:creationId xmlns:a16="http://schemas.microsoft.com/office/drawing/2014/main" id="{94DBB0BD-2FAA-954E-A86F-ED67FEA022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127" y="2672345"/>
            <a:ext cx="2055845" cy="136970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714127" y="1273327"/>
            <a:ext cx="9379096" cy="1138773"/>
          </a:xfrm>
          <a:prstGeom prst="rect">
            <a:avLst/>
          </a:prstGeom>
        </p:spPr>
        <p:txBody>
          <a:bodyPr wrap="square">
            <a:spAutoFit/>
          </a:bodyPr>
          <a:lstStyle/>
          <a:p>
            <a:r>
              <a:rPr lang="es-MX" sz="3400" b="1" dirty="0">
                <a:latin typeface="Arial" panose="020B0604020202020204" pitchFamily="34" charset="0"/>
                <a:cs typeface="Arial" panose="020B0604020202020204" pitchFamily="34" charset="0"/>
              </a:rPr>
              <a:t>Atributos Jurídicos (Propiedades) de la firma electrónica avanzada</a:t>
            </a:r>
          </a:p>
        </p:txBody>
      </p:sp>
    </p:spTree>
    <p:extLst>
      <p:ext uri="{BB962C8B-B14F-4D97-AF65-F5344CB8AC3E}">
        <p14:creationId xmlns:p14="http://schemas.microsoft.com/office/powerpoint/2010/main" val="2499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47EBF6B5-F51D-3C4F-85AF-D6AFAAB74F04}"/>
              </a:ext>
            </a:extLst>
          </p:cNvPr>
          <p:cNvGrpSpPr/>
          <p:nvPr/>
        </p:nvGrpSpPr>
        <p:grpSpPr>
          <a:xfrm>
            <a:off x="0" y="-37322"/>
            <a:ext cx="12191999" cy="3429000"/>
            <a:chOff x="0" y="0"/>
            <a:chExt cx="12191999" cy="3429000"/>
          </a:xfrm>
        </p:grpSpPr>
        <p:sp>
          <p:nvSpPr>
            <p:cNvPr id="10" name="Rectángulo 9">
              <a:extLst>
                <a:ext uri="{FF2B5EF4-FFF2-40B4-BE49-F238E27FC236}">
                  <a16:creationId xmlns:a16="http://schemas.microsoft.com/office/drawing/2014/main" id="{A36A74B5-1D26-9D42-9C3D-05FA08577EBE}"/>
                </a:ext>
              </a:extLst>
            </p:cNvPr>
            <p:cNvSpPr/>
            <p:nvPr/>
          </p:nvSpPr>
          <p:spPr>
            <a:xfrm>
              <a:off x="0" y="0"/>
              <a:ext cx="12191999" cy="3429000"/>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sp>
          <p:nvSpPr>
            <p:cNvPr id="11" name="Rectángulo 10">
              <a:extLst>
                <a:ext uri="{FF2B5EF4-FFF2-40B4-BE49-F238E27FC236}">
                  <a16:creationId xmlns:a16="http://schemas.microsoft.com/office/drawing/2014/main" id="{51A1747A-2877-4F43-9BF8-112C8F12DB67}"/>
                </a:ext>
              </a:extLst>
            </p:cNvPr>
            <p:cNvSpPr/>
            <p:nvPr/>
          </p:nvSpPr>
          <p:spPr>
            <a:xfrm>
              <a:off x="393522" y="388506"/>
              <a:ext cx="2943065" cy="461665"/>
            </a:xfrm>
            <a:prstGeom prst="rect">
              <a:avLst/>
            </a:prstGeom>
          </p:spPr>
          <p:txBody>
            <a:bodyPr wrap="square">
              <a:spAutoFit/>
            </a:bodyPr>
            <a:lstStyle/>
            <a:p>
              <a:r>
                <a:rPr lang="es-GT" sz="1200" b="1" dirty="0">
                  <a:solidFill>
                    <a:schemeClr val="bg1"/>
                  </a:solidFill>
                  <a:latin typeface="Montserrat SemiBold" pitchFamily="2" charset="77"/>
                </a:rPr>
                <a:t>REGISTRO DE PRESTADORES </a:t>
              </a:r>
            </a:p>
            <a:p>
              <a:r>
                <a:rPr lang="es-GT" sz="1200" b="1" dirty="0">
                  <a:solidFill>
                    <a:schemeClr val="bg1"/>
                  </a:solidFill>
                  <a:latin typeface="Montserrat SemiBold" pitchFamily="2" charset="77"/>
                </a:rPr>
                <a:t>DE SERVICIOS DE CERTIFICACIÓN</a:t>
              </a:r>
            </a:p>
          </p:txBody>
        </p:sp>
        <p:cxnSp>
          <p:nvCxnSpPr>
            <p:cNvPr id="12" name="Conector recto 11">
              <a:extLst>
                <a:ext uri="{FF2B5EF4-FFF2-40B4-BE49-F238E27FC236}">
                  <a16:creationId xmlns:a16="http://schemas.microsoft.com/office/drawing/2014/main" id="{DEF1491A-8B20-E740-A177-F559EBBD735B}"/>
                </a:ext>
              </a:extLst>
            </p:cNvPr>
            <p:cNvCxnSpPr/>
            <p:nvPr/>
          </p:nvCxnSpPr>
          <p:spPr>
            <a:xfrm>
              <a:off x="297951" y="203234"/>
              <a:ext cx="0" cy="8322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Imagen 4">
            <a:extLst>
              <a:ext uri="{FF2B5EF4-FFF2-40B4-BE49-F238E27FC236}">
                <a16:creationId xmlns:a16="http://schemas.microsoft.com/office/drawing/2014/main" id="{764310F7-9183-4248-9570-4FD5C05D5961}"/>
              </a:ext>
            </a:extLst>
          </p:cNvPr>
          <p:cNvPicPr>
            <a:picLocks noChangeAspect="1"/>
          </p:cNvPicPr>
          <p:nvPr/>
        </p:nvPicPr>
        <p:blipFill rotWithShape="1">
          <a:blip r:embed="rId2"/>
          <a:srcRect t="35503" b="10926"/>
          <a:stretch/>
        </p:blipFill>
        <p:spPr>
          <a:xfrm>
            <a:off x="0" y="3429000"/>
            <a:ext cx="12191999" cy="3429000"/>
          </a:xfrm>
          <a:prstGeom prst="rect">
            <a:avLst/>
          </a:prstGeom>
        </p:spPr>
      </p:pic>
      <p:sp>
        <p:nvSpPr>
          <p:cNvPr id="8" name="Rectángulo 7">
            <a:extLst>
              <a:ext uri="{FF2B5EF4-FFF2-40B4-BE49-F238E27FC236}">
                <a16:creationId xmlns:a16="http://schemas.microsoft.com/office/drawing/2014/main" id="{54956737-00A4-B24B-A8F8-0157E59A8481}"/>
              </a:ext>
            </a:extLst>
          </p:cNvPr>
          <p:cNvSpPr/>
          <p:nvPr/>
        </p:nvSpPr>
        <p:spPr>
          <a:xfrm>
            <a:off x="393522" y="1493057"/>
            <a:ext cx="7981044" cy="1569660"/>
          </a:xfrm>
          <a:prstGeom prst="rect">
            <a:avLst/>
          </a:prstGeom>
        </p:spPr>
        <p:txBody>
          <a:bodyPr wrap="square">
            <a:spAutoFit/>
          </a:bodyPr>
          <a:lstStyle/>
          <a:p>
            <a:r>
              <a:rPr lang="es-MX" sz="4800" dirty="0">
                <a:solidFill>
                  <a:schemeClr val="bg1"/>
                </a:solidFill>
                <a:latin typeface="Montserrat" pitchFamily="2" charset="77"/>
              </a:rPr>
              <a:t>Métodos de Identificación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064" y="4033122"/>
            <a:ext cx="3728936" cy="951701"/>
          </a:xfrm>
          <a:prstGeom prst="rect">
            <a:avLst/>
          </a:prstGeom>
        </p:spPr>
      </p:pic>
      <p:sp>
        <p:nvSpPr>
          <p:cNvPr id="16" name="Rectángulo 15">
            <a:extLst>
              <a:ext uri="{FF2B5EF4-FFF2-40B4-BE49-F238E27FC236}">
                <a16:creationId xmlns:a16="http://schemas.microsoft.com/office/drawing/2014/main" id="{EFD1C4C0-F077-374D-ABEB-A58672EBA1E4}"/>
              </a:ext>
            </a:extLst>
          </p:cNvPr>
          <p:cNvSpPr/>
          <p:nvPr/>
        </p:nvSpPr>
        <p:spPr>
          <a:xfrm>
            <a:off x="10915651" y="-38138"/>
            <a:ext cx="1276349" cy="127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7" name="Imagen 16">
            <a:extLst>
              <a:ext uri="{FF2B5EF4-FFF2-40B4-BE49-F238E27FC236}">
                <a16:creationId xmlns:a16="http://schemas.microsoft.com/office/drawing/2014/main" id="{4BF1F516-36E9-F24C-A6B1-BA3A71417150}"/>
              </a:ext>
            </a:extLst>
          </p:cNvPr>
          <p:cNvPicPr>
            <a:picLocks noChangeAspect="1"/>
          </p:cNvPicPr>
          <p:nvPr/>
        </p:nvPicPr>
        <p:blipFill>
          <a:blip r:embed="rId4"/>
          <a:stretch>
            <a:fillRect/>
          </a:stretch>
        </p:blipFill>
        <p:spPr>
          <a:xfrm>
            <a:off x="11103690" y="80907"/>
            <a:ext cx="882828" cy="1038260"/>
          </a:xfrm>
          <a:prstGeom prst="rect">
            <a:avLst/>
          </a:prstGeom>
        </p:spPr>
      </p:pic>
    </p:spTree>
    <p:extLst>
      <p:ext uri="{BB962C8B-B14F-4D97-AF65-F5344CB8AC3E}">
        <p14:creationId xmlns:p14="http://schemas.microsoft.com/office/powerpoint/2010/main" val="389292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398" y="3808441"/>
            <a:ext cx="3630429" cy="2178257"/>
          </a:xfrm>
          <a:prstGeom prst="rect">
            <a:avLst/>
          </a:prstGeom>
        </p:spPr>
      </p:pic>
      <p:sp>
        <p:nvSpPr>
          <p:cNvPr id="2" name="TextBox 5">
            <a:extLst>
              <a:ext uri="{FF2B5EF4-FFF2-40B4-BE49-F238E27FC236}">
                <a16:creationId xmlns:a16="http://schemas.microsoft.com/office/drawing/2014/main" id="{F49AFC4D-1909-4325-22A7-26365A5028C5}"/>
              </a:ext>
            </a:extLst>
          </p:cNvPr>
          <p:cNvSpPr txBox="1"/>
          <p:nvPr/>
        </p:nvSpPr>
        <p:spPr>
          <a:xfrm>
            <a:off x="1084945" y="2285487"/>
            <a:ext cx="8536493" cy="769441"/>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r>
              <a:rPr lang="es-MX" sz="2200" b="0" dirty="0"/>
              <a:t>En la legislación guatemalteca, con relación a la firma electrónica avanzada, existen 3 métodos de identificación de las personas:</a:t>
            </a:r>
          </a:p>
        </p:txBody>
      </p:sp>
      <p:sp>
        <p:nvSpPr>
          <p:cNvPr id="5" name="TextBox 3">
            <a:extLst>
              <a:ext uri="{FF2B5EF4-FFF2-40B4-BE49-F238E27FC236}">
                <a16:creationId xmlns:a16="http://schemas.microsoft.com/office/drawing/2014/main" id="{9C549778-780B-4444-E597-013F4F907F6C}"/>
              </a:ext>
            </a:extLst>
          </p:cNvPr>
          <p:cNvSpPr txBox="1"/>
          <p:nvPr/>
        </p:nvSpPr>
        <p:spPr>
          <a:xfrm>
            <a:off x="1084945" y="3351849"/>
            <a:ext cx="6326149" cy="430887"/>
          </a:xfrm>
          <a:prstGeom prst="rect">
            <a:avLst/>
          </a:prstGeom>
          <a:noFill/>
        </p:spPr>
        <p:txBody>
          <a:bodyPr wrap="square" rtlCol="0">
            <a:spAutoFit/>
          </a:bodyPr>
          <a:lstStyle/>
          <a:p>
            <a:pPr algn="just"/>
            <a:r>
              <a:rPr lang="es-ES_tradnl" sz="2200" b="1" noProof="1">
                <a:latin typeface="Arial" charset="0"/>
                <a:ea typeface="Arial" charset="0"/>
                <a:cs typeface="Arial" charset="0"/>
              </a:rPr>
              <a:t>1. Presencial</a:t>
            </a:r>
          </a:p>
        </p:txBody>
      </p:sp>
      <p:sp>
        <p:nvSpPr>
          <p:cNvPr id="4" name="TextBox 3">
            <a:extLst>
              <a:ext uri="{FF2B5EF4-FFF2-40B4-BE49-F238E27FC236}">
                <a16:creationId xmlns:a16="http://schemas.microsoft.com/office/drawing/2014/main" id="{D8273755-1C75-DFB7-D420-F4D5605485DB}"/>
              </a:ext>
            </a:extLst>
          </p:cNvPr>
          <p:cNvSpPr txBox="1"/>
          <p:nvPr/>
        </p:nvSpPr>
        <p:spPr>
          <a:xfrm>
            <a:off x="1077194" y="1521256"/>
            <a:ext cx="6326149" cy="615553"/>
          </a:xfrm>
          <a:prstGeom prst="rect">
            <a:avLst/>
          </a:prstGeom>
          <a:noFill/>
        </p:spPr>
        <p:txBody>
          <a:bodyPr wrap="square" rtlCol="0">
            <a:spAutoFit/>
          </a:bodyPr>
          <a:lstStyle/>
          <a:p>
            <a:pPr algn="just"/>
            <a:r>
              <a:rPr lang="es-ES_tradnl" sz="3400" b="1" noProof="1">
                <a:latin typeface="Arial" charset="0"/>
                <a:ea typeface="Arial" charset="0"/>
                <a:cs typeface="Arial" charset="0"/>
              </a:rPr>
              <a:t>Métodos de Identificación:</a:t>
            </a:r>
          </a:p>
        </p:txBody>
      </p:sp>
    </p:spTree>
    <p:extLst>
      <p:ext uri="{BB962C8B-B14F-4D97-AF65-F5344CB8AC3E}">
        <p14:creationId xmlns:p14="http://schemas.microsoft.com/office/powerpoint/2010/main" val="212928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BDDEED8-33A8-D146-5166-44B10589D9D1}"/>
              </a:ext>
            </a:extLst>
          </p:cNvPr>
          <p:cNvSpPr txBox="1"/>
          <p:nvPr/>
        </p:nvSpPr>
        <p:spPr>
          <a:xfrm>
            <a:off x="1069445" y="1598747"/>
            <a:ext cx="6326149" cy="615553"/>
          </a:xfrm>
          <a:prstGeom prst="rect">
            <a:avLst/>
          </a:prstGeom>
          <a:noFill/>
        </p:spPr>
        <p:txBody>
          <a:bodyPr wrap="square" rtlCol="0">
            <a:spAutoFit/>
          </a:bodyPr>
          <a:lstStyle/>
          <a:p>
            <a:pPr algn="just"/>
            <a:r>
              <a:rPr lang="es-ES_tradnl" sz="3400" b="1" noProof="1">
                <a:latin typeface="Arial" charset="0"/>
                <a:ea typeface="Arial" charset="0"/>
                <a:cs typeface="Arial" charset="0"/>
              </a:rPr>
              <a:t>Métodos de Identificación:</a:t>
            </a:r>
          </a:p>
        </p:txBody>
      </p:sp>
      <p:sp>
        <p:nvSpPr>
          <p:cNvPr id="5" name="TextBox 3">
            <a:extLst>
              <a:ext uri="{FF2B5EF4-FFF2-40B4-BE49-F238E27FC236}">
                <a16:creationId xmlns:a16="http://schemas.microsoft.com/office/drawing/2014/main" id="{0692586A-A6E5-B010-C62E-6079B6ADB706}"/>
              </a:ext>
            </a:extLst>
          </p:cNvPr>
          <p:cNvSpPr txBox="1"/>
          <p:nvPr/>
        </p:nvSpPr>
        <p:spPr>
          <a:xfrm>
            <a:off x="1069445" y="2467183"/>
            <a:ext cx="6326149" cy="430887"/>
          </a:xfrm>
          <a:prstGeom prst="rect">
            <a:avLst/>
          </a:prstGeom>
          <a:noFill/>
        </p:spPr>
        <p:txBody>
          <a:bodyPr wrap="square" rtlCol="0">
            <a:spAutoFit/>
          </a:bodyPr>
          <a:lstStyle/>
          <a:p>
            <a:pPr algn="just"/>
            <a:r>
              <a:rPr lang="es-ES_tradnl" sz="2200" b="1" noProof="1">
                <a:latin typeface="Arial" charset="0"/>
                <a:ea typeface="Arial" charset="0"/>
                <a:cs typeface="Arial" charset="0"/>
              </a:rPr>
              <a:t>2. Ante notario</a:t>
            </a:r>
          </a:p>
        </p:txBody>
      </p:sp>
      <p:pic>
        <p:nvPicPr>
          <p:cNvPr id="1026" name="Picture 2" descr="Qué es un notario y cuáles son sus funciones?">
            <a:extLst>
              <a:ext uri="{FF2B5EF4-FFF2-40B4-BE49-F238E27FC236}">
                <a16:creationId xmlns:a16="http://schemas.microsoft.com/office/drawing/2014/main" id="{9C99BCD9-8AFC-9542-F9BB-96D7423FA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567" y="3341891"/>
            <a:ext cx="4583152" cy="254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2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209" y="3193936"/>
            <a:ext cx="3988683" cy="2699485"/>
          </a:xfrm>
          <a:prstGeom prst="rect">
            <a:avLst/>
          </a:prstGeom>
        </p:spPr>
      </p:pic>
      <p:sp>
        <p:nvSpPr>
          <p:cNvPr id="5" name="TextBox 3">
            <a:extLst>
              <a:ext uri="{FF2B5EF4-FFF2-40B4-BE49-F238E27FC236}">
                <a16:creationId xmlns:a16="http://schemas.microsoft.com/office/drawing/2014/main" id="{97769E31-EEE1-84ED-5DDB-5831916DBCD9}"/>
              </a:ext>
            </a:extLst>
          </p:cNvPr>
          <p:cNvSpPr txBox="1"/>
          <p:nvPr/>
        </p:nvSpPr>
        <p:spPr>
          <a:xfrm>
            <a:off x="1108195" y="2413292"/>
            <a:ext cx="6326149" cy="430887"/>
          </a:xfrm>
          <a:prstGeom prst="rect">
            <a:avLst/>
          </a:prstGeom>
          <a:noFill/>
        </p:spPr>
        <p:txBody>
          <a:bodyPr wrap="square" rtlCol="0">
            <a:spAutoFit/>
          </a:bodyPr>
          <a:lstStyle/>
          <a:p>
            <a:pPr algn="just"/>
            <a:r>
              <a:rPr lang="es-ES_tradnl" sz="2200" b="1" noProof="1">
                <a:latin typeface="Arial" charset="0"/>
                <a:ea typeface="Arial" charset="0"/>
                <a:cs typeface="Arial" charset="0"/>
              </a:rPr>
              <a:t>3. Virtual</a:t>
            </a:r>
          </a:p>
        </p:txBody>
      </p:sp>
      <p:sp>
        <p:nvSpPr>
          <p:cNvPr id="2" name="TextBox 3">
            <a:extLst>
              <a:ext uri="{FF2B5EF4-FFF2-40B4-BE49-F238E27FC236}">
                <a16:creationId xmlns:a16="http://schemas.microsoft.com/office/drawing/2014/main" id="{E2DC7E52-C689-0BCC-1352-6172C9C5EF9B}"/>
              </a:ext>
            </a:extLst>
          </p:cNvPr>
          <p:cNvSpPr txBox="1"/>
          <p:nvPr/>
        </p:nvSpPr>
        <p:spPr>
          <a:xfrm>
            <a:off x="1108196" y="1601972"/>
            <a:ext cx="6326149" cy="615553"/>
          </a:xfrm>
          <a:prstGeom prst="rect">
            <a:avLst/>
          </a:prstGeom>
          <a:noFill/>
        </p:spPr>
        <p:txBody>
          <a:bodyPr wrap="square" rtlCol="0">
            <a:spAutoFit/>
          </a:bodyPr>
          <a:lstStyle/>
          <a:p>
            <a:pPr algn="just"/>
            <a:r>
              <a:rPr lang="es-ES_tradnl" sz="3400" b="1" noProof="1">
                <a:latin typeface="Arial" charset="0"/>
                <a:ea typeface="Arial" charset="0"/>
                <a:cs typeface="Arial" charset="0"/>
              </a:rPr>
              <a:t>Métodos de Identificación:</a:t>
            </a:r>
          </a:p>
        </p:txBody>
      </p:sp>
    </p:spTree>
    <p:extLst>
      <p:ext uri="{BB962C8B-B14F-4D97-AF65-F5344CB8AC3E}">
        <p14:creationId xmlns:p14="http://schemas.microsoft.com/office/powerpoint/2010/main" val="40146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8466DBE8-6319-954E-9610-76F7E342A311}"/>
              </a:ext>
            </a:extLst>
          </p:cNvPr>
          <p:cNvSpPr txBox="1"/>
          <p:nvPr/>
        </p:nvSpPr>
        <p:spPr>
          <a:xfrm>
            <a:off x="932803" y="2669855"/>
            <a:ext cx="9815271" cy="3170099"/>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r>
              <a:rPr lang="es-MX" sz="2500" dirty="0"/>
              <a:t>Artículo 13. Obligaciones de los prestadores.</a:t>
            </a:r>
          </a:p>
          <a:p>
            <a:endParaRPr lang="es-MX" sz="2500" b="0" dirty="0"/>
          </a:p>
          <a:p>
            <a:r>
              <a:rPr lang="es-MX" sz="2500" b="0" dirty="0"/>
              <a:t>…f) En el otorgamiento de certificados de firma electrónica avanzada, comprobar fehacientemente la identidad del solicitante, para lo cual el prestador requerirá previamente la presencia en </a:t>
            </a:r>
            <a:r>
              <a:rPr lang="es-MX" sz="2500" dirty="0"/>
              <a:t>forma física </a:t>
            </a:r>
            <a:r>
              <a:rPr lang="es-MX" sz="2500" b="0" dirty="0"/>
              <a:t>o </a:t>
            </a:r>
            <a:r>
              <a:rPr lang="es-MX" sz="2500" dirty="0"/>
              <a:t>virtual</a:t>
            </a:r>
            <a:r>
              <a:rPr lang="es-MX" sz="2500" b="0" dirty="0"/>
              <a:t> del solicitante o de su representante legal, si se tratare de persona jurídica; pudiendo además comparecer físicamente </a:t>
            </a:r>
            <a:r>
              <a:rPr lang="es-MX" sz="2500" dirty="0"/>
              <a:t>ante notario</a:t>
            </a:r>
            <a:r>
              <a:rPr lang="es-MX" sz="2500" b="0" dirty="0"/>
              <a:t>... </a:t>
            </a:r>
          </a:p>
        </p:txBody>
      </p:sp>
      <p:sp>
        <p:nvSpPr>
          <p:cNvPr id="6" name="Rectángulo 5"/>
          <p:cNvSpPr/>
          <p:nvPr/>
        </p:nvSpPr>
        <p:spPr>
          <a:xfrm>
            <a:off x="917305" y="1621068"/>
            <a:ext cx="8869514" cy="615553"/>
          </a:xfrm>
          <a:prstGeom prst="rect">
            <a:avLst/>
          </a:prstGeom>
        </p:spPr>
        <p:txBody>
          <a:bodyPr wrap="square">
            <a:spAutoFit/>
          </a:bodyPr>
          <a:lstStyle/>
          <a:p>
            <a:r>
              <a:rPr lang="es-GT" sz="3400" b="1" dirty="0">
                <a:latin typeface="Arial" panose="020B0604020202020204" pitchFamily="34" charset="0"/>
                <a:cs typeface="Arial" panose="020B0604020202020204" pitchFamily="34" charset="0"/>
              </a:rPr>
              <a:t>Identificación (Fundamento Legal)</a:t>
            </a:r>
          </a:p>
        </p:txBody>
      </p:sp>
    </p:spTree>
    <p:extLst>
      <p:ext uri="{BB962C8B-B14F-4D97-AF65-F5344CB8AC3E}">
        <p14:creationId xmlns:p14="http://schemas.microsoft.com/office/powerpoint/2010/main" val="259076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47EBF6B5-F51D-3C4F-85AF-D6AFAAB74F04}"/>
              </a:ext>
            </a:extLst>
          </p:cNvPr>
          <p:cNvGrpSpPr/>
          <p:nvPr/>
        </p:nvGrpSpPr>
        <p:grpSpPr>
          <a:xfrm>
            <a:off x="-4140" y="58730"/>
            <a:ext cx="12191999" cy="3429000"/>
            <a:chOff x="0" y="0"/>
            <a:chExt cx="12191999" cy="3429000"/>
          </a:xfrm>
        </p:grpSpPr>
        <p:sp>
          <p:nvSpPr>
            <p:cNvPr id="10" name="Rectángulo 9">
              <a:extLst>
                <a:ext uri="{FF2B5EF4-FFF2-40B4-BE49-F238E27FC236}">
                  <a16:creationId xmlns:a16="http://schemas.microsoft.com/office/drawing/2014/main" id="{A36A74B5-1D26-9D42-9C3D-05FA08577EBE}"/>
                </a:ext>
              </a:extLst>
            </p:cNvPr>
            <p:cNvSpPr/>
            <p:nvPr/>
          </p:nvSpPr>
          <p:spPr>
            <a:xfrm>
              <a:off x="0" y="0"/>
              <a:ext cx="12191999" cy="3429000"/>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sp>
          <p:nvSpPr>
            <p:cNvPr id="11" name="Rectángulo 10">
              <a:extLst>
                <a:ext uri="{FF2B5EF4-FFF2-40B4-BE49-F238E27FC236}">
                  <a16:creationId xmlns:a16="http://schemas.microsoft.com/office/drawing/2014/main" id="{51A1747A-2877-4F43-9BF8-112C8F12DB67}"/>
                </a:ext>
              </a:extLst>
            </p:cNvPr>
            <p:cNvSpPr/>
            <p:nvPr/>
          </p:nvSpPr>
          <p:spPr>
            <a:xfrm>
              <a:off x="393522" y="388506"/>
              <a:ext cx="2943065" cy="461665"/>
            </a:xfrm>
            <a:prstGeom prst="rect">
              <a:avLst/>
            </a:prstGeom>
          </p:spPr>
          <p:txBody>
            <a:bodyPr wrap="square">
              <a:spAutoFit/>
            </a:bodyPr>
            <a:lstStyle/>
            <a:p>
              <a:r>
                <a:rPr lang="es-GT" sz="1200" b="1" dirty="0">
                  <a:solidFill>
                    <a:schemeClr val="bg1"/>
                  </a:solidFill>
                  <a:latin typeface="Montserrat SemiBold" pitchFamily="2" charset="77"/>
                </a:rPr>
                <a:t>REGISTRO DE PRESTADORES </a:t>
              </a:r>
            </a:p>
            <a:p>
              <a:r>
                <a:rPr lang="es-GT" sz="1200" b="1" dirty="0">
                  <a:solidFill>
                    <a:schemeClr val="bg1"/>
                  </a:solidFill>
                  <a:latin typeface="Montserrat SemiBold" pitchFamily="2" charset="77"/>
                </a:rPr>
                <a:t>DE SERVICIOS DE CERTIFICACIÓN</a:t>
              </a:r>
            </a:p>
          </p:txBody>
        </p:sp>
        <p:cxnSp>
          <p:nvCxnSpPr>
            <p:cNvPr id="12" name="Conector recto 11">
              <a:extLst>
                <a:ext uri="{FF2B5EF4-FFF2-40B4-BE49-F238E27FC236}">
                  <a16:creationId xmlns:a16="http://schemas.microsoft.com/office/drawing/2014/main" id="{DEF1491A-8B20-E740-A177-F559EBBD735B}"/>
                </a:ext>
              </a:extLst>
            </p:cNvPr>
            <p:cNvCxnSpPr/>
            <p:nvPr/>
          </p:nvCxnSpPr>
          <p:spPr>
            <a:xfrm>
              <a:off x="297951" y="203234"/>
              <a:ext cx="0" cy="8322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Imagen 4">
            <a:extLst>
              <a:ext uri="{FF2B5EF4-FFF2-40B4-BE49-F238E27FC236}">
                <a16:creationId xmlns:a16="http://schemas.microsoft.com/office/drawing/2014/main" id="{764310F7-9183-4248-9570-4FD5C05D5961}"/>
              </a:ext>
            </a:extLst>
          </p:cNvPr>
          <p:cNvPicPr>
            <a:picLocks noChangeAspect="1"/>
          </p:cNvPicPr>
          <p:nvPr/>
        </p:nvPicPr>
        <p:blipFill rotWithShape="1">
          <a:blip r:embed="rId2"/>
          <a:srcRect t="35503" b="10926"/>
          <a:stretch/>
        </p:blipFill>
        <p:spPr>
          <a:xfrm>
            <a:off x="0" y="3429000"/>
            <a:ext cx="12191999" cy="3429000"/>
          </a:xfrm>
          <a:prstGeom prst="rect">
            <a:avLst/>
          </a:prstGeom>
        </p:spPr>
      </p:pic>
      <p:sp>
        <p:nvSpPr>
          <p:cNvPr id="8" name="Rectángulo 7">
            <a:extLst>
              <a:ext uri="{FF2B5EF4-FFF2-40B4-BE49-F238E27FC236}">
                <a16:creationId xmlns:a16="http://schemas.microsoft.com/office/drawing/2014/main" id="{54956737-00A4-B24B-A8F8-0157E59A8481}"/>
              </a:ext>
            </a:extLst>
          </p:cNvPr>
          <p:cNvSpPr/>
          <p:nvPr/>
        </p:nvSpPr>
        <p:spPr>
          <a:xfrm>
            <a:off x="389382" y="1946487"/>
            <a:ext cx="9645828" cy="830997"/>
          </a:xfrm>
          <a:prstGeom prst="rect">
            <a:avLst/>
          </a:prstGeom>
        </p:spPr>
        <p:txBody>
          <a:bodyPr wrap="square">
            <a:spAutoFit/>
          </a:bodyPr>
          <a:lstStyle/>
          <a:p>
            <a:r>
              <a:rPr lang="es-MX" sz="4800" dirty="0">
                <a:solidFill>
                  <a:schemeClr val="bg1"/>
                </a:solidFill>
                <a:latin typeface="Montserrat" pitchFamily="2" charset="77"/>
              </a:rPr>
              <a:t>Marco Legal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064" y="4033122"/>
            <a:ext cx="3728936" cy="951701"/>
          </a:xfrm>
          <a:prstGeom prst="rect">
            <a:avLst/>
          </a:prstGeom>
        </p:spPr>
      </p:pic>
      <p:sp>
        <p:nvSpPr>
          <p:cNvPr id="16" name="Rectángulo 15">
            <a:extLst>
              <a:ext uri="{FF2B5EF4-FFF2-40B4-BE49-F238E27FC236}">
                <a16:creationId xmlns:a16="http://schemas.microsoft.com/office/drawing/2014/main" id="{EFD1C4C0-F077-374D-ABEB-A58672EBA1E4}"/>
              </a:ext>
            </a:extLst>
          </p:cNvPr>
          <p:cNvSpPr/>
          <p:nvPr/>
        </p:nvSpPr>
        <p:spPr>
          <a:xfrm>
            <a:off x="10915651" y="-38138"/>
            <a:ext cx="1276349" cy="127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7" name="Imagen 16">
            <a:extLst>
              <a:ext uri="{FF2B5EF4-FFF2-40B4-BE49-F238E27FC236}">
                <a16:creationId xmlns:a16="http://schemas.microsoft.com/office/drawing/2014/main" id="{4BF1F516-36E9-F24C-A6B1-BA3A71417150}"/>
              </a:ext>
            </a:extLst>
          </p:cNvPr>
          <p:cNvPicPr>
            <a:picLocks noChangeAspect="1"/>
          </p:cNvPicPr>
          <p:nvPr/>
        </p:nvPicPr>
        <p:blipFill>
          <a:blip r:embed="rId4"/>
          <a:stretch>
            <a:fillRect/>
          </a:stretch>
        </p:blipFill>
        <p:spPr>
          <a:xfrm>
            <a:off x="11103690" y="80907"/>
            <a:ext cx="882828" cy="1038260"/>
          </a:xfrm>
          <a:prstGeom prst="rect">
            <a:avLst/>
          </a:prstGeom>
        </p:spPr>
      </p:pic>
    </p:spTree>
    <p:extLst>
      <p:ext uri="{BB962C8B-B14F-4D97-AF65-F5344CB8AC3E}">
        <p14:creationId xmlns:p14="http://schemas.microsoft.com/office/powerpoint/2010/main" val="146484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FC04F26-D682-294A-9A60-A25F41506186}"/>
              </a:ext>
            </a:extLst>
          </p:cNvPr>
          <p:cNvPicPr>
            <a:picLocks noChangeAspect="1"/>
          </p:cNvPicPr>
          <p:nvPr/>
        </p:nvPicPr>
        <p:blipFill rotWithShape="1">
          <a:blip r:embed="rId2"/>
          <a:srcRect t="7142" b="7142"/>
          <a:stretch/>
        </p:blipFill>
        <p:spPr>
          <a:xfrm>
            <a:off x="1" y="0"/>
            <a:ext cx="12192000" cy="6858000"/>
          </a:xfrm>
          <a:prstGeom prst="rect">
            <a:avLst/>
          </a:prstGeom>
        </p:spPr>
      </p:pic>
      <p:sp>
        <p:nvSpPr>
          <p:cNvPr id="13" name="Rectángulo 12">
            <a:extLst>
              <a:ext uri="{FF2B5EF4-FFF2-40B4-BE49-F238E27FC236}">
                <a16:creationId xmlns:a16="http://schemas.microsoft.com/office/drawing/2014/main" id="{0FBD2B7C-B92C-AC47-AA2C-FC32FAC87337}"/>
              </a:ext>
            </a:extLst>
          </p:cNvPr>
          <p:cNvSpPr/>
          <p:nvPr/>
        </p:nvSpPr>
        <p:spPr>
          <a:xfrm>
            <a:off x="0" y="9331"/>
            <a:ext cx="12192000" cy="6858000"/>
          </a:xfrm>
          <a:prstGeom prst="rect">
            <a:avLst/>
          </a:prstGeom>
          <a:solidFill>
            <a:srgbClr val="0B2A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2" name="Título 1">
            <a:extLst>
              <a:ext uri="{FF2B5EF4-FFF2-40B4-BE49-F238E27FC236}">
                <a16:creationId xmlns:a16="http://schemas.microsoft.com/office/drawing/2014/main" id="{B176FEEF-6828-3C40-AFD6-4B14429E4EEB}"/>
              </a:ext>
            </a:extLst>
          </p:cNvPr>
          <p:cNvSpPr>
            <a:spLocks noGrp="1"/>
          </p:cNvSpPr>
          <p:nvPr>
            <p:ph type="ctrTitle"/>
          </p:nvPr>
        </p:nvSpPr>
        <p:spPr>
          <a:xfrm>
            <a:off x="1803933" y="497029"/>
            <a:ext cx="8584130" cy="1577325"/>
          </a:xfrm>
        </p:spPr>
        <p:txBody>
          <a:bodyPr anchor="ctr">
            <a:normAutofit fontScale="90000"/>
          </a:bodyPr>
          <a:lstStyle/>
          <a:p>
            <a:br>
              <a:rPr lang="es-GT" sz="3600" b="1" dirty="0">
                <a:solidFill>
                  <a:schemeClr val="bg1"/>
                </a:solidFill>
                <a:latin typeface="Montserrat" pitchFamily="2" charset="77"/>
              </a:rPr>
            </a:br>
            <a:r>
              <a:rPr lang="es-GT" sz="3600" b="1" dirty="0">
                <a:solidFill>
                  <a:schemeClr val="bg1"/>
                </a:solidFill>
                <a:latin typeface="Montserrat" pitchFamily="2" charset="77"/>
              </a:rPr>
              <a:t>Ley y Reglamento para el Reconocimiento de las Comunicaciones y Firmas Electrónicas</a:t>
            </a:r>
            <a:br>
              <a:rPr lang="es-GT" sz="3600" b="1" dirty="0">
                <a:solidFill>
                  <a:schemeClr val="bg1"/>
                </a:solidFill>
                <a:latin typeface="Montserrat" pitchFamily="2" charset="77"/>
              </a:rPr>
            </a:br>
            <a:br>
              <a:rPr lang="es-GT" sz="2400" b="1" dirty="0">
                <a:solidFill>
                  <a:schemeClr val="bg1"/>
                </a:solidFill>
                <a:latin typeface="Montserrat" pitchFamily="2" charset="77"/>
              </a:rPr>
            </a:br>
            <a:endParaRPr lang="es-GT" sz="2400" dirty="0">
              <a:solidFill>
                <a:schemeClr val="bg1"/>
              </a:solidFill>
              <a:latin typeface="Montserrat" pitchFamily="2" charset="77"/>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214" y="2505043"/>
            <a:ext cx="3859569" cy="3859569"/>
          </a:xfrm>
          <a:prstGeom prst="rect">
            <a:avLst/>
          </a:prstGeom>
        </p:spPr>
      </p:pic>
    </p:spTree>
    <p:extLst>
      <p:ext uri="{BB962C8B-B14F-4D97-AF65-F5344CB8AC3E}">
        <p14:creationId xmlns:p14="http://schemas.microsoft.com/office/powerpoint/2010/main" val="4121379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136" y="1374958"/>
            <a:ext cx="4164446" cy="615553"/>
          </a:xfrm>
          <a:prstGeom prst="rect">
            <a:avLst/>
          </a:prstGeom>
          <a:noFill/>
        </p:spPr>
        <p:txBody>
          <a:bodyPr wrap="square" rtlCol="0">
            <a:spAutoFit/>
          </a:bodyPr>
          <a:lstStyle/>
          <a:p>
            <a:pPr algn="just"/>
            <a:r>
              <a:rPr lang="es-ES_tradnl" sz="3400" b="1" noProof="1">
                <a:latin typeface="Arial" charset="0"/>
                <a:ea typeface="Arial" charset="0"/>
                <a:cs typeface="Arial" charset="0"/>
              </a:rPr>
              <a:t>Marco Legal</a:t>
            </a:r>
          </a:p>
        </p:txBody>
      </p:sp>
      <p:sp>
        <p:nvSpPr>
          <p:cNvPr id="9" name="TextBox 5">
            <a:extLst>
              <a:ext uri="{FF2B5EF4-FFF2-40B4-BE49-F238E27FC236}">
                <a16:creationId xmlns:a16="http://schemas.microsoft.com/office/drawing/2014/main" id="{8466DBE8-6319-954E-9610-76F7E342A311}"/>
              </a:ext>
            </a:extLst>
          </p:cNvPr>
          <p:cNvSpPr txBox="1"/>
          <p:nvPr/>
        </p:nvSpPr>
        <p:spPr>
          <a:xfrm>
            <a:off x="1426688" y="2223502"/>
            <a:ext cx="7695008" cy="3262432"/>
          </a:xfrm>
          <a:prstGeom prst="rect">
            <a:avLst/>
          </a:prstGeom>
          <a:noFill/>
        </p:spPr>
        <p:txBody>
          <a:bodyPr wrap="square" rtlCol="0">
            <a:spAutoFit/>
          </a:bodyPr>
          <a:lstStyle>
            <a:defPPr>
              <a:defRPr lang="en-US"/>
            </a:defPPr>
            <a:lvl1pPr>
              <a:defRPr sz="3600" b="1">
                <a:latin typeface="Arial" charset="0"/>
                <a:ea typeface="Arial" charset="0"/>
                <a:cs typeface="Arial" charset="0"/>
              </a:defRPr>
            </a:lvl1pPr>
          </a:lstStyle>
          <a:p>
            <a:pPr algn="just"/>
            <a:r>
              <a:rPr lang="es-GT" sz="2200" b="0" dirty="0"/>
              <a:t>Ley para el reconocimiento de las comunicaciones y Firmas Electrónicas, Decreto No. 47-2008</a:t>
            </a:r>
          </a:p>
          <a:p>
            <a:pPr algn="just"/>
            <a:endParaRPr lang="es-GT" sz="1000" b="0" dirty="0"/>
          </a:p>
          <a:p>
            <a:pPr algn="just"/>
            <a:r>
              <a:rPr lang="es-GT" sz="2200" b="0" dirty="0"/>
              <a:t>Reglamento de la Ley para el reconocimiento de las comunicaciones y Firmas Electrónicas, Acuerdo Gubernativo 135-2009 y sus reformas</a:t>
            </a:r>
          </a:p>
          <a:p>
            <a:pPr algn="just"/>
            <a:endParaRPr lang="es-GT" sz="1000" b="0" dirty="0"/>
          </a:p>
          <a:p>
            <a:pPr algn="just"/>
            <a:r>
              <a:rPr lang="es-GT" sz="2200" b="0" dirty="0"/>
              <a:t>Arancel del Registro de Prestadores de Servicios de Certificación, Acuerdo Gubernativo 109-2010 y sus reformas</a:t>
            </a:r>
          </a:p>
          <a:p>
            <a:pPr algn="just"/>
            <a:endParaRPr lang="es-GT" sz="1000" b="0" dirty="0"/>
          </a:p>
          <a:p>
            <a:pPr algn="just"/>
            <a:r>
              <a:rPr lang="es-GT" sz="2200" b="0" dirty="0"/>
              <a:t>Guías y procedimientos emitidos por el RPSC</a:t>
            </a:r>
          </a:p>
        </p:txBody>
      </p:sp>
      <p:pic>
        <p:nvPicPr>
          <p:cNvPr id="2052" name="Picture 4" descr="Resultado de imagen para leyes tecnologicas">
            <a:extLst>
              <a:ext uri="{FF2B5EF4-FFF2-40B4-BE49-F238E27FC236}">
                <a16:creationId xmlns:a16="http://schemas.microsoft.com/office/drawing/2014/main" id="{358C5A62-72B9-7847-BE51-477A7C52C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5444" y="4868489"/>
            <a:ext cx="2143502" cy="151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47EBF6B5-F51D-3C4F-85AF-D6AFAAB74F04}"/>
              </a:ext>
            </a:extLst>
          </p:cNvPr>
          <p:cNvGrpSpPr/>
          <p:nvPr/>
        </p:nvGrpSpPr>
        <p:grpSpPr>
          <a:xfrm>
            <a:off x="0" y="-37322"/>
            <a:ext cx="12191999" cy="3429000"/>
            <a:chOff x="0" y="0"/>
            <a:chExt cx="12191999" cy="3429000"/>
          </a:xfrm>
        </p:grpSpPr>
        <p:sp>
          <p:nvSpPr>
            <p:cNvPr id="10" name="Rectángulo 9">
              <a:extLst>
                <a:ext uri="{FF2B5EF4-FFF2-40B4-BE49-F238E27FC236}">
                  <a16:creationId xmlns:a16="http://schemas.microsoft.com/office/drawing/2014/main" id="{A36A74B5-1D26-9D42-9C3D-05FA08577EBE}"/>
                </a:ext>
              </a:extLst>
            </p:cNvPr>
            <p:cNvSpPr/>
            <p:nvPr/>
          </p:nvSpPr>
          <p:spPr>
            <a:xfrm>
              <a:off x="0" y="0"/>
              <a:ext cx="12191999" cy="3429000"/>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sp>
          <p:nvSpPr>
            <p:cNvPr id="11" name="Rectángulo 10">
              <a:extLst>
                <a:ext uri="{FF2B5EF4-FFF2-40B4-BE49-F238E27FC236}">
                  <a16:creationId xmlns:a16="http://schemas.microsoft.com/office/drawing/2014/main" id="{51A1747A-2877-4F43-9BF8-112C8F12DB67}"/>
                </a:ext>
              </a:extLst>
            </p:cNvPr>
            <p:cNvSpPr/>
            <p:nvPr/>
          </p:nvSpPr>
          <p:spPr>
            <a:xfrm>
              <a:off x="393522" y="388506"/>
              <a:ext cx="2943065" cy="461665"/>
            </a:xfrm>
            <a:prstGeom prst="rect">
              <a:avLst/>
            </a:prstGeom>
          </p:spPr>
          <p:txBody>
            <a:bodyPr wrap="square">
              <a:spAutoFit/>
            </a:bodyPr>
            <a:lstStyle/>
            <a:p>
              <a:r>
                <a:rPr lang="es-GT" sz="1200" b="1" dirty="0">
                  <a:solidFill>
                    <a:schemeClr val="bg1"/>
                  </a:solidFill>
                  <a:latin typeface="Montserrat SemiBold" pitchFamily="2" charset="77"/>
                </a:rPr>
                <a:t>REGISTRO DE PRESTADORES </a:t>
              </a:r>
            </a:p>
            <a:p>
              <a:r>
                <a:rPr lang="es-GT" sz="1200" b="1" dirty="0">
                  <a:solidFill>
                    <a:schemeClr val="bg1"/>
                  </a:solidFill>
                  <a:latin typeface="Montserrat SemiBold" pitchFamily="2" charset="77"/>
                </a:rPr>
                <a:t>DE SERVICIOS DE CERTIFICACIÓN</a:t>
              </a:r>
            </a:p>
          </p:txBody>
        </p:sp>
        <p:cxnSp>
          <p:nvCxnSpPr>
            <p:cNvPr id="12" name="Conector recto 11">
              <a:extLst>
                <a:ext uri="{FF2B5EF4-FFF2-40B4-BE49-F238E27FC236}">
                  <a16:creationId xmlns:a16="http://schemas.microsoft.com/office/drawing/2014/main" id="{DEF1491A-8B20-E740-A177-F559EBBD735B}"/>
                </a:ext>
              </a:extLst>
            </p:cNvPr>
            <p:cNvCxnSpPr/>
            <p:nvPr/>
          </p:nvCxnSpPr>
          <p:spPr>
            <a:xfrm>
              <a:off x="297951" y="203234"/>
              <a:ext cx="0" cy="8322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Imagen 4">
            <a:extLst>
              <a:ext uri="{FF2B5EF4-FFF2-40B4-BE49-F238E27FC236}">
                <a16:creationId xmlns:a16="http://schemas.microsoft.com/office/drawing/2014/main" id="{764310F7-9183-4248-9570-4FD5C05D5961}"/>
              </a:ext>
            </a:extLst>
          </p:cNvPr>
          <p:cNvPicPr>
            <a:picLocks noChangeAspect="1"/>
          </p:cNvPicPr>
          <p:nvPr/>
        </p:nvPicPr>
        <p:blipFill rotWithShape="1">
          <a:blip r:embed="rId2"/>
          <a:srcRect t="35503" b="10926"/>
          <a:stretch/>
        </p:blipFill>
        <p:spPr>
          <a:xfrm>
            <a:off x="0" y="3429000"/>
            <a:ext cx="12191999" cy="3429000"/>
          </a:xfrm>
          <a:prstGeom prst="rect">
            <a:avLst/>
          </a:prstGeom>
        </p:spPr>
      </p:pic>
      <p:sp>
        <p:nvSpPr>
          <p:cNvPr id="8" name="Rectángulo 7">
            <a:extLst>
              <a:ext uri="{FF2B5EF4-FFF2-40B4-BE49-F238E27FC236}">
                <a16:creationId xmlns:a16="http://schemas.microsoft.com/office/drawing/2014/main" id="{54956737-00A4-B24B-A8F8-0157E59A8481}"/>
              </a:ext>
            </a:extLst>
          </p:cNvPr>
          <p:cNvSpPr/>
          <p:nvPr/>
        </p:nvSpPr>
        <p:spPr>
          <a:xfrm>
            <a:off x="393522" y="1419724"/>
            <a:ext cx="10045878" cy="1569660"/>
          </a:xfrm>
          <a:prstGeom prst="rect">
            <a:avLst/>
          </a:prstGeom>
        </p:spPr>
        <p:txBody>
          <a:bodyPr wrap="square">
            <a:spAutoFit/>
          </a:bodyPr>
          <a:lstStyle/>
          <a:p>
            <a:r>
              <a:rPr lang="es-MX" sz="4800" dirty="0">
                <a:solidFill>
                  <a:schemeClr val="bg1"/>
                </a:solidFill>
                <a:latin typeface="Montserrat" pitchFamily="2" charset="77"/>
              </a:rPr>
              <a:t>Prestadores de Servicios de Certificación.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064" y="4033122"/>
            <a:ext cx="3728936" cy="951701"/>
          </a:xfrm>
          <a:prstGeom prst="rect">
            <a:avLst/>
          </a:prstGeom>
        </p:spPr>
      </p:pic>
      <p:sp>
        <p:nvSpPr>
          <p:cNvPr id="16" name="Rectángulo 15">
            <a:extLst>
              <a:ext uri="{FF2B5EF4-FFF2-40B4-BE49-F238E27FC236}">
                <a16:creationId xmlns:a16="http://schemas.microsoft.com/office/drawing/2014/main" id="{EFD1C4C0-F077-374D-ABEB-A58672EBA1E4}"/>
              </a:ext>
            </a:extLst>
          </p:cNvPr>
          <p:cNvSpPr/>
          <p:nvPr/>
        </p:nvSpPr>
        <p:spPr>
          <a:xfrm>
            <a:off x="10915651" y="-38138"/>
            <a:ext cx="1276349" cy="127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7" name="Imagen 16">
            <a:extLst>
              <a:ext uri="{FF2B5EF4-FFF2-40B4-BE49-F238E27FC236}">
                <a16:creationId xmlns:a16="http://schemas.microsoft.com/office/drawing/2014/main" id="{4BF1F516-36E9-F24C-A6B1-BA3A71417150}"/>
              </a:ext>
            </a:extLst>
          </p:cNvPr>
          <p:cNvPicPr>
            <a:picLocks noChangeAspect="1"/>
          </p:cNvPicPr>
          <p:nvPr/>
        </p:nvPicPr>
        <p:blipFill>
          <a:blip r:embed="rId4"/>
          <a:stretch>
            <a:fillRect/>
          </a:stretch>
        </p:blipFill>
        <p:spPr>
          <a:xfrm>
            <a:off x="11103690" y="80907"/>
            <a:ext cx="882828" cy="1038260"/>
          </a:xfrm>
          <a:prstGeom prst="rect">
            <a:avLst/>
          </a:prstGeom>
        </p:spPr>
      </p:pic>
    </p:spTree>
    <p:extLst>
      <p:ext uri="{BB962C8B-B14F-4D97-AF65-F5344CB8AC3E}">
        <p14:creationId xmlns:p14="http://schemas.microsoft.com/office/powerpoint/2010/main" val="95936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1153" y="1323966"/>
            <a:ext cx="7911998" cy="1138773"/>
          </a:xfrm>
          <a:prstGeom prst="rect">
            <a:avLst/>
          </a:prstGeom>
          <a:noFill/>
        </p:spPr>
        <p:txBody>
          <a:bodyPr wrap="square" rtlCol="0">
            <a:spAutoFit/>
          </a:bodyPr>
          <a:lstStyle/>
          <a:p>
            <a:pPr algn="just"/>
            <a:r>
              <a:rPr lang="es-ES_tradnl" sz="3400" b="1" noProof="1">
                <a:latin typeface="Arial" charset="0"/>
                <a:ea typeface="Arial" charset="0"/>
                <a:cs typeface="Arial" charset="0"/>
              </a:rPr>
              <a:t>Terceros de Confianza (Prestadores de Servicios de Certificación)</a:t>
            </a:r>
          </a:p>
        </p:txBody>
      </p:sp>
      <p:sp>
        <p:nvSpPr>
          <p:cNvPr id="9" name="TextBox 5">
            <a:extLst>
              <a:ext uri="{FF2B5EF4-FFF2-40B4-BE49-F238E27FC236}">
                <a16:creationId xmlns:a16="http://schemas.microsoft.com/office/drawing/2014/main" id="{8466DBE8-6319-954E-9610-76F7E342A311}"/>
              </a:ext>
            </a:extLst>
          </p:cNvPr>
          <p:cNvSpPr txBox="1"/>
          <p:nvPr/>
        </p:nvSpPr>
        <p:spPr>
          <a:xfrm>
            <a:off x="2101410" y="2700709"/>
            <a:ext cx="7663456" cy="1446550"/>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r>
              <a:rPr lang="en-US" sz="2200" b="0" dirty="0"/>
              <a:t>Son las personas jurídicas nacionales o extranjeras, públicas o privadas, domiciliadas en la República de Guatemala, autorizadas para expedir certificados de firma electrónica avanzada. </a:t>
            </a:r>
          </a:p>
        </p:txBody>
      </p:sp>
      <p:pic>
        <p:nvPicPr>
          <p:cNvPr id="6146" name="Picture 2" descr="Resultado de imagen para prestador de servicios de confianza">
            <a:extLst>
              <a:ext uri="{FF2B5EF4-FFF2-40B4-BE49-F238E27FC236}">
                <a16:creationId xmlns:a16="http://schemas.microsoft.com/office/drawing/2014/main" id="{876F5103-F9B6-5E49-BB3D-EF1474AAF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388" y="4487317"/>
            <a:ext cx="2985710" cy="168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4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9291" y="1258450"/>
            <a:ext cx="6396735" cy="1138773"/>
          </a:xfrm>
          <a:prstGeom prst="rect">
            <a:avLst/>
          </a:prstGeom>
          <a:noFill/>
        </p:spPr>
        <p:txBody>
          <a:bodyPr wrap="square" rtlCol="0">
            <a:spAutoFit/>
          </a:bodyPr>
          <a:lstStyle/>
          <a:p>
            <a:pPr algn="just"/>
            <a:r>
              <a:rPr lang="es-ES_tradnl" sz="3400" b="1" noProof="1">
                <a:latin typeface="Arial" charset="0"/>
                <a:ea typeface="Arial" charset="0"/>
                <a:cs typeface="Arial" charset="0"/>
              </a:rPr>
              <a:t>Prestadores de Servicios de Certificación</a:t>
            </a:r>
          </a:p>
        </p:txBody>
      </p:sp>
      <p:sp>
        <p:nvSpPr>
          <p:cNvPr id="9" name="TextBox 5">
            <a:extLst>
              <a:ext uri="{FF2B5EF4-FFF2-40B4-BE49-F238E27FC236}">
                <a16:creationId xmlns:a16="http://schemas.microsoft.com/office/drawing/2014/main" id="{8466DBE8-6319-954E-9610-76F7E342A311}"/>
              </a:ext>
            </a:extLst>
          </p:cNvPr>
          <p:cNvSpPr txBox="1"/>
          <p:nvPr/>
        </p:nvSpPr>
        <p:spPr>
          <a:xfrm>
            <a:off x="2258755" y="2553079"/>
            <a:ext cx="7446409" cy="1107996"/>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r>
              <a:rPr lang="es-ES_tradnl" sz="2200" b="0" dirty="0"/>
              <a:t>En Guatemala actualmente existen 5 prestadores de servicios de certificación autorizados:</a:t>
            </a:r>
          </a:p>
          <a:p>
            <a:endParaRPr lang="es-ES_tradnl" sz="2200" b="0" dirty="0"/>
          </a:p>
        </p:txBody>
      </p:sp>
      <p:pic>
        <p:nvPicPr>
          <p:cNvPr id="14" name="Imagen 13">
            <a:extLst>
              <a:ext uri="{FF2B5EF4-FFF2-40B4-BE49-F238E27FC236}">
                <a16:creationId xmlns:a16="http://schemas.microsoft.com/office/drawing/2014/main" id="{66943CA4-D603-CB06-3575-723C825B2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1392" y="3574591"/>
            <a:ext cx="3105244" cy="896953"/>
          </a:xfrm>
          <a:prstGeom prst="rect">
            <a:avLst/>
          </a:prstGeom>
        </p:spPr>
      </p:pic>
      <p:pic>
        <p:nvPicPr>
          <p:cNvPr id="16" name="Picture 2" descr="Puede ser una imagen de texto que dice &quot;REGISTRO DIGITAL PRISMA&quot;">
            <a:extLst>
              <a:ext uri="{FF2B5EF4-FFF2-40B4-BE49-F238E27FC236}">
                <a16:creationId xmlns:a16="http://schemas.microsoft.com/office/drawing/2014/main" id="{8B74FC75-A226-6F44-9C32-3A9F7952D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45" b="12630"/>
          <a:stretch/>
        </p:blipFill>
        <p:spPr bwMode="auto">
          <a:xfrm>
            <a:off x="7412683" y="3388902"/>
            <a:ext cx="1736520" cy="1400074"/>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5956971F-D94E-D755-8595-06A86AB7D909}"/>
              </a:ext>
            </a:extLst>
          </p:cNvPr>
          <p:cNvPicPr>
            <a:picLocks noChangeAspect="1"/>
          </p:cNvPicPr>
          <p:nvPr/>
        </p:nvPicPr>
        <p:blipFill>
          <a:blip r:embed="rId4"/>
          <a:stretch>
            <a:fillRect/>
          </a:stretch>
        </p:blipFill>
        <p:spPr>
          <a:xfrm>
            <a:off x="7309964" y="5074417"/>
            <a:ext cx="2037611" cy="1127338"/>
          </a:xfrm>
          <a:prstGeom prst="rect">
            <a:avLst/>
          </a:prstGeom>
        </p:spPr>
      </p:pic>
      <p:pic>
        <p:nvPicPr>
          <p:cNvPr id="18" name="Imagen 17">
            <a:extLst>
              <a:ext uri="{FF2B5EF4-FFF2-40B4-BE49-F238E27FC236}">
                <a16:creationId xmlns:a16="http://schemas.microsoft.com/office/drawing/2014/main" id="{0CBE3E1B-5875-4EAB-31D2-EED7F237FF00}"/>
              </a:ext>
            </a:extLst>
          </p:cNvPr>
          <p:cNvPicPr>
            <a:picLocks noChangeAspect="1"/>
          </p:cNvPicPr>
          <p:nvPr/>
        </p:nvPicPr>
        <p:blipFill>
          <a:blip r:embed="rId5"/>
          <a:stretch>
            <a:fillRect/>
          </a:stretch>
        </p:blipFill>
        <p:spPr>
          <a:xfrm>
            <a:off x="5276672" y="4887959"/>
            <a:ext cx="1493498" cy="1500255"/>
          </a:xfrm>
          <a:prstGeom prst="rect">
            <a:avLst/>
          </a:prstGeom>
        </p:spPr>
      </p:pic>
      <p:pic>
        <p:nvPicPr>
          <p:cNvPr id="3" name="Imagen 2">
            <a:extLst>
              <a:ext uri="{FF2B5EF4-FFF2-40B4-BE49-F238E27FC236}">
                <a16:creationId xmlns:a16="http://schemas.microsoft.com/office/drawing/2014/main" id="{E329A9D9-3209-063C-0CBB-2FB9C0E973B1}"/>
              </a:ext>
            </a:extLst>
          </p:cNvPr>
          <p:cNvPicPr>
            <a:picLocks noChangeAspect="1"/>
          </p:cNvPicPr>
          <p:nvPr/>
        </p:nvPicPr>
        <p:blipFill>
          <a:blip r:embed="rId6"/>
          <a:stretch>
            <a:fillRect/>
          </a:stretch>
        </p:blipFill>
        <p:spPr>
          <a:xfrm>
            <a:off x="3044713" y="4887959"/>
            <a:ext cx="1500255" cy="1500255"/>
          </a:xfrm>
          <a:prstGeom prst="rect">
            <a:avLst/>
          </a:prstGeom>
        </p:spPr>
      </p:pic>
    </p:spTree>
    <p:extLst>
      <p:ext uri="{BB962C8B-B14F-4D97-AF65-F5344CB8AC3E}">
        <p14:creationId xmlns:p14="http://schemas.microsoft.com/office/powerpoint/2010/main" val="41968696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8030" y="1361515"/>
            <a:ext cx="6396735" cy="615553"/>
          </a:xfrm>
          <a:prstGeom prst="rect">
            <a:avLst/>
          </a:prstGeom>
          <a:noFill/>
        </p:spPr>
        <p:txBody>
          <a:bodyPr wrap="square" rtlCol="0">
            <a:spAutoFit/>
          </a:bodyPr>
          <a:lstStyle/>
          <a:p>
            <a:r>
              <a:rPr lang="es-ES_tradnl" sz="3400" b="1" noProof="1">
                <a:latin typeface="Arial" charset="0"/>
                <a:ea typeface="Arial" charset="0"/>
                <a:cs typeface="Arial" charset="0"/>
              </a:rPr>
              <a:t>Autoridades de Registro</a:t>
            </a:r>
          </a:p>
        </p:txBody>
      </p:sp>
      <p:sp>
        <p:nvSpPr>
          <p:cNvPr id="9" name="TextBox 5">
            <a:extLst>
              <a:ext uri="{FF2B5EF4-FFF2-40B4-BE49-F238E27FC236}">
                <a16:creationId xmlns:a16="http://schemas.microsoft.com/office/drawing/2014/main" id="{8466DBE8-6319-954E-9610-76F7E342A311}"/>
              </a:ext>
            </a:extLst>
          </p:cNvPr>
          <p:cNvSpPr txBox="1"/>
          <p:nvPr/>
        </p:nvSpPr>
        <p:spPr>
          <a:xfrm>
            <a:off x="1382753" y="2141408"/>
            <a:ext cx="9016460" cy="3046988"/>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r>
              <a:rPr lang="es-MX" sz="2400" b="0" dirty="0"/>
              <a:t>Son un componente funcional de la Infraestructura de Clave Pública (PKI), utilizada por los prestadores de servicios de certificación para identificar de forma inequívoca al solicitante de un certificado digital de firma electrónica avanzada. </a:t>
            </a:r>
          </a:p>
          <a:p>
            <a:endParaRPr lang="es-MX" sz="2400" b="0" dirty="0"/>
          </a:p>
          <a:p>
            <a:r>
              <a:rPr lang="es-MX" sz="2400" b="0" dirty="0"/>
              <a:t>Esta entidad puede ser el mismo PSC o estar ligada a éste a través de una relación contractual (contrato). </a:t>
            </a:r>
          </a:p>
          <a:p>
            <a:endParaRPr lang="es-MX" sz="2400" b="0" dirty="0"/>
          </a:p>
        </p:txBody>
      </p:sp>
      <p:pic>
        <p:nvPicPr>
          <p:cNvPr id="1026" name="Picture 2" descr="PPT - I. Principios básicos sobre PKI PowerPoint Presentation, free  download - ID:4117257"/>
          <p:cNvPicPr>
            <a:picLocks noChangeAspect="1" noChangeArrowheads="1"/>
          </p:cNvPicPr>
          <p:nvPr/>
        </p:nvPicPr>
        <p:blipFill rotWithShape="1">
          <a:blip r:embed="rId3">
            <a:extLst>
              <a:ext uri="{28A0092B-C50C-407E-A947-70E740481C1C}">
                <a14:useLocalDpi xmlns:a14="http://schemas.microsoft.com/office/drawing/2010/main" val="0"/>
              </a:ext>
            </a:extLst>
          </a:blip>
          <a:srcRect t="30389"/>
          <a:stretch/>
        </p:blipFill>
        <p:spPr bwMode="auto">
          <a:xfrm>
            <a:off x="8301892" y="4928840"/>
            <a:ext cx="3349061" cy="174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29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2693" y="1591074"/>
            <a:ext cx="7111991" cy="584775"/>
          </a:xfrm>
          <a:prstGeom prst="rect">
            <a:avLst/>
          </a:prstGeom>
          <a:noFill/>
        </p:spPr>
        <p:txBody>
          <a:bodyPr wrap="square" rtlCol="0">
            <a:spAutoFit/>
          </a:bodyPr>
          <a:lstStyle/>
          <a:p>
            <a:pPr algn="just"/>
            <a:r>
              <a:rPr lang="es-ES_tradnl" sz="3200" b="1" noProof="1">
                <a:latin typeface="Arial" charset="0"/>
                <a:ea typeface="Arial" charset="0"/>
                <a:cs typeface="Arial" charset="0"/>
              </a:rPr>
              <a:t>Funciones Autoridades de Registro</a:t>
            </a:r>
          </a:p>
        </p:txBody>
      </p:sp>
      <p:sp>
        <p:nvSpPr>
          <p:cNvPr id="9" name="TextBox 5">
            <a:extLst>
              <a:ext uri="{FF2B5EF4-FFF2-40B4-BE49-F238E27FC236}">
                <a16:creationId xmlns:a16="http://schemas.microsoft.com/office/drawing/2014/main" id="{8466DBE8-6319-954E-9610-76F7E342A311}"/>
              </a:ext>
            </a:extLst>
          </p:cNvPr>
          <p:cNvSpPr txBox="1"/>
          <p:nvPr/>
        </p:nvSpPr>
        <p:spPr>
          <a:xfrm>
            <a:off x="1290166" y="2416743"/>
            <a:ext cx="8650106" cy="3431709"/>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pPr marL="342900" indent="-342900">
              <a:spcBef>
                <a:spcPts val="600"/>
              </a:spcBef>
              <a:spcAft>
                <a:spcPts val="600"/>
              </a:spcAft>
              <a:buFont typeface="Arial" panose="020B0604020202020204" pitchFamily="34" charset="0"/>
              <a:buChar char="•"/>
            </a:pPr>
            <a:r>
              <a:rPr lang="es-ES_tradnl" sz="2400" b="0" dirty="0"/>
              <a:t>Garantizar la identificación y verificación de los suscriptores de los certificados digitales de firma electrónica avanzada.</a:t>
            </a:r>
          </a:p>
          <a:p>
            <a:pPr marL="342900" indent="-342900">
              <a:spcBef>
                <a:spcPts val="600"/>
              </a:spcBef>
              <a:spcAft>
                <a:spcPts val="600"/>
              </a:spcAft>
              <a:buFont typeface="Arial" panose="020B0604020202020204" pitchFamily="34" charset="0"/>
              <a:buChar char="•"/>
            </a:pPr>
            <a:r>
              <a:rPr lang="es-ES_tradnl" sz="2400" b="0" dirty="0"/>
              <a:t>Tomar las medidas de seguridad y contingencia necesarias para proteger la información de la identificación de los suscriptores (archivo y resguardo).</a:t>
            </a:r>
          </a:p>
          <a:p>
            <a:pPr marL="342900" indent="-342900">
              <a:spcBef>
                <a:spcPts val="600"/>
              </a:spcBef>
              <a:spcAft>
                <a:spcPts val="600"/>
              </a:spcAft>
              <a:buFont typeface="Arial" panose="020B0604020202020204" pitchFamily="34" charset="0"/>
              <a:buChar char="•"/>
            </a:pPr>
            <a:r>
              <a:rPr lang="es-ES_tradnl" sz="2400" b="0" dirty="0"/>
              <a:t>Entregar los certificados emitidos por los Prestadores de Servicios de Certificación.</a:t>
            </a:r>
          </a:p>
          <a:p>
            <a:pPr marL="342900" indent="-342900">
              <a:buFont typeface="Arial" panose="020B0604020202020204" pitchFamily="34" charset="0"/>
              <a:buChar char="•"/>
            </a:pPr>
            <a:endParaRPr lang="es-ES_tradnl" sz="2400" b="0" dirty="0"/>
          </a:p>
        </p:txBody>
      </p:sp>
    </p:spTree>
    <p:extLst>
      <p:ext uri="{BB962C8B-B14F-4D97-AF65-F5344CB8AC3E}">
        <p14:creationId xmlns:p14="http://schemas.microsoft.com/office/powerpoint/2010/main" val="5571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DBC0E19-7716-43BB-B3F1-8B125207BA2B}"/>
              </a:ext>
            </a:extLst>
          </p:cNvPr>
          <p:cNvPicPr>
            <a:picLocks noChangeAspect="1"/>
          </p:cNvPicPr>
          <p:nvPr/>
        </p:nvPicPr>
        <p:blipFill rotWithShape="1">
          <a:blip r:embed="rId3"/>
          <a:srcRect t="35503" b="10926"/>
          <a:stretch/>
        </p:blipFill>
        <p:spPr>
          <a:xfrm>
            <a:off x="0" y="1435385"/>
            <a:ext cx="12191999" cy="5422615"/>
          </a:xfrm>
          <a:prstGeom prst="rect">
            <a:avLst/>
          </a:prstGeom>
        </p:spPr>
      </p:pic>
      <p:sp>
        <p:nvSpPr>
          <p:cNvPr id="4" name="TextBox 3"/>
          <p:cNvSpPr txBox="1"/>
          <p:nvPr/>
        </p:nvSpPr>
        <p:spPr>
          <a:xfrm>
            <a:off x="1379776" y="1535555"/>
            <a:ext cx="7911998" cy="3231654"/>
          </a:xfrm>
          <a:prstGeom prst="rect">
            <a:avLst/>
          </a:prstGeom>
          <a:noFill/>
        </p:spPr>
        <p:txBody>
          <a:bodyPr wrap="square" rtlCol="0">
            <a:spAutoFit/>
          </a:bodyPr>
          <a:lstStyle/>
          <a:p>
            <a:pPr algn="just"/>
            <a:r>
              <a:rPr lang="es-ES_tradnl" sz="3400" b="1" noProof="1">
                <a:solidFill>
                  <a:schemeClr val="bg1"/>
                </a:solidFill>
                <a:latin typeface="Arial" charset="0"/>
                <a:ea typeface="Arial" charset="0"/>
                <a:cs typeface="Arial" charset="0"/>
              </a:rPr>
              <a:t>“El secreto del cambio es enfocar toda tu energía, no en la lucha contra lo viejo, sino en la construcción de lo nuevo.”</a:t>
            </a:r>
          </a:p>
          <a:p>
            <a:pPr algn="just"/>
            <a:endParaRPr lang="es-ES_tradnl" sz="3400" b="1" noProof="1">
              <a:solidFill>
                <a:schemeClr val="bg1"/>
              </a:solidFill>
              <a:latin typeface="Arial" charset="0"/>
              <a:ea typeface="Arial" charset="0"/>
              <a:cs typeface="Arial" charset="0"/>
            </a:endParaRPr>
          </a:p>
          <a:p>
            <a:pPr algn="just"/>
            <a:r>
              <a:rPr lang="es-ES_tradnl" sz="3400" b="1" noProof="1">
                <a:solidFill>
                  <a:schemeClr val="bg1"/>
                </a:solidFill>
                <a:latin typeface="Arial" charset="0"/>
                <a:ea typeface="Arial" charset="0"/>
                <a:cs typeface="Arial" charset="0"/>
              </a:rPr>
              <a:t>Sócrates.</a:t>
            </a:r>
          </a:p>
        </p:txBody>
      </p:sp>
      <p:pic>
        <p:nvPicPr>
          <p:cNvPr id="6" name="Imagen 5" descr="Texto&#10;&#10;Descripción generada automáticamente">
            <a:extLst>
              <a:ext uri="{FF2B5EF4-FFF2-40B4-BE49-F238E27FC236}">
                <a16:creationId xmlns:a16="http://schemas.microsoft.com/office/drawing/2014/main" id="{D897015E-5D10-4267-BA9F-A41AB1980995}"/>
              </a:ext>
            </a:extLst>
          </p:cNvPr>
          <p:cNvPicPr>
            <a:picLocks noChangeAspect="1"/>
          </p:cNvPicPr>
          <p:nvPr/>
        </p:nvPicPr>
        <p:blipFill>
          <a:blip r:embed="rId4"/>
          <a:stretch>
            <a:fillRect/>
          </a:stretch>
        </p:blipFill>
        <p:spPr>
          <a:xfrm>
            <a:off x="6048268" y="4503257"/>
            <a:ext cx="4538219" cy="1249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142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FC04F26-D682-294A-9A60-A25F41506186}"/>
              </a:ext>
            </a:extLst>
          </p:cNvPr>
          <p:cNvPicPr>
            <a:picLocks noChangeAspect="1"/>
          </p:cNvPicPr>
          <p:nvPr/>
        </p:nvPicPr>
        <p:blipFill rotWithShape="1">
          <a:blip r:embed="rId2"/>
          <a:srcRect t="7142" b="7142"/>
          <a:stretch/>
        </p:blipFill>
        <p:spPr>
          <a:xfrm>
            <a:off x="1" y="0"/>
            <a:ext cx="12192000" cy="6858000"/>
          </a:xfrm>
          <a:prstGeom prst="rect">
            <a:avLst/>
          </a:prstGeom>
        </p:spPr>
      </p:pic>
      <p:sp>
        <p:nvSpPr>
          <p:cNvPr id="13" name="Rectángulo 12">
            <a:extLst>
              <a:ext uri="{FF2B5EF4-FFF2-40B4-BE49-F238E27FC236}">
                <a16:creationId xmlns:a16="http://schemas.microsoft.com/office/drawing/2014/main" id="{0FBD2B7C-B92C-AC47-AA2C-FC32FAC87337}"/>
              </a:ext>
            </a:extLst>
          </p:cNvPr>
          <p:cNvSpPr/>
          <p:nvPr/>
        </p:nvSpPr>
        <p:spPr>
          <a:xfrm>
            <a:off x="0" y="9331"/>
            <a:ext cx="12192000" cy="6858000"/>
          </a:xfrm>
          <a:prstGeom prst="rect">
            <a:avLst/>
          </a:prstGeom>
          <a:solidFill>
            <a:srgbClr val="0B2A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2" name="Título 1">
            <a:extLst>
              <a:ext uri="{FF2B5EF4-FFF2-40B4-BE49-F238E27FC236}">
                <a16:creationId xmlns:a16="http://schemas.microsoft.com/office/drawing/2014/main" id="{B176FEEF-6828-3C40-AFD6-4B14429E4EEB}"/>
              </a:ext>
            </a:extLst>
          </p:cNvPr>
          <p:cNvSpPr>
            <a:spLocks noGrp="1"/>
          </p:cNvSpPr>
          <p:nvPr>
            <p:ph type="ctrTitle"/>
          </p:nvPr>
        </p:nvSpPr>
        <p:spPr>
          <a:xfrm>
            <a:off x="1740135" y="463552"/>
            <a:ext cx="8584130" cy="1577325"/>
          </a:xfrm>
        </p:spPr>
        <p:txBody>
          <a:bodyPr anchor="ctr">
            <a:normAutofit/>
          </a:bodyPr>
          <a:lstStyle/>
          <a:p>
            <a:r>
              <a:rPr lang="es-GT" sz="3600" b="1" dirty="0">
                <a:solidFill>
                  <a:schemeClr val="bg1"/>
                </a:solidFill>
                <a:latin typeface="Montserrat" pitchFamily="2" charset="77"/>
              </a:rPr>
              <a:t>Registro de Participación Evento</a:t>
            </a:r>
            <a:br>
              <a:rPr lang="es-GT" sz="3600" b="1" dirty="0">
                <a:solidFill>
                  <a:schemeClr val="bg1"/>
                </a:solidFill>
                <a:latin typeface="Montserrat" pitchFamily="2" charset="77"/>
              </a:rPr>
            </a:br>
            <a:r>
              <a:rPr lang="es-GT" sz="3600" b="1" dirty="0">
                <a:solidFill>
                  <a:schemeClr val="bg1"/>
                </a:solidFill>
                <a:latin typeface="Montserrat" pitchFamily="2" charset="77"/>
              </a:rPr>
              <a:t>IDENTIDAD DIGITAL</a:t>
            </a:r>
            <a:br>
              <a:rPr lang="es-GT" sz="2400" b="1" dirty="0">
                <a:solidFill>
                  <a:schemeClr val="bg1"/>
                </a:solidFill>
                <a:latin typeface="Montserrat" pitchFamily="2" charset="77"/>
              </a:rPr>
            </a:br>
            <a:endParaRPr lang="es-GT" sz="2400" dirty="0">
              <a:solidFill>
                <a:schemeClr val="bg1"/>
              </a:solidFill>
              <a:latin typeface="Montserrat" pitchFamily="2" charset="77"/>
            </a:endParaRPr>
          </a:p>
        </p:txBody>
      </p:sp>
      <p:pic>
        <p:nvPicPr>
          <p:cNvPr id="3" name="Imagen 2" descr="Código QR&#10;&#10;Descripción generada automáticamente">
            <a:extLst>
              <a:ext uri="{FF2B5EF4-FFF2-40B4-BE49-F238E27FC236}">
                <a16:creationId xmlns:a16="http://schemas.microsoft.com/office/drawing/2014/main" id="{5F7433F7-A362-A56B-0DD3-480DBFE5621D}"/>
              </a:ext>
            </a:extLst>
          </p:cNvPr>
          <p:cNvPicPr>
            <a:picLocks noChangeAspect="1"/>
          </p:cNvPicPr>
          <p:nvPr/>
        </p:nvPicPr>
        <p:blipFill>
          <a:blip r:embed="rId3"/>
          <a:stretch>
            <a:fillRect/>
          </a:stretch>
        </p:blipFill>
        <p:spPr>
          <a:xfrm>
            <a:off x="3825057" y="1975776"/>
            <a:ext cx="4393904" cy="4393904"/>
          </a:xfrm>
          <a:prstGeom prst="rect">
            <a:avLst/>
          </a:prstGeom>
        </p:spPr>
      </p:pic>
    </p:spTree>
    <p:extLst>
      <p:ext uri="{BB962C8B-B14F-4D97-AF65-F5344CB8AC3E}">
        <p14:creationId xmlns:p14="http://schemas.microsoft.com/office/powerpoint/2010/main" val="194681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18012CB-C829-DB47-803F-4C856849C9C2}"/>
              </a:ext>
            </a:extLst>
          </p:cNvPr>
          <p:cNvPicPr>
            <a:picLocks noChangeAspect="1"/>
          </p:cNvPicPr>
          <p:nvPr/>
        </p:nvPicPr>
        <p:blipFill rotWithShape="1">
          <a:blip r:embed="rId2"/>
          <a:srcRect t="9588" b="15411"/>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7DF2CB88-621A-7C46-A520-A6ED2AE7772E}"/>
              </a:ext>
            </a:extLst>
          </p:cNvPr>
          <p:cNvSpPr/>
          <p:nvPr/>
        </p:nvSpPr>
        <p:spPr>
          <a:xfrm>
            <a:off x="0" y="0"/>
            <a:ext cx="12192000" cy="6857999"/>
          </a:xfrm>
          <a:prstGeom prst="rect">
            <a:avLst/>
          </a:prstGeom>
          <a:solidFill>
            <a:srgbClr val="0B2A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grpSp>
        <p:nvGrpSpPr>
          <p:cNvPr id="11" name="Grupo 10">
            <a:extLst>
              <a:ext uri="{FF2B5EF4-FFF2-40B4-BE49-F238E27FC236}">
                <a16:creationId xmlns:a16="http://schemas.microsoft.com/office/drawing/2014/main" id="{90C0B672-55FF-5942-B70D-4C580CB28A31}"/>
              </a:ext>
            </a:extLst>
          </p:cNvPr>
          <p:cNvGrpSpPr/>
          <p:nvPr/>
        </p:nvGrpSpPr>
        <p:grpSpPr>
          <a:xfrm>
            <a:off x="4915943" y="5760510"/>
            <a:ext cx="844072" cy="255412"/>
            <a:chOff x="4260851" y="5148942"/>
            <a:chExt cx="1259118" cy="381003"/>
          </a:xfrm>
        </p:grpSpPr>
        <p:pic>
          <p:nvPicPr>
            <p:cNvPr id="13" name="Imagen 12">
              <a:extLst>
                <a:ext uri="{FF2B5EF4-FFF2-40B4-BE49-F238E27FC236}">
                  <a16:creationId xmlns:a16="http://schemas.microsoft.com/office/drawing/2014/main" id="{CAA92232-1B63-9046-A840-5CF8450195F2}"/>
                </a:ext>
              </a:extLst>
            </p:cNvPr>
            <p:cNvPicPr>
              <a:picLocks noChangeAspect="1"/>
            </p:cNvPicPr>
            <p:nvPr/>
          </p:nvPicPr>
          <p:blipFill>
            <a:blip r:embed="rId3"/>
            <a:stretch>
              <a:fillRect/>
            </a:stretch>
          </p:blipFill>
          <p:spPr>
            <a:xfrm>
              <a:off x="4260851" y="5148943"/>
              <a:ext cx="381001" cy="381002"/>
            </a:xfrm>
            <a:prstGeom prst="rect">
              <a:avLst/>
            </a:prstGeom>
          </p:spPr>
        </p:pic>
        <p:pic>
          <p:nvPicPr>
            <p:cNvPr id="14" name="Imagen 13">
              <a:extLst>
                <a:ext uri="{FF2B5EF4-FFF2-40B4-BE49-F238E27FC236}">
                  <a16:creationId xmlns:a16="http://schemas.microsoft.com/office/drawing/2014/main" id="{403CECF8-5670-F642-A5F1-CC4CCEA59E2D}"/>
                </a:ext>
              </a:extLst>
            </p:cNvPr>
            <p:cNvPicPr>
              <a:picLocks noChangeAspect="1"/>
            </p:cNvPicPr>
            <p:nvPr/>
          </p:nvPicPr>
          <p:blipFill>
            <a:blip r:embed="rId4"/>
            <a:stretch>
              <a:fillRect/>
            </a:stretch>
          </p:blipFill>
          <p:spPr>
            <a:xfrm>
              <a:off x="4699909" y="5148942"/>
              <a:ext cx="381001" cy="381002"/>
            </a:xfrm>
            <a:prstGeom prst="rect">
              <a:avLst/>
            </a:prstGeom>
          </p:spPr>
        </p:pic>
        <p:pic>
          <p:nvPicPr>
            <p:cNvPr id="15" name="Imagen 14">
              <a:extLst>
                <a:ext uri="{FF2B5EF4-FFF2-40B4-BE49-F238E27FC236}">
                  <a16:creationId xmlns:a16="http://schemas.microsoft.com/office/drawing/2014/main" id="{0E205054-6B6C-D947-BEA6-AE69CF62B0DD}"/>
                </a:ext>
              </a:extLst>
            </p:cNvPr>
            <p:cNvPicPr>
              <a:picLocks noChangeAspect="1"/>
            </p:cNvPicPr>
            <p:nvPr/>
          </p:nvPicPr>
          <p:blipFill>
            <a:blip r:embed="rId5"/>
            <a:stretch>
              <a:fillRect/>
            </a:stretch>
          </p:blipFill>
          <p:spPr>
            <a:xfrm>
              <a:off x="5138968" y="5148942"/>
              <a:ext cx="381001" cy="381002"/>
            </a:xfrm>
            <a:prstGeom prst="rect">
              <a:avLst/>
            </a:prstGeom>
          </p:spPr>
        </p:pic>
      </p:grpSp>
      <p:sp>
        <p:nvSpPr>
          <p:cNvPr id="16" name="Título 1">
            <a:extLst>
              <a:ext uri="{FF2B5EF4-FFF2-40B4-BE49-F238E27FC236}">
                <a16:creationId xmlns:a16="http://schemas.microsoft.com/office/drawing/2014/main" id="{D50DCCBF-2907-9C4D-800E-C069E7B44DFA}"/>
              </a:ext>
            </a:extLst>
          </p:cNvPr>
          <p:cNvSpPr>
            <a:spLocks noGrp="1"/>
          </p:cNvSpPr>
          <p:nvPr>
            <p:ph type="ctrTitle"/>
          </p:nvPr>
        </p:nvSpPr>
        <p:spPr>
          <a:xfrm>
            <a:off x="5760015" y="5707179"/>
            <a:ext cx="1810185" cy="362072"/>
          </a:xfrm>
        </p:spPr>
        <p:txBody>
          <a:bodyPr anchor="ctr">
            <a:normAutofit/>
          </a:bodyPr>
          <a:lstStyle/>
          <a:p>
            <a:pPr algn="l"/>
            <a:r>
              <a:rPr lang="es-GT" sz="1400" dirty="0">
                <a:solidFill>
                  <a:schemeClr val="bg1"/>
                </a:solidFill>
                <a:latin typeface="Montserrat Medium" pitchFamily="2" charset="77"/>
              </a:rPr>
              <a:t>@guatemineco</a:t>
            </a:r>
          </a:p>
        </p:txBody>
      </p:sp>
      <p:sp>
        <p:nvSpPr>
          <p:cNvPr id="17" name="Título 1">
            <a:extLst>
              <a:ext uri="{FF2B5EF4-FFF2-40B4-BE49-F238E27FC236}">
                <a16:creationId xmlns:a16="http://schemas.microsoft.com/office/drawing/2014/main" id="{1051C803-A651-864C-9727-61D8071D8267}"/>
              </a:ext>
            </a:extLst>
          </p:cNvPr>
          <p:cNvSpPr txBox="1">
            <a:spLocks/>
          </p:cNvSpPr>
          <p:nvPr/>
        </p:nvSpPr>
        <p:spPr>
          <a:xfrm>
            <a:off x="4831402" y="6021419"/>
            <a:ext cx="2529193" cy="3988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1400" dirty="0">
                <a:solidFill>
                  <a:schemeClr val="bg1"/>
                </a:solidFill>
                <a:latin typeface="Montserrat Medium" pitchFamily="2" charset="77"/>
              </a:rPr>
              <a:t>www.</a:t>
            </a:r>
            <a:r>
              <a:rPr lang="es-GT" sz="1400" b="1" dirty="0">
                <a:solidFill>
                  <a:srgbClr val="1488C2"/>
                </a:solidFill>
                <a:latin typeface="Montserrat" pitchFamily="2" charset="77"/>
              </a:rPr>
              <a:t>MINECO</a:t>
            </a:r>
            <a:r>
              <a:rPr lang="es-GT" sz="1400" dirty="0">
                <a:solidFill>
                  <a:schemeClr val="bg1"/>
                </a:solidFill>
                <a:latin typeface="Montserrat Medium" pitchFamily="2" charset="77"/>
              </a:rPr>
              <a:t>.gob.gt</a:t>
            </a: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5390" y="2052303"/>
            <a:ext cx="2525205" cy="2753392"/>
          </a:xfrm>
          <a:prstGeom prst="rect">
            <a:avLst/>
          </a:prstGeom>
        </p:spPr>
      </p:pic>
    </p:spTree>
    <p:extLst>
      <p:ext uri="{BB962C8B-B14F-4D97-AF65-F5344CB8AC3E}">
        <p14:creationId xmlns:p14="http://schemas.microsoft.com/office/powerpoint/2010/main" val="44350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FC04F26-D682-294A-9A60-A25F41506186}"/>
              </a:ext>
            </a:extLst>
          </p:cNvPr>
          <p:cNvPicPr>
            <a:picLocks noChangeAspect="1"/>
          </p:cNvPicPr>
          <p:nvPr/>
        </p:nvPicPr>
        <p:blipFill rotWithShape="1">
          <a:blip r:embed="rId2"/>
          <a:srcRect t="7142" b="7142"/>
          <a:stretch/>
        </p:blipFill>
        <p:spPr>
          <a:xfrm>
            <a:off x="1" y="0"/>
            <a:ext cx="12192000" cy="6858000"/>
          </a:xfrm>
          <a:prstGeom prst="rect">
            <a:avLst/>
          </a:prstGeom>
        </p:spPr>
      </p:pic>
      <p:sp>
        <p:nvSpPr>
          <p:cNvPr id="13" name="Rectángulo 12">
            <a:extLst>
              <a:ext uri="{FF2B5EF4-FFF2-40B4-BE49-F238E27FC236}">
                <a16:creationId xmlns:a16="http://schemas.microsoft.com/office/drawing/2014/main" id="{0FBD2B7C-B92C-AC47-AA2C-FC32FAC87337}"/>
              </a:ext>
            </a:extLst>
          </p:cNvPr>
          <p:cNvSpPr/>
          <p:nvPr/>
        </p:nvSpPr>
        <p:spPr>
          <a:xfrm>
            <a:off x="0" y="9331"/>
            <a:ext cx="12192000" cy="6858000"/>
          </a:xfrm>
          <a:prstGeom prst="rect">
            <a:avLst/>
          </a:prstGeom>
          <a:solidFill>
            <a:srgbClr val="0B2A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2" name="Título 1">
            <a:extLst>
              <a:ext uri="{FF2B5EF4-FFF2-40B4-BE49-F238E27FC236}">
                <a16:creationId xmlns:a16="http://schemas.microsoft.com/office/drawing/2014/main" id="{B176FEEF-6828-3C40-AFD6-4B14429E4EEB}"/>
              </a:ext>
            </a:extLst>
          </p:cNvPr>
          <p:cNvSpPr>
            <a:spLocks noGrp="1"/>
          </p:cNvSpPr>
          <p:nvPr>
            <p:ph type="ctrTitle"/>
          </p:nvPr>
        </p:nvSpPr>
        <p:spPr>
          <a:xfrm>
            <a:off x="1740135" y="463552"/>
            <a:ext cx="8584130" cy="1577325"/>
          </a:xfrm>
        </p:spPr>
        <p:txBody>
          <a:bodyPr anchor="ctr">
            <a:normAutofit/>
          </a:bodyPr>
          <a:lstStyle/>
          <a:p>
            <a:r>
              <a:rPr lang="es-GT" sz="3600" b="1" dirty="0">
                <a:solidFill>
                  <a:schemeClr val="bg1"/>
                </a:solidFill>
                <a:latin typeface="Montserrat" pitchFamily="2" charset="77"/>
              </a:rPr>
              <a:t>Registro de Participación Evento</a:t>
            </a:r>
            <a:br>
              <a:rPr lang="es-GT" sz="3600" b="1" dirty="0">
                <a:solidFill>
                  <a:schemeClr val="bg1"/>
                </a:solidFill>
                <a:latin typeface="Montserrat" pitchFamily="2" charset="77"/>
              </a:rPr>
            </a:br>
            <a:r>
              <a:rPr lang="es-GT" sz="3600" b="1" dirty="0">
                <a:solidFill>
                  <a:schemeClr val="bg1"/>
                </a:solidFill>
                <a:latin typeface="Montserrat" pitchFamily="2" charset="77"/>
              </a:rPr>
              <a:t>IDENTIDAD DIGITAL</a:t>
            </a:r>
            <a:br>
              <a:rPr lang="es-GT" sz="2400" b="1" dirty="0">
                <a:solidFill>
                  <a:schemeClr val="bg1"/>
                </a:solidFill>
                <a:latin typeface="Montserrat" pitchFamily="2" charset="77"/>
              </a:rPr>
            </a:br>
            <a:endParaRPr lang="es-GT" sz="2400" dirty="0">
              <a:solidFill>
                <a:schemeClr val="bg1"/>
              </a:solidFill>
              <a:latin typeface="Montserrat" pitchFamily="2" charset="77"/>
            </a:endParaRPr>
          </a:p>
        </p:txBody>
      </p:sp>
      <p:pic>
        <p:nvPicPr>
          <p:cNvPr id="3" name="Imagen 2" descr="Código QR&#10;&#10;Descripción generada automáticamente">
            <a:extLst>
              <a:ext uri="{FF2B5EF4-FFF2-40B4-BE49-F238E27FC236}">
                <a16:creationId xmlns:a16="http://schemas.microsoft.com/office/drawing/2014/main" id="{5F7433F7-A362-A56B-0DD3-480DBFE5621D}"/>
              </a:ext>
            </a:extLst>
          </p:cNvPr>
          <p:cNvPicPr>
            <a:picLocks noChangeAspect="1"/>
          </p:cNvPicPr>
          <p:nvPr/>
        </p:nvPicPr>
        <p:blipFill>
          <a:blip r:embed="rId3"/>
          <a:stretch>
            <a:fillRect/>
          </a:stretch>
        </p:blipFill>
        <p:spPr>
          <a:xfrm>
            <a:off x="3825057" y="1975776"/>
            <a:ext cx="4393904" cy="4393904"/>
          </a:xfrm>
          <a:prstGeom prst="rect">
            <a:avLst/>
          </a:prstGeom>
        </p:spPr>
      </p:pic>
    </p:spTree>
    <p:extLst>
      <p:ext uri="{BB962C8B-B14F-4D97-AF65-F5344CB8AC3E}">
        <p14:creationId xmlns:p14="http://schemas.microsoft.com/office/powerpoint/2010/main" val="232212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47EBF6B5-F51D-3C4F-85AF-D6AFAAB74F04}"/>
              </a:ext>
            </a:extLst>
          </p:cNvPr>
          <p:cNvGrpSpPr/>
          <p:nvPr/>
        </p:nvGrpSpPr>
        <p:grpSpPr>
          <a:xfrm>
            <a:off x="0" y="-37322"/>
            <a:ext cx="12191999" cy="3429000"/>
            <a:chOff x="0" y="0"/>
            <a:chExt cx="12191999" cy="3429000"/>
          </a:xfrm>
        </p:grpSpPr>
        <p:sp>
          <p:nvSpPr>
            <p:cNvPr id="10" name="Rectángulo 9">
              <a:extLst>
                <a:ext uri="{FF2B5EF4-FFF2-40B4-BE49-F238E27FC236}">
                  <a16:creationId xmlns:a16="http://schemas.microsoft.com/office/drawing/2014/main" id="{A36A74B5-1D26-9D42-9C3D-05FA08577EBE}"/>
                </a:ext>
              </a:extLst>
            </p:cNvPr>
            <p:cNvSpPr/>
            <p:nvPr/>
          </p:nvSpPr>
          <p:spPr>
            <a:xfrm>
              <a:off x="0" y="0"/>
              <a:ext cx="12191999" cy="3429000"/>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sp>
          <p:nvSpPr>
            <p:cNvPr id="11" name="Rectángulo 10">
              <a:extLst>
                <a:ext uri="{FF2B5EF4-FFF2-40B4-BE49-F238E27FC236}">
                  <a16:creationId xmlns:a16="http://schemas.microsoft.com/office/drawing/2014/main" id="{51A1747A-2877-4F43-9BF8-112C8F12DB67}"/>
                </a:ext>
              </a:extLst>
            </p:cNvPr>
            <p:cNvSpPr/>
            <p:nvPr/>
          </p:nvSpPr>
          <p:spPr>
            <a:xfrm>
              <a:off x="393522" y="388506"/>
              <a:ext cx="2943065" cy="461665"/>
            </a:xfrm>
            <a:prstGeom prst="rect">
              <a:avLst/>
            </a:prstGeom>
          </p:spPr>
          <p:txBody>
            <a:bodyPr wrap="square">
              <a:spAutoFit/>
            </a:bodyPr>
            <a:lstStyle/>
            <a:p>
              <a:r>
                <a:rPr lang="es-GT" sz="1200" b="1" dirty="0">
                  <a:solidFill>
                    <a:schemeClr val="bg1"/>
                  </a:solidFill>
                  <a:latin typeface="Montserrat SemiBold" pitchFamily="2" charset="77"/>
                </a:rPr>
                <a:t>REGISTRO DE PRESTADORES </a:t>
              </a:r>
            </a:p>
            <a:p>
              <a:r>
                <a:rPr lang="es-GT" sz="1200" b="1" dirty="0">
                  <a:solidFill>
                    <a:schemeClr val="bg1"/>
                  </a:solidFill>
                  <a:latin typeface="Montserrat SemiBold" pitchFamily="2" charset="77"/>
                </a:rPr>
                <a:t>DE SERVICIOS DE CERTIFICACIÓN</a:t>
              </a:r>
            </a:p>
          </p:txBody>
        </p:sp>
        <p:cxnSp>
          <p:nvCxnSpPr>
            <p:cNvPr id="12" name="Conector recto 11">
              <a:extLst>
                <a:ext uri="{FF2B5EF4-FFF2-40B4-BE49-F238E27FC236}">
                  <a16:creationId xmlns:a16="http://schemas.microsoft.com/office/drawing/2014/main" id="{DEF1491A-8B20-E740-A177-F559EBBD735B}"/>
                </a:ext>
              </a:extLst>
            </p:cNvPr>
            <p:cNvCxnSpPr/>
            <p:nvPr/>
          </p:nvCxnSpPr>
          <p:spPr>
            <a:xfrm>
              <a:off x="297951" y="203234"/>
              <a:ext cx="0" cy="8322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Imagen 4">
            <a:extLst>
              <a:ext uri="{FF2B5EF4-FFF2-40B4-BE49-F238E27FC236}">
                <a16:creationId xmlns:a16="http://schemas.microsoft.com/office/drawing/2014/main" id="{764310F7-9183-4248-9570-4FD5C05D5961}"/>
              </a:ext>
            </a:extLst>
          </p:cNvPr>
          <p:cNvPicPr>
            <a:picLocks noChangeAspect="1"/>
          </p:cNvPicPr>
          <p:nvPr/>
        </p:nvPicPr>
        <p:blipFill rotWithShape="1">
          <a:blip r:embed="rId2"/>
          <a:srcRect t="35503" b="10926"/>
          <a:stretch/>
        </p:blipFill>
        <p:spPr>
          <a:xfrm>
            <a:off x="0" y="3429000"/>
            <a:ext cx="12191999" cy="3429000"/>
          </a:xfrm>
          <a:prstGeom prst="rect">
            <a:avLst/>
          </a:prstGeom>
        </p:spPr>
      </p:pic>
      <p:sp>
        <p:nvSpPr>
          <p:cNvPr id="8" name="Rectángulo 7">
            <a:extLst>
              <a:ext uri="{FF2B5EF4-FFF2-40B4-BE49-F238E27FC236}">
                <a16:creationId xmlns:a16="http://schemas.microsoft.com/office/drawing/2014/main" id="{54956737-00A4-B24B-A8F8-0157E59A8481}"/>
              </a:ext>
            </a:extLst>
          </p:cNvPr>
          <p:cNvSpPr/>
          <p:nvPr/>
        </p:nvSpPr>
        <p:spPr>
          <a:xfrm>
            <a:off x="393521" y="1517568"/>
            <a:ext cx="6226353" cy="1569660"/>
          </a:xfrm>
          <a:prstGeom prst="rect">
            <a:avLst/>
          </a:prstGeom>
        </p:spPr>
        <p:txBody>
          <a:bodyPr wrap="square">
            <a:spAutoFit/>
          </a:bodyPr>
          <a:lstStyle/>
          <a:p>
            <a:r>
              <a:rPr lang="es-MX" sz="4800" dirty="0">
                <a:solidFill>
                  <a:schemeClr val="bg1"/>
                </a:solidFill>
                <a:latin typeface="Montserrat" pitchFamily="2" charset="77"/>
              </a:rPr>
              <a:t>¿Qué es la Identidad Digital?</a:t>
            </a:r>
            <a:endParaRPr lang="es-MX" sz="4000" dirty="0">
              <a:solidFill>
                <a:schemeClr val="bg1"/>
              </a:solidFill>
              <a:latin typeface="Montserrat" pitchFamily="2" charset="77"/>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064" y="4033122"/>
            <a:ext cx="3728936" cy="951701"/>
          </a:xfrm>
          <a:prstGeom prst="rect">
            <a:avLst/>
          </a:prstGeom>
        </p:spPr>
      </p:pic>
      <p:sp>
        <p:nvSpPr>
          <p:cNvPr id="16" name="Rectángulo 15">
            <a:extLst>
              <a:ext uri="{FF2B5EF4-FFF2-40B4-BE49-F238E27FC236}">
                <a16:creationId xmlns:a16="http://schemas.microsoft.com/office/drawing/2014/main" id="{EFD1C4C0-F077-374D-ABEB-A58672EBA1E4}"/>
              </a:ext>
            </a:extLst>
          </p:cNvPr>
          <p:cNvSpPr/>
          <p:nvPr/>
        </p:nvSpPr>
        <p:spPr>
          <a:xfrm>
            <a:off x="10915651" y="-38138"/>
            <a:ext cx="1276349" cy="127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7" name="Imagen 16">
            <a:extLst>
              <a:ext uri="{FF2B5EF4-FFF2-40B4-BE49-F238E27FC236}">
                <a16:creationId xmlns:a16="http://schemas.microsoft.com/office/drawing/2014/main" id="{4BF1F516-36E9-F24C-A6B1-BA3A71417150}"/>
              </a:ext>
            </a:extLst>
          </p:cNvPr>
          <p:cNvPicPr>
            <a:picLocks noChangeAspect="1"/>
          </p:cNvPicPr>
          <p:nvPr/>
        </p:nvPicPr>
        <p:blipFill>
          <a:blip r:embed="rId4"/>
          <a:stretch>
            <a:fillRect/>
          </a:stretch>
        </p:blipFill>
        <p:spPr>
          <a:xfrm>
            <a:off x="11103690" y="80907"/>
            <a:ext cx="882828" cy="1038260"/>
          </a:xfrm>
          <a:prstGeom prst="rect">
            <a:avLst/>
          </a:prstGeom>
        </p:spPr>
      </p:pic>
    </p:spTree>
    <p:extLst>
      <p:ext uri="{BB962C8B-B14F-4D97-AF65-F5344CB8AC3E}">
        <p14:creationId xmlns:p14="http://schemas.microsoft.com/office/powerpoint/2010/main" val="73159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EE86156-BCD4-5C4B-8D0E-99824AAB5636}"/>
              </a:ext>
            </a:extLst>
          </p:cNvPr>
          <p:cNvSpPr/>
          <p:nvPr/>
        </p:nvSpPr>
        <p:spPr>
          <a:xfrm>
            <a:off x="627321" y="1742546"/>
            <a:ext cx="10792046" cy="1815882"/>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La </a:t>
            </a:r>
            <a:r>
              <a:rPr lang="es-MX" sz="2800" b="1" dirty="0">
                <a:latin typeface="Arial" panose="020B0604020202020204" pitchFamily="34" charset="0"/>
                <a:cs typeface="Arial" panose="020B0604020202020204" pitchFamily="34" charset="0"/>
              </a:rPr>
              <a:t>identidad digital,</a:t>
            </a:r>
            <a:r>
              <a:rPr lang="es-MX" sz="2800" dirty="0">
                <a:latin typeface="Arial" panose="020B0604020202020204" pitchFamily="34" charset="0"/>
                <a:cs typeface="Arial" panose="020B0604020202020204" pitchFamily="34" charset="0"/>
              </a:rPr>
              <a:t> en su forma más general,</a:t>
            </a:r>
            <a:r>
              <a:rPr lang="es-MX" sz="2800" b="1" dirty="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es el conjunto de información sobre una persona o una organización expuesta en Internet (datos personales, redes sociales y otros), que permite identificar a una persona en el plano digital.</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919" y="4128208"/>
            <a:ext cx="3778162" cy="2101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981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730" y="1558173"/>
            <a:ext cx="10794625" cy="615553"/>
          </a:xfrm>
          <a:prstGeom prst="rect">
            <a:avLst/>
          </a:prstGeom>
          <a:noFill/>
        </p:spPr>
        <p:txBody>
          <a:bodyPr wrap="square" rtlCol="0">
            <a:spAutoFit/>
          </a:bodyPr>
          <a:lstStyle/>
          <a:p>
            <a:pPr algn="just"/>
            <a:r>
              <a:rPr lang="es-MX" sz="3400" b="1" noProof="1">
                <a:latin typeface="Arial" charset="0"/>
                <a:ea typeface="Arial" charset="0"/>
                <a:cs typeface="Arial" charset="0"/>
              </a:rPr>
              <a:t>Autenticación</a:t>
            </a:r>
            <a:endParaRPr lang="es-ES_tradnl" sz="3400" b="1" noProof="1">
              <a:latin typeface="Arial" charset="0"/>
              <a:ea typeface="Arial" charset="0"/>
              <a:cs typeface="Arial" charset="0"/>
            </a:endParaRPr>
          </a:p>
        </p:txBody>
      </p:sp>
      <p:sp>
        <p:nvSpPr>
          <p:cNvPr id="9" name="TextBox 5">
            <a:extLst>
              <a:ext uri="{FF2B5EF4-FFF2-40B4-BE49-F238E27FC236}">
                <a16:creationId xmlns:a16="http://schemas.microsoft.com/office/drawing/2014/main" id="{8466DBE8-6319-954E-9610-76F7E342A311}"/>
              </a:ext>
            </a:extLst>
          </p:cNvPr>
          <p:cNvSpPr txBox="1"/>
          <p:nvPr/>
        </p:nvSpPr>
        <p:spPr>
          <a:xfrm>
            <a:off x="615999" y="2331507"/>
            <a:ext cx="9721181" cy="892552"/>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r>
              <a:rPr lang="es-MX" sz="2600" b="0" dirty="0"/>
              <a:t>Es la verificación que se hace para comprobar que la persona es quien dice ser.</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161" y="3660863"/>
            <a:ext cx="3651697" cy="24344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3961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701217" y="1602304"/>
            <a:ext cx="6418665" cy="615553"/>
          </a:xfrm>
          <a:prstGeom prst="rect">
            <a:avLst/>
          </a:prstGeom>
          <a:noFill/>
        </p:spPr>
        <p:txBody>
          <a:bodyPr wrap="square" rtlCol="0">
            <a:spAutoFit/>
          </a:bodyPr>
          <a:lstStyle/>
          <a:p>
            <a:pPr algn="just"/>
            <a:r>
              <a:rPr lang="es-MX" sz="3400" b="1" noProof="1">
                <a:latin typeface="Arial" charset="0"/>
                <a:ea typeface="Arial" charset="0"/>
                <a:cs typeface="Arial" charset="0"/>
              </a:rPr>
              <a:t>Mecanismos de Autenticación</a:t>
            </a:r>
            <a:endParaRPr lang="es-ES_tradnl" sz="3400" b="1" noProof="1">
              <a:latin typeface="Arial" charset="0"/>
              <a:ea typeface="Arial" charset="0"/>
              <a:cs typeface="Arial" charset="0"/>
            </a:endParaRPr>
          </a:p>
        </p:txBody>
      </p:sp>
      <p:sp>
        <p:nvSpPr>
          <p:cNvPr id="6" name="TextBox 5">
            <a:extLst>
              <a:ext uri="{FF2B5EF4-FFF2-40B4-BE49-F238E27FC236}">
                <a16:creationId xmlns:a16="http://schemas.microsoft.com/office/drawing/2014/main" id="{8466DBE8-6319-954E-9610-76F7E342A311}"/>
              </a:ext>
            </a:extLst>
          </p:cNvPr>
          <p:cNvSpPr txBox="1"/>
          <p:nvPr/>
        </p:nvSpPr>
        <p:spPr>
          <a:xfrm>
            <a:off x="572819" y="2504109"/>
            <a:ext cx="7770539" cy="3046988"/>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pPr marL="342900" indent="-342900">
              <a:buFont typeface="Arial" panose="020B0604020202020204" pitchFamily="34" charset="0"/>
              <a:buChar char="•"/>
            </a:pPr>
            <a:r>
              <a:rPr lang="es-MX" sz="2400" dirty="0"/>
              <a:t>Por conocimiento</a:t>
            </a:r>
            <a:r>
              <a:rPr lang="es-MX" sz="2400" b="0" dirty="0"/>
              <a:t>: basada en información que solo conoce el usuario ( usuario y contraseña).</a:t>
            </a:r>
          </a:p>
          <a:p>
            <a:pPr marL="342900" indent="-342900">
              <a:buFont typeface="Arial" panose="020B0604020202020204" pitchFamily="34" charset="0"/>
              <a:buChar char="•"/>
            </a:pPr>
            <a:r>
              <a:rPr lang="es-MX" sz="2400" dirty="0"/>
              <a:t>Por pertenencia</a:t>
            </a:r>
            <a:r>
              <a:rPr lang="es-MX" sz="2400" b="0" dirty="0"/>
              <a:t>: basada en algo que posee el usuario ya sea física o digitalmente ( </a:t>
            </a:r>
            <a:r>
              <a:rPr lang="es-MX" sz="2400" b="0" dirty="0" err="1"/>
              <a:t>token</a:t>
            </a:r>
            <a:r>
              <a:rPr lang="es-MX" sz="2400" b="0" dirty="0"/>
              <a:t>, correo, OTP).</a:t>
            </a:r>
          </a:p>
          <a:p>
            <a:pPr marL="342900" indent="-342900">
              <a:buFont typeface="Arial" panose="020B0604020202020204" pitchFamily="34" charset="0"/>
              <a:buChar char="•"/>
            </a:pPr>
            <a:r>
              <a:rPr lang="es-MX" sz="2400" dirty="0"/>
              <a:t>Por características</a:t>
            </a:r>
            <a:r>
              <a:rPr lang="es-MX" sz="2400" b="0" dirty="0"/>
              <a:t>: basada en alguna característica física del usuario (huella digital, reconocimiento facial).</a:t>
            </a:r>
          </a:p>
        </p:txBody>
      </p:sp>
      <p:pic>
        <p:nvPicPr>
          <p:cNvPr id="1026" name="Picture 2" descr="Día del Internet Seguro dispositivos con factor de autenti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923" y="3042233"/>
            <a:ext cx="3021527" cy="20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6633" y="1434708"/>
            <a:ext cx="8385717" cy="646331"/>
          </a:xfrm>
          <a:prstGeom prst="rect">
            <a:avLst/>
          </a:prstGeom>
          <a:noFill/>
        </p:spPr>
        <p:txBody>
          <a:bodyPr wrap="square" rtlCol="0">
            <a:spAutoFit/>
          </a:bodyPr>
          <a:lstStyle/>
          <a:p>
            <a:r>
              <a:rPr lang="es-MX" sz="3600" b="1" dirty="0"/>
              <a:t>Principios de la Identidad Digital</a:t>
            </a:r>
          </a:p>
        </p:txBody>
      </p:sp>
      <p:sp>
        <p:nvSpPr>
          <p:cNvPr id="9" name="TextBox 5">
            <a:extLst>
              <a:ext uri="{FF2B5EF4-FFF2-40B4-BE49-F238E27FC236}">
                <a16:creationId xmlns:a16="http://schemas.microsoft.com/office/drawing/2014/main" id="{8466DBE8-6319-954E-9610-76F7E342A311}"/>
              </a:ext>
            </a:extLst>
          </p:cNvPr>
          <p:cNvSpPr txBox="1"/>
          <p:nvPr/>
        </p:nvSpPr>
        <p:spPr>
          <a:xfrm>
            <a:off x="861187" y="2321005"/>
            <a:ext cx="8303488" cy="2154436"/>
          </a:xfrm>
          <a:prstGeom prst="rect">
            <a:avLst/>
          </a:prstGeom>
          <a:noFill/>
        </p:spPr>
        <p:txBody>
          <a:bodyPr wrap="square" rtlCol="0">
            <a:spAutoFit/>
          </a:bodyPr>
          <a:lstStyle>
            <a:defPPr>
              <a:defRPr lang="en-US"/>
            </a:defPPr>
            <a:lvl1pPr algn="just">
              <a:defRPr sz="3400" b="1">
                <a:latin typeface="Arial" charset="0"/>
                <a:ea typeface="Arial" charset="0"/>
                <a:cs typeface="Arial" charset="0"/>
              </a:defRPr>
            </a:lvl1pPr>
          </a:lstStyle>
          <a:p>
            <a:pPr marL="457200" indent="-457200">
              <a:buFont typeface="Wingdings" panose="05000000000000000000" pitchFamily="2" charset="2"/>
              <a:buChar char="ü"/>
            </a:pPr>
            <a:r>
              <a:rPr lang="es-MX" sz="2800" b="0" dirty="0"/>
              <a:t>Respeto a la identidad.</a:t>
            </a:r>
          </a:p>
          <a:p>
            <a:pPr marL="457200" indent="-457200">
              <a:buFont typeface="Wingdings" panose="05000000000000000000" pitchFamily="2" charset="2"/>
              <a:buChar char="ü"/>
            </a:pPr>
            <a:r>
              <a:rPr lang="es-MX" sz="2800" b="0" dirty="0"/>
              <a:t>Acceso Universal.</a:t>
            </a:r>
          </a:p>
          <a:p>
            <a:pPr marL="457200" indent="-457200">
              <a:buFont typeface="Wingdings" panose="05000000000000000000" pitchFamily="2" charset="2"/>
              <a:buChar char="ü"/>
            </a:pPr>
            <a:r>
              <a:rPr lang="es-MX" sz="2800" b="0" dirty="0"/>
              <a:t>Protección  a la identidad.</a:t>
            </a:r>
          </a:p>
          <a:p>
            <a:pPr marL="457200" indent="-457200">
              <a:buFont typeface="Wingdings" panose="05000000000000000000" pitchFamily="2" charset="2"/>
              <a:buChar char="ü"/>
            </a:pPr>
            <a:r>
              <a:rPr lang="es-MX" sz="2800" b="0" dirty="0"/>
              <a:t>Sistemas de identificación.</a:t>
            </a:r>
          </a:p>
          <a:p>
            <a:endParaRPr lang="es-MX" sz="2200" b="0" dirty="0"/>
          </a:p>
        </p:txBody>
      </p:sp>
      <p:pic>
        <p:nvPicPr>
          <p:cNvPr id="3" name="Imagen 2"/>
          <p:cNvPicPr>
            <a:picLocks noChangeAspect="1"/>
          </p:cNvPicPr>
          <p:nvPr/>
        </p:nvPicPr>
        <p:blipFill>
          <a:blip r:embed="rId2"/>
          <a:stretch>
            <a:fillRect/>
          </a:stretch>
        </p:blipFill>
        <p:spPr>
          <a:xfrm>
            <a:off x="7269509" y="4115084"/>
            <a:ext cx="3790331" cy="2071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04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47EBF6B5-F51D-3C4F-85AF-D6AFAAB74F04}"/>
              </a:ext>
            </a:extLst>
          </p:cNvPr>
          <p:cNvGrpSpPr/>
          <p:nvPr/>
        </p:nvGrpSpPr>
        <p:grpSpPr>
          <a:xfrm>
            <a:off x="0" y="-37322"/>
            <a:ext cx="12191999" cy="3429000"/>
            <a:chOff x="0" y="0"/>
            <a:chExt cx="12191999" cy="3429000"/>
          </a:xfrm>
        </p:grpSpPr>
        <p:sp>
          <p:nvSpPr>
            <p:cNvPr id="10" name="Rectángulo 9">
              <a:extLst>
                <a:ext uri="{FF2B5EF4-FFF2-40B4-BE49-F238E27FC236}">
                  <a16:creationId xmlns:a16="http://schemas.microsoft.com/office/drawing/2014/main" id="{A36A74B5-1D26-9D42-9C3D-05FA08577EBE}"/>
                </a:ext>
              </a:extLst>
            </p:cNvPr>
            <p:cNvSpPr/>
            <p:nvPr/>
          </p:nvSpPr>
          <p:spPr>
            <a:xfrm>
              <a:off x="0" y="0"/>
              <a:ext cx="12191999" cy="3429000"/>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sp>
          <p:nvSpPr>
            <p:cNvPr id="11" name="Rectángulo 10">
              <a:extLst>
                <a:ext uri="{FF2B5EF4-FFF2-40B4-BE49-F238E27FC236}">
                  <a16:creationId xmlns:a16="http://schemas.microsoft.com/office/drawing/2014/main" id="{51A1747A-2877-4F43-9BF8-112C8F12DB67}"/>
                </a:ext>
              </a:extLst>
            </p:cNvPr>
            <p:cNvSpPr/>
            <p:nvPr/>
          </p:nvSpPr>
          <p:spPr>
            <a:xfrm>
              <a:off x="393522" y="388506"/>
              <a:ext cx="2943065" cy="461665"/>
            </a:xfrm>
            <a:prstGeom prst="rect">
              <a:avLst/>
            </a:prstGeom>
          </p:spPr>
          <p:txBody>
            <a:bodyPr wrap="square">
              <a:spAutoFit/>
            </a:bodyPr>
            <a:lstStyle/>
            <a:p>
              <a:r>
                <a:rPr lang="es-GT" sz="1200" b="1" dirty="0">
                  <a:solidFill>
                    <a:schemeClr val="bg1"/>
                  </a:solidFill>
                  <a:latin typeface="Montserrat SemiBold" pitchFamily="2" charset="77"/>
                </a:rPr>
                <a:t>REGISTRO DE PRESTADORES </a:t>
              </a:r>
            </a:p>
            <a:p>
              <a:r>
                <a:rPr lang="es-GT" sz="1200" b="1" dirty="0">
                  <a:solidFill>
                    <a:schemeClr val="bg1"/>
                  </a:solidFill>
                  <a:latin typeface="Montserrat SemiBold" pitchFamily="2" charset="77"/>
                </a:rPr>
                <a:t>DE SERVICIOS DE CERTIFICACIÓN</a:t>
              </a:r>
            </a:p>
          </p:txBody>
        </p:sp>
        <p:cxnSp>
          <p:nvCxnSpPr>
            <p:cNvPr id="12" name="Conector recto 11">
              <a:extLst>
                <a:ext uri="{FF2B5EF4-FFF2-40B4-BE49-F238E27FC236}">
                  <a16:creationId xmlns:a16="http://schemas.microsoft.com/office/drawing/2014/main" id="{DEF1491A-8B20-E740-A177-F559EBBD735B}"/>
                </a:ext>
              </a:extLst>
            </p:cNvPr>
            <p:cNvCxnSpPr/>
            <p:nvPr/>
          </p:nvCxnSpPr>
          <p:spPr>
            <a:xfrm>
              <a:off x="297951" y="203234"/>
              <a:ext cx="0" cy="8322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Imagen 4">
            <a:extLst>
              <a:ext uri="{FF2B5EF4-FFF2-40B4-BE49-F238E27FC236}">
                <a16:creationId xmlns:a16="http://schemas.microsoft.com/office/drawing/2014/main" id="{764310F7-9183-4248-9570-4FD5C05D5961}"/>
              </a:ext>
            </a:extLst>
          </p:cNvPr>
          <p:cNvPicPr>
            <a:picLocks noChangeAspect="1"/>
          </p:cNvPicPr>
          <p:nvPr/>
        </p:nvPicPr>
        <p:blipFill rotWithShape="1">
          <a:blip r:embed="rId2"/>
          <a:srcRect t="35503" b="10926"/>
          <a:stretch/>
        </p:blipFill>
        <p:spPr>
          <a:xfrm>
            <a:off x="0" y="3429000"/>
            <a:ext cx="12191999" cy="3429000"/>
          </a:xfrm>
          <a:prstGeom prst="rect">
            <a:avLst/>
          </a:prstGeom>
        </p:spPr>
      </p:pic>
      <p:sp>
        <p:nvSpPr>
          <p:cNvPr id="8" name="Rectángulo 7">
            <a:extLst>
              <a:ext uri="{FF2B5EF4-FFF2-40B4-BE49-F238E27FC236}">
                <a16:creationId xmlns:a16="http://schemas.microsoft.com/office/drawing/2014/main" id="{54956737-00A4-B24B-A8F8-0157E59A8481}"/>
              </a:ext>
            </a:extLst>
          </p:cNvPr>
          <p:cNvSpPr/>
          <p:nvPr/>
        </p:nvSpPr>
        <p:spPr>
          <a:xfrm>
            <a:off x="393522" y="1482283"/>
            <a:ext cx="8505151" cy="1569660"/>
          </a:xfrm>
          <a:prstGeom prst="rect">
            <a:avLst/>
          </a:prstGeom>
        </p:spPr>
        <p:txBody>
          <a:bodyPr wrap="square">
            <a:spAutoFit/>
          </a:bodyPr>
          <a:lstStyle/>
          <a:p>
            <a:r>
              <a:rPr lang="es-MX" sz="4800" dirty="0">
                <a:solidFill>
                  <a:schemeClr val="bg1"/>
                </a:solidFill>
                <a:latin typeface="Montserrat" pitchFamily="2" charset="77"/>
              </a:rPr>
              <a:t>¿Qué es la Identificación de las Personas?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064" y="4033122"/>
            <a:ext cx="3728936" cy="951701"/>
          </a:xfrm>
          <a:prstGeom prst="rect">
            <a:avLst/>
          </a:prstGeom>
        </p:spPr>
      </p:pic>
      <p:sp>
        <p:nvSpPr>
          <p:cNvPr id="16" name="Rectángulo 15">
            <a:extLst>
              <a:ext uri="{FF2B5EF4-FFF2-40B4-BE49-F238E27FC236}">
                <a16:creationId xmlns:a16="http://schemas.microsoft.com/office/drawing/2014/main" id="{EFD1C4C0-F077-374D-ABEB-A58672EBA1E4}"/>
              </a:ext>
            </a:extLst>
          </p:cNvPr>
          <p:cNvSpPr/>
          <p:nvPr/>
        </p:nvSpPr>
        <p:spPr>
          <a:xfrm>
            <a:off x="10915651" y="-38138"/>
            <a:ext cx="1276349" cy="127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7" name="Imagen 16">
            <a:extLst>
              <a:ext uri="{FF2B5EF4-FFF2-40B4-BE49-F238E27FC236}">
                <a16:creationId xmlns:a16="http://schemas.microsoft.com/office/drawing/2014/main" id="{4BF1F516-36E9-F24C-A6B1-BA3A71417150}"/>
              </a:ext>
            </a:extLst>
          </p:cNvPr>
          <p:cNvPicPr>
            <a:picLocks noChangeAspect="1"/>
          </p:cNvPicPr>
          <p:nvPr/>
        </p:nvPicPr>
        <p:blipFill>
          <a:blip r:embed="rId4"/>
          <a:stretch>
            <a:fillRect/>
          </a:stretch>
        </p:blipFill>
        <p:spPr>
          <a:xfrm>
            <a:off x="11103690" y="80907"/>
            <a:ext cx="882828" cy="1038260"/>
          </a:xfrm>
          <a:prstGeom prst="rect">
            <a:avLst/>
          </a:prstGeom>
        </p:spPr>
      </p:pic>
    </p:spTree>
    <p:extLst>
      <p:ext uri="{BB962C8B-B14F-4D97-AF65-F5344CB8AC3E}">
        <p14:creationId xmlns:p14="http://schemas.microsoft.com/office/powerpoint/2010/main" val="30827850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4435</TotalTime>
  <Words>876</Words>
  <Application>Microsoft Macintosh PowerPoint</Application>
  <PresentationFormat>Panorámica</PresentationFormat>
  <Paragraphs>96</Paragraphs>
  <Slides>28</Slides>
  <Notes>8</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28</vt:i4>
      </vt:variant>
    </vt:vector>
  </HeadingPairs>
  <TitlesOfParts>
    <vt:vector size="37" baseType="lpstr">
      <vt:lpstr>Arial</vt:lpstr>
      <vt:lpstr>Calibri</vt:lpstr>
      <vt:lpstr>Calibri Light</vt:lpstr>
      <vt:lpstr>Montserrat</vt:lpstr>
      <vt:lpstr>Montserrat Medium</vt:lpstr>
      <vt:lpstr>Montserrat SemiBold</vt:lpstr>
      <vt:lpstr>Wingdings</vt:lpstr>
      <vt:lpstr>Tema de Office</vt:lpstr>
      <vt:lpstr>Diseño personalizado</vt:lpstr>
      <vt:lpstr>REGISTRO DE PRESTADORES DE SERVICIOS DE CERTIFICACIÓN –RPSC-</vt:lpstr>
      <vt:lpstr> Ley y Reglamento para el Reconocimiento de las Comunicaciones y Firmas Electrónicas  </vt:lpstr>
      <vt:lpstr>Registro de Participación Evento IDENTIDAD DIGITAL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Registro de Participación Evento IDENTIDAD DIGITAL </vt:lpstr>
      <vt:lpstr>@guatemineco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Mariano Hernández Molina</cp:lastModifiedBy>
  <cp:revision>150</cp:revision>
  <dcterms:created xsi:type="dcterms:W3CDTF">2020-01-21T15:07:34Z</dcterms:created>
  <dcterms:modified xsi:type="dcterms:W3CDTF">2023-01-20T15:31:49Z</dcterms:modified>
</cp:coreProperties>
</file>